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media/image57.jpg" ContentType="image/png"/>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1" r:id="rId1"/>
  </p:sldMasterIdLst>
  <p:notesMasterIdLst>
    <p:notesMasterId r:id="rId60"/>
  </p:notesMasterIdLst>
  <p:handoutMasterIdLst>
    <p:handoutMasterId r:id="rId61"/>
  </p:handoutMasterIdLst>
  <p:sldIdLst>
    <p:sldId id="268" r:id="rId2"/>
    <p:sldId id="257" r:id="rId3"/>
    <p:sldId id="270" r:id="rId4"/>
    <p:sldId id="320" r:id="rId5"/>
    <p:sldId id="322" r:id="rId6"/>
    <p:sldId id="321" r:id="rId7"/>
    <p:sldId id="326" r:id="rId8"/>
    <p:sldId id="323" r:id="rId9"/>
    <p:sldId id="325" r:id="rId10"/>
    <p:sldId id="267" r:id="rId11"/>
    <p:sldId id="271" r:id="rId12"/>
    <p:sldId id="301" r:id="rId13"/>
    <p:sldId id="272" r:id="rId14"/>
    <p:sldId id="290" r:id="rId15"/>
    <p:sldId id="289" r:id="rId16"/>
    <p:sldId id="274" r:id="rId17"/>
    <p:sldId id="293" r:id="rId18"/>
    <p:sldId id="275" r:id="rId19"/>
    <p:sldId id="302" r:id="rId20"/>
    <p:sldId id="294" r:id="rId21"/>
    <p:sldId id="281" r:id="rId22"/>
    <p:sldId id="277" r:id="rId23"/>
    <p:sldId id="295" r:id="rId24"/>
    <p:sldId id="276" r:id="rId25"/>
    <p:sldId id="282" r:id="rId26"/>
    <p:sldId id="304" r:id="rId27"/>
    <p:sldId id="305" r:id="rId28"/>
    <p:sldId id="287" r:id="rId29"/>
    <p:sldId id="308" r:id="rId30"/>
    <p:sldId id="296" r:id="rId31"/>
    <p:sldId id="307" r:id="rId32"/>
    <p:sldId id="309" r:id="rId33"/>
    <p:sldId id="310" r:id="rId34"/>
    <p:sldId id="311" r:id="rId35"/>
    <p:sldId id="312" r:id="rId36"/>
    <p:sldId id="313" r:id="rId37"/>
    <p:sldId id="314" r:id="rId38"/>
    <p:sldId id="315" r:id="rId39"/>
    <p:sldId id="316" r:id="rId40"/>
    <p:sldId id="317" r:id="rId41"/>
    <p:sldId id="318" r:id="rId42"/>
    <p:sldId id="319" r:id="rId43"/>
    <p:sldId id="306" r:id="rId44"/>
    <p:sldId id="278" r:id="rId45"/>
    <p:sldId id="291" r:id="rId46"/>
    <p:sldId id="279" r:id="rId47"/>
    <p:sldId id="297" r:id="rId48"/>
    <p:sldId id="280" r:id="rId49"/>
    <p:sldId id="283" r:id="rId50"/>
    <p:sldId id="284" r:id="rId51"/>
    <p:sldId id="298" r:id="rId52"/>
    <p:sldId id="303" r:id="rId53"/>
    <p:sldId id="286" r:id="rId54"/>
    <p:sldId id="273" r:id="rId55"/>
    <p:sldId id="299" r:id="rId56"/>
    <p:sldId id="288" r:id="rId57"/>
    <p:sldId id="300" r:id="rId58"/>
    <p:sldId id="269"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956AF4-72A4-45D5-A216-8E28F6BFD661}" v="12" dt="2020-01-14T00:52:13.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91651" autoAdjust="0"/>
  </p:normalViewPr>
  <p:slideViewPr>
    <p:cSldViewPr snapToGrid="0" snapToObjects="1">
      <p:cViewPr varScale="1">
        <p:scale>
          <a:sx n="66" d="100"/>
          <a:sy n="66" d="100"/>
        </p:scale>
        <p:origin x="1302" y="6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9" d="100"/>
          <a:sy n="69" d="100"/>
        </p:scale>
        <p:origin x="-331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a Moseley" userId="f6be81ad2b6f2960" providerId="LiveId" clId="{9D325474-6262-454A-9A2B-3CE9BE7BC009}"/>
    <pc:docChg chg="undo custSel modSld">
      <pc:chgData name="Tara Moseley" userId="f6be81ad2b6f2960" providerId="LiveId" clId="{9D325474-6262-454A-9A2B-3CE9BE7BC009}" dt="2020-01-14T00:52:50.209" v="289" actId="20577"/>
      <pc:docMkLst>
        <pc:docMk/>
      </pc:docMkLst>
      <pc:sldChg chg="addSp delSp modSp">
        <pc:chgData name="Tara Moseley" userId="f6be81ad2b6f2960" providerId="LiveId" clId="{9D325474-6262-454A-9A2B-3CE9BE7BC009}" dt="2020-01-14T00:52:17.211" v="281" actId="478"/>
        <pc:sldMkLst>
          <pc:docMk/>
          <pc:sldMk cId="1509510039" sldId="269"/>
        </pc:sldMkLst>
        <pc:spChg chg="add del mod">
          <ac:chgData name="Tara Moseley" userId="f6be81ad2b6f2960" providerId="LiveId" clId="{9D325474-6262-454A-9A2B-3CE9BE7BC009}" dt="2020-01-14T00:52:17.211" v="281" actId="478"/>
          <ac:spMkLst>
            <pc:docMk/>
            <pc:sldMk cId="1509510039" sldId="269"/>
            <ac:spMk id="2" creationId="{C8619B07-6FE0-4F79-9E51-C18364709FB1}"/>
          </ac:spMkLst>
        </pc:spChg>
        <pc:spChg chg="mod">
          <ac:chgData name="Tara Moseley" userId="f6be81ad2b6f2960" providerId="LiveId" clId="{9D325474-6262-454A-9A2B-3CE9BE7BC009}" dt="2020-01-14T00:51:55.373" v="279" actId="20577"/>
          <ac:spMkLst>
            <pc:docMk/>
            <pc:sldMk cId="1509510039" sldId="269"/>
            <ac:spMk id="3" creationId="{00000000-0000-0000-0000-000000000000}"/>
          </ac:spMkLst>
        </pc:spChg>
      </pc:sldChg>
      <pc:sldChg chg="modSp">
        <pc:chgData name="Tara Moseley" userId="f6be81ad2b6f2960" providerId="LiveId" clId="{9D325474-6262-454A-9A2B-3CE9BE7BC009}" dt="2020-01-14T00:52:50.209" v="289" actId="20577"/>
        <pc:sldMkLst>
          <pc:docMk/>
          <pc:sldMk cId="1800044575" sldId="270"/>
        </pc:sldMkLst>
        <pc:spChg chg="mod">
          <ac:chgData name="Tara Moseley" userId="f6be81ad2b6f2960" providerId="LiveId" clId="{9D325474-6262-454A-9A2B-3CE9BE7BC009}" dt="2020-01-14T00:52:50.209" v="289" actId="20577"/>
          <ac:spMkLst>
            <pc:docMk/>
            <pc:sldMk cId="1800044575" sldId="270"/>
            <ac:spMk id="3" creationId="{34B8C770-B057-42CB-9B99-DD67BDA65E92}"/>
          </ac:spMkLst>
        </pc:spChg>
      </pc:sldChg>
      <pc:sldChg chg="modSp">
        <pc:chgData name="Tara Moseley" userId="f6be81ad2b6f2960" providerId="LiveId" clId="{9D325474-6262-454A-9A2B-3CE9BE7BC009}" dt="2020-01-14T00:50:59.727" v="253" actId="1076"/>
        <pc:sldMkLst>
          <pc:docMk/>
          <pc:sldMk cId="2409129284" sldId="283"/>
        </pc:sldMkLst>
        <pc:picChg chg="mod">
          <ac:chgData name="Tara Moseley" userId="f6be81ad2b6f2960" providerId="LiveId" clId="{9D325474-6262-454A-9A2B-3CE9BE7BC009}" dt="2020-01-14T00:50:59.727" v="253" actId="1076"/>
          <ac:picMkLst>
            <pc:docMk/>
            <pc:sldMk cId="2409129284" sldId="283"/>
            <ac:picMk id="7" creationId="{5B652E8B-A100-4E36-B9BC-21534848406C}"/>
          </ac:picMkLst>
        </pc:picChg>
      </pc:sldChg>
      <pc:sldChg chg="modSp">
        <pc:chgData name="Tara Moseley" userId="f6be81ad2b6f2960" providerId="LiveId" clId="{9D325474-6262-454A-9A2B-3CE9BE7BC009}" dt="2020-01-14T00:51:19.991" v="257" actId="27636"/>
        <pc:sldMkLst>
          <pc:docMk/>
          <pc:sldMk cId="2980200963" sldId="284"/>
        </pc:sldMkLst>
        <pc:spChg chg="mod">
          <ac:chgData name="Tara Moseley" userId="f6be81ad2b6f2960" providerId="LiveId" clId="{9D325474-6262-454A-9A2B-3CE9BE7BC009}" dt="2020-01-14T00:51:19.991" v="257" actId="27636"/>
          <ac:spMkLst>
            <pc:docMk/>
            <pc:sldMk cId="2980200963" sldId="284"/>
            <ac:spMk id="3" creationId="{591D507D-3375-42C2-B75F-983EC9C04E80}"/>
          </ac:spMkLst>
        </pc:spChg>
        <pc:spChg chg="mod">
          <ac:chgData name="Tara Moseley" userId="f6be81ad2b6f2960" providerId="LiveId" clId="{9D325474-6262-454A-9A2B-3CE9BE7BC009}" dt="2020-01-14T00:51:15.964" v="255" actId="14100"/>
          <ac:spMkLst>
            <pc:docMk/>
            <pc:sldMk cId="2980200963" sldId="284"/>
            <ac:spMk id="6" creationId="{744B5D75-BC53-4510-822F-80A81E405082}"/>
          </ac:spMkLst>
        </pc:spChg>
      </pc:sldChg>
      <pc:sldChg chg="modSp">
        <pc:chgData name="Tara Moseley" userId="f6be81ad2b6f2960" providerId="LiveId" clId="{9D325474-6262-454A-9A2B-3CE9BE7BC009}" dt="2020-01-14T00:48:40.341" v="130" actId="20577"/>
        <pc:sldMkLst>
          <pc:docMk/>
          <pc:sldMk cId="1790474078" sldId="309"/>
        </pc:sldMkLst>
        <pc:spChg chg="mod">
          <ac:chgData name="Tara Moseley" userId="f6be81ad2b6f2960" providerId="LiveId" clId="{9D325474-6262-454A-9A2B-3CE9BE7BC009}" dt="2020-01-14T00:48:40.341" v="130" actId="20577"/>
          <ac:spMkLst>
            <pc:docMk/>
            <pc:sldMk cId="1790474078" sldId="309"/>
            <ac:spMk id="2" creationId="{19275856-184A-4BF4-A178-D463B140B848}"/>
          </ac:spMkLst>
        </pc:spChg>
        <pc:spChg chg="mod">
          <ac:chgData name="Tara Moseley" userId="f6be81ad2b6f2960" providerId="LiveId" clId="{9D325474-6262-454A-9A2B-3CE9BE7BC009}" dt="2020-01-14T00:48:17.636" v="112" actId="27636"/>
          <ac:spMkLst>
            <pc:docMk/>
            <pc:sldMk cId="1790474078" sldId="309"/>
            <ac:spMk id="6" creationId="{A75164D9-F180-4001-8D66-1EF29E49C87C}"/>
          </ac:spMkLst>
        </pc:spChg>
      </pc:sldChg>
      <pc:sldChg chg="modSp">
        <pc:chgData name="Tara Moseley" userId="f6be81ad2b6f2960" providerId="LiveId" clId="{9D325474-6262-454A-9A2B-3CE9BE7BC009}" dt="2020-01-14T00:48:11.720" v="110" actId="27636"/>
        <pc:sldMkLst>
          <pc:docMk/>
          <pc:sldMk cId="3433834637" sldId="310"/>
        </pc:sldMkLst>
        <pc:spChg chg="mod">
          <ac:chgData name="Tara Moseley" userId="f6be81ad2b6f2960" providerId="LiveId" clId="{9D325474-6262-454A-9A2B-3CE9BE7BC009}" dt="2020-01-14T00:48:08.469" v="108" actId="20577"/>
          <ac:spMkLst>
            <pc:docMk/>
            <pc:sldMk cId="3433834637" sldId="310"/>
            <ac:spMk id="2" creationId="{19275856-184A-4BF4-A178-D463B140B848}"/>
          </ac:spMkLst>
        </pc:spChg>
        <pc:spChg chg="mod">
          <ac:chgData name="Tara Moseley" userId="f6be81ad2b6f2960" providerId="LiveId" clId="{9D325474-6262-454A-9A2B-3CE9BE7BC009}" dt="2020-01-14T00:48:11.720" v="110" actId="27636"/>
          <ac:spMkLst>
            <pc:docMk/>
            <pc:sldMk cId="3433834637" sldId="310"/>
            <ac:spMk id="6" creationId="{A75164D9-F180-4001-8D66-1EF29E49C87C}"/>
          </ac:spMkLst>
        </pc:spChg>
      </pc:sldChg>
      <pc:sldChg chg="modSp">
        <pc:chgData name="Tara Moseley" userId="f6be81ad2b6f2960" providerId="LiveId" clId="{9D325474-6262-454A-9A2B-3CE9BE7BC009}" dt="2020-01-14T00:47:54.996" v="106" actId="20577"/>
        <pc:sldMkLst>
          <pc:docMk/>
          <pc:sldMk cId="2600991516" sldId="311"/>
        </pc:sldMkLst>
        <pc:spChg chg="mod">
          <ac:chgData name="Tara Moseley" userId="f6be81ad2b6f2960" providerId="LiveId" clId="{9D325474-6262-454A-9A2B-3CE9BE7BC009}" dt="2020-01-14T00:47:54.996" v="106" actId="20577"/>
          <ac:spMkLst>
            <pc:docMk/>
            <pc:sldMk cId="2600991516" sldId="311"/>
            <ac:spMk id="3" creationId="{B3A57350-79DB-450D-B4DF-89A191FCF96F}"/>
          </ac:spMkLst>
        </pc:spChg>
        <pc:spChg chg="mod">
          <ac:chgData name="Tara Moseley" userId="f6be81ad2b6f2960" providerId="LiveId" clId="{9D325474-6262-454A-9A2B-3CE9BE7BC009}" dt="2020-01-14T00:47:31.150" v="80" actId="27636"/>
          <ac:spMkLst>
            <pc:docMk/>
            <pc:sldMk cId="2600991516" sldId="311"/>
            <ac:spMk id="6" creationId="{A75164D9-F180-4001-8D66-1EF29E49C87C}"/>
          </ac:spMkLst>
        </pc:spChg>
      </pc:sldChg>
      <pc:sldChg chg="modSp">
        <pc:chgData name="Tara Moseley" userId="f6be81ad2b6f2960" providerId="LiveId" clId="{9D325474-6262-454A-9A2B-3CE9BE7BC009}" dt="2020-01-14T00:47:23.318" v="78" actId="27636"/>
        <pc:sldMkLst>
          <pc:docMk/>
          <pc:sldMk cId="4239574405" sldId="312"/>
        </pc:sldMkLst>
        <pc:spChg chg="mod">
          <ac:chgData name="Tara Moseley" userId="f6be81ad2b6f2960" providerId="LiveId" clId="{9D325474-6262-454A-9A2B-3CE9BE7BC009}" dt="2020-01-14T00:47:19.420" v="76" actId="20577"/>
          <ac:spMkLst>
            <pc:docMk/>
            <pc:sldMk cId="4239574405" sldId="312"/>
            <ac:spMk id="3" creationId="{B3A57350-79DB-450D-B4DF-89A191FCF96F}"/>
          </ac:spMkLst>
        </pc:spChg>
        <pc:spChg chg="mod">
          <ac:chgData name="Tara Moseley" userId="f6be81ad2b6f2960" providerId="LiveId" clId="{9D325474-6262-454A-9A2B-3CE9BE7BC009}" dt="2020-01-14T00:47:23.318" v="78" actId="27636"/>
          <ac:spMkLst>
            <pc:docMk/>
            <pc:sldMk cId="4239574405" sldId="312"/>
            <ac:spMk id="6" creationId="{A75164D9-F180-4001-8D66-1EF29E49C87C}"/>
          </ac:spMkLst>
        </pc:spChg>
      </pc:sldChg>
      <pc:sldChg chg="modSp">
        <pc:chgData name="Tara Moseley" userId="f6be81ad2b6f2960" providerId="LiveId" clId="{9D325474-6262-454A-9A2B-3CE9BE7BC009}" dt="2020-01-14T00:47:06.533" v="74" actId="20577"/>
        <pc:sldMkLst>
          <pc:docMk/>
          <pc:sldMk cId="1159510372" sldId="313"/>
        </pc:sldMkLst>
        <pc:spChg chg="mod">
          <ac:chgData name="Tara Moseley" userId="f6be81ad2b6f2960" providerId="LiveId" clId="{9D325474-6262-454A-9A2B-3CE9BE7BC009}" dt="2020-01-14T00:47:06.533" v="74" actId="20577"/>
          <ac:spMkLst>
            <pc:docMk/>
            <pc:sldMk cId="1159510372" sldId="313"/>
            <ac:spMk id="3" creationId="{B3A57350-79DB-450D-B4DF-89A191FCF96F}"/>
          </ac:spMkLst>
        </pc:spChg>
        <pc:spChg chg="mod">
          <ac:chgData name="Tara Moseley" userId="f6be81ad2b6f2960" providerId="LiveId" clId="{9D325474-6262-454A-9A2B-3CE9BE7BC009}" dt="2020-01-14T00:47:02.218" v="72" actId="27636"/>
          <ac:spMkLst>
            <pc:docMk/>
            <pc:sldMk cId="1159510372" sldId="313"/>
            <ac:spMk id="6" creationId="{A75164D9-F180-4001-8D66-1EF29E49C87C}"/>
          </ac:spMkLst>
        </pc:spChg>
      </pc:sldChg>
      <pc:sldChg chg="modSp">
        <pc:chgData name="Tara Moseley" userId="f6be81ad2b6f2960" providerId="LiveId" clId="{9D325474-6262-454A-9A2B-3CE9BE7BC009}" dt="2020-01-14T00:46:54.625" v="70" actId="20577"/>
        <pc:sldMkLst>
          <pc:docMk/>
          <pc:sldMk cId="2456602923" sldId="314"/>
        </pc:sldMkLst>
        <pc:spChg chg="mod">
          <ac:chgData name="Tara Moseley" userId="f6be81ad2b6f2960" providerId="LiveId" clId="{9D325474-6262-454A-9A2B-3CE9BE7BC009}" dt="2020-01-14T00:46:54.625" v="70" actId="20577"/>
          <ac:spMkLst>
            <pc:docMk/>
            <pc:sldMk cId="2456602923" sldId="314"/>
            <ac:spMk id="3" creationId="{B3A57350-79DB-450D-B4DF-89A191FCF96F}"/>
          </ac:spMkLst>
        </pc:spChg>
        <pc:spChg chg="mod">
          <ac:chgData name="Tara Moseley" userId="f6be81ad2b6f2960" providerId="LiveId" clId="{9D325474-6262-454A-9A2B-3CE9BE7BC009}" dt="2020-01-14T00:46:44.774" v="68" actId="27636"/>
          <ac:spMkLst>
            <pc:docMk/>
            <pc:sldMk cId="2456602923" sldId="314"/>
            <ac:spMk id="6" creationId="{A75164D9-F180-4001-8D66-1EF29E49C87C}"/>
          </ac:spMkLst>
        </pc:spChg>
      </pc:sldChg>
      <pc:sldChg chg="modSp">
        <pc:chgData name="Tara Moseley" userId="f6be81ad2b6f2960" providerId="LiveId" clId="{9D325474-6262-454A-9A2B-3CE9BE7BC009}" dt="2020-01-14T00:46:34.421" v="65" actId="20577"/>
        <pc:sldMkLst>
          <pc:docMk/>
          <pc:sldMk cId="4084600607" sldId="315"/>
        </pc:sldMkLst>
        <pc:spChg chg="mod">
          <ac:chgData name="Tara Moseley" userId="f6be81ad2b6f2960" providerId="LiveId" clId="{9D325474-6262-454A-9A2B-3CE9BE7BC009}" dt="2020-01-14T00:46:34.421" v="65" actId="20577"/>
          <ac:spMkLst>
            <pc:docMk/>
            <pc:sldMk cId="4084600607" sldId="315"/>
            <ac:spMk id="3" creationId="{B3A57350-79DB-450D-B4DF-89A191FCF96F}"/>
          </ac:spMkLst>
        </pc:spChg>
        <pc:spChg chg="mod">
          <ac:chgData name="Tara Moseley" userId="f6be81ad2b6f2960" providerId="LiveId" clId="{9D325474-6262-454A-9A2B-3CE9BE7BC009}" dt="2020-01-14T00:46:29.471" v="63" actId="27636"/>
          <ac:spMkLst>
            <pc:docMk/>
            <pc:sldMk cId="4084600607" sldId="315"/>
            <ac:spMk id="6" creationId="{A75164D9-F180-4001-8D66-1EF29E49C87C}"/>
          </ac:spMkLst>
        </pc:spChg>
        <pc:picChg chg="mod">
          <ac:chgData name="Tara Moseley" userId="f6be81ad2b6f2960" providerId="LiveId" clId="{9D325474-6262-454A-9A2B-3CE9BE7BC009}" dt="2020-01-14T00:45:31.421" v="15" actId="1440"/>
          <ac:picMkLst>
            <pc:docMk/>
            <pc:sldMk cId="4084600607" sldId="315"/>
            <ac:picMk id="7" creationId="{8A84D538-6FA6-420D-ABBF-71F3F59E542E}"/>
          </ac:picMkLst>
        </pc:picChg>
      </pc:sldChg>
      <pc:sldChg chg="modSp">
        <pc:chgData name="Tara Moseley" userId="f6be81ad2b6f2960" providerId="LiveId" clId="{9D325474-6262-454A-9A2B-3CE9BE7BC009}" dt="2020-01-14T00:50:21.249" v="252" actId="20577"/>
        <pc:sldMkLst>
          <pc:docMk/>
          <pc:sldMk cId="1081729127" sldId="316"/>
        </pc:sldMkLst>
        <pc:spChg chg="mod">
          <ac:chgData name="Tara Moseley" userId="f6be81ad2b6f2960" providerId="LiveId" clId="{9D325474-6262-454A-9A2B-3CE9BE7BC009}" dt="2020-01-14T00:50:21.249" v="252" actId="20577"/>
          <ac:spMkLst>
            <pc:docMk/>
            <pc:sldMk cId="1081729127" sldId="316"/>
            <ac:spMk id="4" creationId="{8E1B0D5D-10C5-4A90-92ED-2F2B5A234D21}"/>
          </ac:spMkLst>
        </pc:spChg>
        <pc:spChg chg="mod">
          <ac:chgData name="Tara Moseley" userId="f6be81ad2b6f2960" providerId="LiveId" clId="{9D325474-6262-454A-9A2B-3CE9BE7BC009}" dt="2020-01-14T00:45:53.480" v="47" actId="20577"/>
          <ac:spMkLst>
            <pc:docMk/>
            <pc:sldMk cId="1081729127" sldId="316"/>
            <ac:spMk id="6" creationId="{A75164D9-F180-4001-8D66-1EF29E49C87C}"/>
          </ac:spMkLst>
        </pc:spChg>
      </pc:sldChg>
      <pc:sldChg chg="modSp">
        <pc:chgData name="Tara Moseley" userId="f6be81ad2b6f2960" providerId="LiveId" clId="{9D325474-6262-454A-9A2B-3CE9BE7BC009}" dt="2020-01-14T00:46:21.302" v="61"/>
        <pc:sldMkLst>
          <pc:docMk/>
          <pc:sldMk cId="2566389757" sldId="317"/>
        </pc:sldMkLst>
        <pc:spChg chg="mod">
          <ac:chgData name="Tara Moseley" userId="f6be81ad2b6f2960" providerId="LiveId" clId="{9D325474-6262-454A-9A2B-3CE9BE7BC009}" dt="2020-01-14T00:46:21.302" v="61"/>
          <ac:spMkLst>
            <pc:docMk/>
            <pc:sldMk cId="2566389757" sldId="317"/>
            <ac:spMk id="6" creationId="{A75164D9-F180-4001-8D66-1EF29E49C87C}"/>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F0C9B5-A5CE-41BA-9067-D0C6C365893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CA0A286-6DCE-4EF3-9A13-88D83B8DC3F4}">
      <dgm:prSet/>
      <dgm:spPr/>
      <dgm:t>
        <a:bodyPr/>
        <a:lstStyle/>
        <a:p>
          <a:r>
            <a:rPr lang="en-US" dirty="0"/>
            <a:t>Comprehensive and multidimensional approaches must be utilized to help identify youth with a substance use disorder</a:t>
          </a:r>
        </a:p>
      </dgm:t>
    </dgm:pt>
    <dgm:pt modelId="{8BABB768-2328-49B9-966A-CF195E16475E}" type="parTrans" cxnId="{EAEDAA06-0251-4ACB-AF2F-40687BE05A06}">
      <dgm:prSet/>
      <dgm:spPr/>
      <dgm:t>
        <a:bodyPr/>
        <a:lstStyle/>
        <a:p>
          <a:endParaRPr lang="en-US"/>
        </a:p>
      </dgm:t>
    </dgm:pt>
    <dgm:pt modelId="{C55E684A-7AB6-4564-9DE6-65B389D498D6}" type="sibTrans" cxnId="{EAEDAA06-0251-4ACB-AF2F-40687BE05A06}">
      <dgm:prSet/>
      <dgm:spPr/>
      <dgm:t>
        <a:bodyPr/>
        <a:lstStyle/>
        <a:p>
          <a:endParaRPr lang="en-US"/>
        </a:p>
      </dgm:t>
    </dgm:pt>
    <dgm:pt modelId="{0E293EF6-2C10-4B21-ABDA-FA9C704CD685}">
      <dgm:prSet/>
      <dgm:spPr/>
      <dgm:t>
        <a:bodyPr/>
        <a:lstStyle/>
        <a:p>
          <a:r>
            <a:rPr lang="en-US" altLang="en-US" b="1" dirty="0">
              <a:solidFill>
                <a:srgbClr val="FFFF00"/>
              </a:solidFill>
            </a:rPr>
            <a:t>SBIRT</a:t>
          </a:r>
          <a:r>
            <a:rPr lang="en-US" altLang="en-US" dirty="0"/>
            <a:t>: Screening, brief intervention and referral to treatment. </a:t>
          </a:r>
          <a:endParaRPr lang="en-US" dirty="0"/>
        </a:p>
      </dgm:t>
    </dgm:pt>
    <dgm:pt modelId="{CB42314D-CDA1-4D7E-BDC9-AE9D6BE55BFF}" type="parTrans" cxnId="{54254C4D-95AD-4766-9160-126B6E0DC012}">
      <dgm:prSet/>
      <dgm:spPr/>
      <dgm:t>
        <a:bodyPr/>
        <a:lstStyle/>
        <a:p>
          <a:endParaRPr lang="en-US"/>
        </a:p>
      </dgm:t>
    </dgm:pt>
    <dgm:pt modelId="{E69698C5-B55D-4B8E-94ED-DEDEB00F698D}" type="sibTrans" cxnId="{54254C4D-95AD-4766-9160-126B6E0DC012}">
      <dgm:prSet/>
      <dgm:spPr/>
      <dgm:t>
        <a:bodyPr/>
        <a:lstStyle/>
        <a:p>
          <a:endParaRPr lang="en-US"/>
        </a:p>
      </dgm:t>
    </dgm:pt>
    <dgm:pt modelId="{91641828-007F-40CA-914F-F5571DCE29F0}" type="pres">
      <dgm:prSet presAssocID="{94F0C9B5-A5CE-41BA-9067-D0C6C365893E}" presName="root" presStyleCnt="0">
        <dgm:presLayoutVars>
          <dgm:dir/>
          <dgm:resizeHandles val="exact"/>
        </dgm:presLayoutVars>
      </dgm:prSet>
      <dgm:spPr/>
    </dgm:pt>
    <dgm:pt modelId="{B56034DF-4254-4EE6-9D27-D24EFA0EEBA7}" type="pres">
      <dgm:prSet presAssocID="{7CA0A286-6DCE-4EF3-9A13-88D83B8DC3F4}" presName="compNode" presStyleCnt="0"/>
      <dgm:spPr/>
    </dgm:pt>
    <dgm:pt modelId="{A92D58B0-16CF-4663-8A81-0B62F530F296}" type="pres">
      <dgm:prSet presAssocID="{7CA0A286-6DCE-4EF3-9A13-88D83B8DC3F4}" presName="bgRect" presStyleLbl="bgShp" presStyleIdx="0" presStyleCnt="2"/>
      <dgm:spPr/>
    </dgm:pt>
    <dgm:pt modelId="{20919C71-3787-4361-AAFF-BFE86791C74D}" type="pres">
      <dgm:prSet presAssocID="{7CA0A286-6DCE-4EF3-9A13-88D83B8DC3F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30DB275D-602B-4797-B0F9-024C19DFB9CF}" type="pres">
      <dgm:prSet presAssocID="{7CA0A286-6DCE-4EF3-9A13-88D83B8DC3F4}" presName="spaceRect" presStyleCnt="0"/>
      <dgm:spPr/>
    </dgm:pt>
    <dgm:pt modelId="{57DF457B-8D71-4558-82D6-504687B856E4}" type="pres">
      <dgm:prSet presAssocID="{7CA0A286-6DCE-4EF3-9A13-88D83B8DC3F4}" presName="parTx" presStyleLbl="revTx" presStyleIdx="0" presStyleCnt="2">
        <dgm:presLayoutVars>
          <dgm:chMax val="0"/>
          <dgm:chPref val="0"/>
        </dgm:presLayoutVars>
      </dgm:prSet>
      <dgm:spPr/>
    </dgm:pt>
    <dgm:pt modelId="{7AA3AC0A-9362-4348-8094-02C9219576B4}" type="pres">
      <dgm:prSet presAssocID="{C55E684A-7AB6-4564-9DE6-65B389D498D6}" presName="sibTrans" presStyleCnt="0"/>
      <dgm:spPr/>
    </dgm:pt>
    <dgm:pt modelId="{5AFEE23A-6E11-4149-B0BF-2C33EE516B6C}" type="pres">
      <dgm:prSet presAssocID="{0E293EF6-2C10-4B21-ABDA-FA9C704CD685}" presName="compNode" presStyleCnt="0"/>
      <dgm:spPr/>
    </dgm:pt>
    <dgm:pt modelId="{156BE06C-9DE8-414C-ACF8-4A81A5A51B1C}" type="pres">
      <dgm:prSet presAssocID="{0E293EF6-2C10-4B21-ABDA-FA9C704CD685}" presName="bgRect" presStyleLbl="bgShp" presStyleIdx="1" presStyleCnt="2"/>
      <dgm:spPr/>
    </dgm:pt>
    <dgm:pt modelId="{987C093F-8227-4093-BF4C-39EBCAA563FD}" type="pres">
      <dgm:prSet presAssocID="{0E293EF6-2C10-4B21-ABDA-FA9C704CD68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C23B74FE-1C8F-4BDF-91B8-DF289D5CDF7C}" type="pres">
      <dgm:prSet presAssocID="{0E293EF6-2C10-4B21-ABDA-FA9C704CD685}" presName="spaceRect" presStyleCnt="0"/>
      <dgm:spPr/>
    </dgm:pt>
    <dgm:pt modelId="{BBCDDF92-717E-4CA0-8E48-368A41A750B6}" type="pres">
      <dgm:prSet presAssocID="{0E293EF6-2C10-4B21-ABDA-FA9C704CD685}" presName="parTx" presStyleLbl="revTx" presStyleIdx="1" presStyleCnt="2">
        <dgm:presLayoutVars>
          <dgm:chMax val="0"/>
          <dgm:chPref val="0"/>
        </dgm:presLayoutVars>
      </dgm:prSet>
      <dgm:spPr/>
    </dgm:pt>
  </dgm:ptLst>
  <dgm:cxnLst>
    <dgm:cxn modelId="{EAEDAA06-0251-4ACB-AF2F-40687BE05A06}" srcId="{94F0C9B5-A5CE-41BA-9067-D0C6C365893E}" destId="{7CA0A286-6DCE-4EF3-9A13-88D83B8DC3F4}" srcOrd="0" destOrd="0" parTransId="{8BABB768-2328-49B9-966A-CF195E16475E}" sibTransId="{C55E684A-7AB6-4564-9DE6-65B389D498D6}"/>
    <dgm:cxn modelId="{A245CD5B-B809-4374-A352-FA2E6E14A7E0}" type="presOf" srcId="{7CA0A286-6DCE-4EF3-9A13-88D83B8DC3F4}" destId="{57DF457B-8D71-4558-82D6-504687B856E4}" srcOrd="0" destOrd="0" presId="urn:microsoft.com/office/officeart/2018/2/layout/IconVerticalSolidList"/>
    <dgm:cxn modelId="{54254C4D-95AD-4766-9160-126B6E0DC012}" srcId="{94F0C9B5-A5CE-41BA-9067-D0C6C365893E}" destId="{0E293EF6-2C10-4B21-ABDA-FA9C704CD685}" srcOrd="1" destOrd="0" parTransId="{CB42314D-CDA1-4D7E-BDC9-AE9D6BE55BFF}" sibTransId="{E69698C5-B55D-4B8E-94ED-DEDEB00F698D}"/>
    <dgm:cxn modelId="{00A65C9C-C4D9-41D8-96DC-51EF0044219E}" type="presOf" srcId="{0E293EF6-2C10-4B21-ABDA-FA9C704CD685}" destId="{BBCDDF92-717E-4CA0-8E48-368A41A750B6}" srcOrd="0" destOrd="0" presId="urn:microsoft.com/office/officeart/2018/2/layout/IconVerticalSolidList"/>
    <dgm:cxn modelId="{7C3D30A5-7B42-44F1-805D-E64C5A9ADB7C}" type="presOf" srcId="{94F0C9B5-A5CE-41BA-9067-D0C6C365893E}" destId="{91641828-007F-40CA-914F-F5571DCE29F0}" srcOrd="0" destOrd="0" presId="urn:microsoft.com/office/officeart/2018/2/layout/IconVerticalSolidList"/>
    <dgm:cxn modelId="{5FB80F90-D3DF-41B1-8C5C-ADC7D1D0B496}" type="presParOf" srcId="{91641828-007F-40CA-914F-F5571DCE29F0}" destId="{B56034DF-4254-4EE6-9D27-D24EFA0EEBA7}" srcOrd="0" destOrd="0" presId="urn:microsoft.com/office/officeart/2018/2/layout/IconVerticalSolidList"/>
    <dgm:cxn modelId="{12B00E70-CEFE-49BE-9757-C70C56D7C904}" type="presParOf" srcId="{B56034DF-4254-4EE6-9D27-D24EFA0EEBA7}" destId="{A92D58B0-16CF-4663-8A81-0B62F530F296}" srcOrd="0" destOrd="0" presId="urn:microsoft.com/office/officeart/2018/2/layout/IconVerticalSolidList"/>
    <dgm:cxn modelId="{F6CC4C53-E35C-47CE-93E5-618183677228}" type="presParOf" srcId="{B56034DF-4254-4EE6-9D27-D24EFA0EEBA7}" destId="{20919C71-3787-4361-AAFF-BFE86791C74D}" srcOrd="1" destOrd="0" presId="urn:microsoft.com/office/officeart/2018/2/layout/IconVerticalSolidList"/>
    <dgm:cxn modelId="{D1E2996E-B5A9-438B-B3BA-0A49CAA53B95}" type="presParOf" srcId="{B56034DF-4254-4EE6-9D27-D24EFA0EEBA7}" destId="{30DB275D-602B-4797-B0F9-024C19DFB9CF}" srcOrd="2" destOrd="0" presId="urn:microsoft.com/office/officeart/2018/2/layout/IconVerticalSolidList"/>
    <dgm:cxn modelId="{9BD76DA2-5486-4FD5-AAC1-2C3CB2D88196}" type="presParOf" srcId="{B56034DF-4254-4EE6-9D27-D24EFA0EEBA7}" destId="{57DF457B-8D71-4558-82D6-504687B856E4}" srcOrd="3" destOrd="0" presId="urn:microsoft.com/office/officeart/2018/2/layout/IconVerticalSolidList"/>
    <dgm:cxn modelId="{F8B273D9-5BA2-4DA9-AA87-556F7A724720}" type="presParOf" srcId="{91641828-007F-40CA-914F-F5571DCE29F0}" destId="{7AA3AC0A-9362-4348-8094-02C9219576B4}" srcOrd="1" destOrd="0" presId="urn:microsoft.com/office/officeart/2018/2/layout/IconVerticalSolidList"/>
    <dgm:cxn modelId="{57048B78-711F-4870-89DB-3AA55938A153}" type="presParOf" srcId="{91641828-007F-40CA-914F-F5571DCE29F0}" destId="{5AFEE23A-6E11-4149-B0BF-2C33EE516B6C}" srcOrd="2" destOrd="0" presId="urn:microsoft.com/office/officeart/2018/2/layout/IconVerticalSolidList"/>
    <dgm:cxn modelId="{52E0CA01-12FD-48E9-B494-0908B6B8E84F}" type="presParOf" srcId="{5AFEE23A-6E11-4149-B0BF-2C33EE516B6C}" destId="{156BE06C-9DE8-414C-ACF8-4A81A5A51B1C}" srcOrd="0" destOrd="0" presId="urn:microsoft.com/office/officeart/2018/2/layout/IconVerticalSolidList"/>
    <dgm:cxn modelId="{963B4785-64DA-4ED9-8C36-6B38AF9E0E6C}" type="presParOf" srcId="{5AFEE23A-6E11-4149-B0BF-2C33EE516B6C}" destId="{987C093F-8227-4093-BF4C-39EBCAA563FD}" srcOrd="1" destOrd="0" presId="urn:microsoft.com/office/officeart/2018/2/layout/IconVerticalSolidList"/>
    <dgm:cxn modelId="{D1FD7A67-1F7E-4A8D-8524-B08E2F95E124}" type="presParOf" srcId="{5AFEE23A-6E11-4149-B0BF-2C33EE516B6C}" destId="{C23B74FE-1C8F-4BDF-91B8-DF289D5CDF7C}" srcOrd="2" destOrd="0" presId="urn:microsoft.com/office/officeart/2018/2/layout/IconVerticalSolidList"/>
    <dgm:cxn modelId="{B18A25F0-C00F-4A60-BDD3-5D7A7CBECD7A}" type="presParOf" srcId="{5AFEE23A-6E11-4149-B0BF-2C33EE516B6C}" destId="{BBCDDF92-717E-4CA0-8E48-368A41A750B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C96180-E18F-4184-951D-8C97F1AB4AAC}"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365EB5C-955D-4C23-919E-C3DC542EA0EB}">
      <dgm:prSet/>
      <dgm:spPr/>
      <dgm:t>
        <a:bodyPr/>
        <a:lstStyle/>
        <a:p>
          <a:r>
            <a:rPr lang="en-US"/>
            <a:t>Assessment and Treatment Matching</a:t>
          </a:r>
        </a:p>
      </dgm:t>
    </dgm:pt>
    <dgm:pt modelId="{20CBB634-1869-4786-A809-33FEF684B500}" type="parTrans" cxnId="{70FC1B82-35C8-49B0-9934-EF4DC18C9E3F}">
      <dgm:prSet/>
      <dgm:spPr/>
      <dgm:t>
        <a:bodyPr/>
        <a:lstStyle/>
        <a:p>
          <a:endParaRPr lang="en-US"/>
        </a:p>
      </dgm:t>
    </dgm:pt>
    <dgm:pt modelId="{03B15CAA-511B-41F5-949B-AE3C8466CDAF}" type="sibTrans" cxnId="{70FC1B82-35C8-49B0-9934-EF4DC18C9E3F}">
      <dgm:prSet/>
      <dgm:spPr/>
      <dgm:t>
        <a:bodyPr/>
        <a:lstStyle/>
        <a:p>
          <a:endParaRPr lang="en-US"/>
        </a:p>
      </dgm:t>
    </dgm:pt>
    <dgm:pt modelId="{137314E6-7E12-42EF-94B4-C748F65E4476}">
      <dgm:prSet/>
      <dgm:spPr/>
      <dgm:t>
        <a:bodyPr/>
        <a:lstStyle/>
        <a:p>
          <a:r>
            <a:rPr lang="en-US"/>
            <a:t>Comprehensive -Integrated  Approach</a:t>
          </a:r>
        </a:p>
      </dgm:t>
    </dgm:pt>
    <dgm:pt modelId="{27E06046-18EE-4D75-8C7C-9E82A40115FC}" type="parTrans" cxnId="{690BEADE-F996-4156-954E-F849CC3449DF}">
      <dgm:prSet/>
      <dgm:spPr/>
      <dgm:t>
        <a:bodyPr/>
        <a:lstStyle/>
        <a:p>
          <a:endParaRPr lang="en-US"/>
        </a:p>
      </dgm:t>
    </dgm:pt>
    <dgm:pt modelId="{380EDA10-60EB-4520-A767-776F3CEF87FF}" type="sibTrans" cxnId="{690BEADE-F996-4156-954E-F849CC3449DF}">
      <dgm:prSet/>
      <dgm:spPr/>
      <dgm:t>
        <a:bodyPr/>
        <a:lstStyle/>
        <a:p>
          <a:endParaRPr lang="en-US"/>
        </a:p>
      </dgm:t>
    </dgm:pt>
    <dgm:pt modelId="{95E8A387-6992-4C9D-89AB-1899E4179C24}">
      <dgm:prSet/>
      <dgm:spPr/>
      <dgm:t>
        <a:bodyPr/>
        <a:lstStyle/>
        <a:p>
          <a:r>
            <a:rPr lang="en-US"/>
            <a:t>Family Involvement in Treatment</a:t>
          </a:r>
        </a:p>
      </dgm:t>
    </dgm:pt>
    <dgm:pt modelId="{0C559CB2-4D10-43FA-9181-E6A419CDB734}" type="parTrans" cxnId="{B3C896BD-EA59-48E3-8942-24383B88D72B}">
      <dgm:prSet/>
      <dgm:spPr/>
      <dgm:t>
        <a:bodyPr/>
        <a:lstStyle/>
        <a:p>
          <a:endParaRPr lang="en-US"/>
        </a:p>
      </dgm:t>
    </dgm:pt>
    <dgm:pt modelId="{EA4F00FE-2492-4528-91AB-36C7A431B96C}" type="sibTrans" cxnId="{B3C896BD-EA59-48E3-8942-24383B88D72B}">
      <dgm:prSet/>
      <dgm:spPr/>
      <dgm:t>
        <a:bodyPr/>
        <a:lstStyle/>
        <a:p>
          <a:endParaRPr lang="en-US"/>
        </a:p>
      </dgm:t>
    </dgm:pt>
    <dgm:pt modelId="{270D8B79-B4A4-4BDF-BFE1-830C4B7E3814}">
      <dgm:prSet/>
      <dgm:spPr/>
      <dgm:t>
        <a:bodyPr/>
        <a:lstStyle/>
        <a:p>
          <a:r>
            <a:rPr lang="en-US"/>
            <a:t>Developmentally Appropriate Program</a:t>
          </a:r>
        </a:p>
      </dgm:t>
    </dgm:pt>
    <dgm:pt modelId="{8DCBC331-1EDE-464C-85F4-AA82E3C22B00}" type="parTrans" cxnId="{8440A07D-E11F-469A-ACAD-65FB903B6223}">
      <dgm:prSet/>
      <dgm:spPr/>
      <dgm:t>
        <a:bodyPr/>
        <a:lstStyle/>
        <a:p>
          <a:endParaRPr lang="en-US"/>
        </a:p>
      </dgm:t>
    </dgm:pt>
    <dgm:pt modelId="{5036F0E1-EE4D-49F9-B42E-7F1198F57702}" type="sibTrans" cxnId="{8440A07D-E11F-469A-ACAD-65FB903B6223}">
      <dgm:prSet/>
      <dgm:spPr/>
      <dgm:t>
        <a:bodyPr/>
        <a:lstStyle/>
        <a:p>
          <a:endParaRPr lang="en-US"/>
        </a:p>
      </dgm:t>
    </dgm:pt>
    <dgm:pt modelId="{9D818BA3-F43B-4441-A3BA-60A4D3DD50F8}">
      <dgm:prSet/>
      <dgm:spPr/>
      <dgm:t>
        <a:bodyPr/>
        <a:lstStyle/>
        <a:p>
          <a:r>
            <a:rPr lang="en-US"/>
            <a:t>Engaging and Retaining Teens in Treatment</a:t>
          </a:r>
        </a:p>
      </dgm:t>
    </dgm:pt>
    <dgm:pt modelId="{C3E78B3A-689C-47AD-9244-BBCACC414746}" type="parTrans" cxnId="{710D47C9-65C7-440E-B3BC-196EC282C53C}">
      <dgm:prSet/>
      <dgm:spPr/>
      <dgm:t>
        <a:bodyPr/>
        <a:lstStyle/>
        <a:p>
          <a:endParaRPr lang="en-US"/>
        </a:p>
      </dgm:t>
    </dgm:pt>
    <dgm:pt modelId="{47CDEF58-E338-4E1A-BBDE-7971D60D7C54}" type="sibTrans" cxnId="{710D47C9-65C7-440E-B3BC-196EC282C53C}">
      <dgm:prSet/>
      <dgm:spPr/>
      <dgm:t>
        <a:bodyPr/>
        <a:lstStyle/>
        <a:p>
          <a:endParaRPr lang="en-US"/>
        </a:p>
      </dgm:t>
    </dgm:pt>
    <dgm:pt modelId="{D394ECFE-9A20-423F-A178-B286EC7609B5}">
      <dgm:prSet/>
      <dgm:spPr/>
      <dgm:t>
        <a:bodyPr/>
        <a:lstStyle/>
        <a:p>
          <a:r>
            <a:rPr lang="en-US"/>
            <a:t>Qualified Staff</a:t>
          </a:r>
        </a:p>
      </dgm:t>
    </dgm:pt>
    <dgm:pt modelId="{EDC6B4F7-2BB9-4AFF-9D7C-9566607C8278}" type="parTrans" cxnId="{B7134E89-F3D1-4F2C-8F27-F9504ECE023C}">
      <dgm:prSet/>
      <dgm:spPr/>
      <dgm:t>
        <a:bodyPr/>
        <a:lstStyle/>
        <a:p>
          <a:endParaRPr lang="en-US"/>
        </a:p>
      </dgm:t>
    </dgm:pt>
    <dgm:pt modelId="{4F77FE8C-D643-4A62-9D9D-C838980D3AF3}" type="sibTrans" cxnId="{B7134E89-F3D1-4F2C-8F27-F9504ECE023C}">
      <dgm:prSet/>
      <dgm:spPr/>
      <dgm:t>
        <a:bodyPr/>
        <a:lstStyle/>
        <a:p>
          <a:endParaRPr lang="en-US"/>
        </a:p>
      </dgm:t>
    </dgm:pt>
    <dgm:pt modelId="{43A6FB5C-BF5D-4726-8268-DC77888482BA}">
      <dgm:prSet/>
      <dgm:spPr/>
      <dgm:t>
        <a:bodyPr/>
        <a:lstStyle/>
        <a:p>
          <a:r>
            <a:rPr lang="en-US"/>
            <a:t>Gender and Cultural Competence</a:t>
          </a:r>
        </a:p>
      </dgm:t>
    </dgm:pt>
    <dgm:pt modelId="{0FE8C5A7-9FE3-42CB-A843-720C346895FA}" type="parTrans" cxnId="{63785392-E4EE-4AB7-ADD0-72711A1F0B77}">
      <dgm:prSet/>
      <dgm:spPr/>
      <dgm:t>
        <a:bodyPr/>
        <a:lstStyle/>
        <a:p>
          <a:endParaRPr lang="en-US"/>
        </a:p>
      </dgm:t>
    </dgm:pt>
    <dgm:pt modelId="{78A04CDB-FF8A-470F-BC00-55A6EA3724BC}" type="sibTrans" cxnId="{63785392-E4EE-4AB7-ADD0-72711A1F0B77}">
      <dgm:prSet/>
      <dgm:spPr/>
      <dgm:t>
        <a:bodyPr/>
        <a:lstStyle/>
        <a:p>
          <a:endParaRPr lang="en-US"/>
        </a:p>
      </dgm:t>
    </dgm:pt>
    <dgm:pt modelId="{629473F7-2144-493F-A271-525BE0938DC2}">
      <dgm:prSet/>
      <dgm:spPr/>
      <dgm:t>
        <a:bodyPr/>
        <a:lstStyle/>
        <a:p>
          <a:r>
            <a:rPr lang="en-US"/>
            <a:t>Evaluation of Treatment Outcome</a:t>
          </a:r>
        </a:p>
      </dgm:t>
    </dgm:pt>
    <dgm:pt modelId="{CFA9D77B-B743-43DC-8270-9AE98A6D8416}" type="parTrans" cxnId="{C4BA6EDB-FEB5-4F6B-B140-F4BFAA443850}">
      <dgm:prSet/>
      <dgm:spPr/>
      <dgm:t>
        <a:bodyPr/>
        <a:lstStyle/>
        <a:p>
          <a:endParaRPr lang="en-US"/>
        </a:p>
      </dgm:t>
    </dgm:pt>
    <dgm:pt modelId="{4777448C-4747-4ABC-BFF8-2E0EA52B338A}" type="sibTrans" cxnId="{C4BA6EDB-FEB5-4F6B-B140-F4BFAA443850}">
      <dgm:prSet/>
      <dgm:spPr/>
      <dgm:t>
        <a:bodyPr/>
        <a:lstStyle/>
        <a:p>
          <a:endParaRPr lang="en-US"/>
        </a:p>
      </dgm:t>
    </dgm:pt>
    <dgm:pt modelId="{B662D85E-F616-4B4D-8CBC-164ED67494E9}">
      <dgm:prSet/>
      <dgm:spPr/>
      <dgm:t>
        <a:bodyPr/>
        <a:lstStyle/>
        <a:p>
          <a:r>
            <a:rPr lang="en-US"/>
            <a:t>Continuing Care         </a:t>
          </a:r>
        </a:p>
      </dgm:t>
    </dgm:pt>
    <dgm:pt modelId="{3858DFBA-949D-42BE-85A2-28A226968502}" type="parTrans" cxnId="{48F12935-8F98-405E-BC3C-D0FA7AE21311}">
      <dgm:prSet/>
      <dgm:spPr/>
      <dgm:t>
        <a:bodyPr/>
        <a:lstStyle/>
        <a:p>
          <a:endParaRPr lang="en-US"/>
        </a:p>
      </dgm:t>
    </dgm:pt>
    <dgm:pt modelId="{01F9771F-34BF-4670-A75D-A9F46A702309}" type="sibTrans" cxnId="{48F12935-8F98-405E-BC3C-D0FA7AE21311}">
      <dgm:prSet/>
      <dgm:spPr/>
      <dgm:t>
        <a:bodyPr/>
        <a:lstStyle/>
        <a:p>
          <a:endParaRPr lang="en-US"/>
        </a:p>
      </dgm:t>
    </dgm:pt>
    <dgm:pt modelId="{2B1F2B5C-139B-4F39-A9EB-360A842C07E9}" type="pres">
      <dgm:prSet presAssocID="{77C96180-E18F-4184-951D-8C97F1AB4AAC}" presName="diagram" presStyleCnt="0">
        <dgm:presLayoutVars>
          <dgm:dir/>
          <dgm:resizeHandles val="exact"/>
        </dgm:presLayoutVars>
      </dgm:prSet>
      <dgm:spPr/>
    </dgm:pt>
    <dgm:pt modelId="{CC885A30-416A-443A-A670-74C3C719F8BA}" type="pres">
      <dgm:prSet presAssocID="{2365EB5C-955D-4C23-919E-C3DC542EA0EB}" presName="node" presStyleLbl="node1" presStyleIdx="0" presStyleCnt="9">
        <dgm:presLayoutVars>
          <dgm:bulletEnabled val="1"/>
        </dgm:presLayoutVars>
      </dgm:prSet>
      <dgm:spPr/>
    </dgm:pt>
    <dgm:pt modelId="{D6A1B994-CE94-4F96-8942-EE8C68B49E14}" type="pres">
      <dgm:prSet presAssocID="{03B15CAA-511B-41F5-949B-AE3C8466CDAF}" presName="sibTrans" presStyleCnt="0"/>
      <dgm:spPr/>
    </dgm:pt>
    <dgm:pt modelId="{20276733-6A55-4C8E-AD26-F6D82CFCA3BF}" type="pres">
      <dgm:prSet presAssocID="{137314E6-7E12-42EF-94B4-C748F65E4476}" presName="node" presStyleLbl="node1" presStyleIdx="1" presStyleCnt="9">
        <dgm:presLayoutVars>
          <dgm:bulletEnabled val="1"/>
        </dgm:presLayoutVars>
      </dgm:prSet>
      <dgm:spPr/>
    </dgm:pt>
    <dgm:pt modelId="{9CF7DDD6-4FAE-4DBD-AB3F-CB92F9946C06}" type="pres">
      <dgm:prSet presAssocID="{380EDA10-60EB-4520-A767-776F3CEF87FF}" presName="sibTrans" presStyleCnt="0"/>
      <dgm:spPr/>
    </dgm:pt>
    <dgm:pt modelId="{92F55BA0-72B2-4EA0-A9F0-354F04970B64}" type="pres">
      <dgm:prSet presAssocID="{95E8A387-6992-4C9D-89AB-1899E4179C24}" presName="node" presStyleLbl="node1" presStyleIdx="2" presStyleCnt="9">
        <dgm:presLayoutVars>
          <dgm:bulletEnabled val="1"/>
        </dgm:presLayoutVars>
      </dgm:prSet>
      <dgm:spPr/>
    </dgm:pt>
    <dgm:pt modelId="{18CC432F-37FD-4B3A-9DB1-AF37C41C7FF6}" type="pres">
      <dgm:prSet presAssocID="{EA4F00FE-2492-4528-91AB-36C7A431B96C}" presName="sibTrans" presStyleCnt="0"/>
      <dgm:spPr/>
    </dgm:pt>
    <dgm:pt modelId="{3EBFF316-0CC3-4A23-9865-132D31E2B43A}" type="pres">
      <dgm:prSet presAssocID="{270D8B79-B4A4-4BDF-BFE1-830C4B7E3814}" presName="node" presStyleLbl="node1" presStyleIdx="3" presStyleCnt="9">
        <dgm:presLayoutVars>
          <dgm:bulletEnabled val="1"/>
        </dgm:presLayoutVars>
      </dgm:prSet>
      <dgm:spPr/>
    </dgm:pt>
    <dgm:pt modelId="{687842BB-7C0A-445E-B8D1-EE55AC08A6F4}" type="pres">
      <dgm:prSet presAssocID="{5036F0E1-EE4D-49F9-B42E-7F1198F57702}" presName="sibTrans" presStyleCnt="0"/>
      <dgm:spPr/>
    </dgm:pt>
    <dgm:pt modelId="{61B4539D-7B62-4B75-B2AA-E0366CEC7329}" type="pres">
      <dgm:prSet presAssocID="{9D818BA3-F43B-4441-A3BA-60A4D3DD50F8}" presName="node" presStyleLbl="node1" presStyleIdx="4" presStyleCnt="9">
        <dgm:presLayoutVars>
          <dgm:bulletEnabled val="1"/>
        </dgm:presLayoutVars>
      </dgm:prSet>
      <dgm:spPr/>
    </dgm:pt>
    <dgm:pt modelId="{B8D0ECCB-3160-4387-B8E3-12C34C9A713A}" type="pres">
      <dgm:prSet presAssocID="{47CDEF58-E338-4E1A-BBDE-7971D60D7C54}" presName="sibTrans" presStyleCnt="0"/>
      <dgm:spPr/>
    </dgm:pt>
    <dgm:pt modelId="{B164B7B5-E8EE-4B18-9C75-F4A41F0C69AD}" type="pres">
      <dgm:prSet presAssocID="{D394ECFE-9A20-423F-A178-B286EC7609B5}" presName="node" presStyleLbl="node1" presStyleIdx="5" presStyleCnt="9">
        <dgm:presLayoutVars>
          <dgm:bulletEnabled val="1"/>
        </dgm:presLayoutVars>
      </dgm:prSet>
      <dgm:spPr/>
    </dgm:pt>
    <dgm:pt modelId="{793ED874-1225-42A0-9631-C4F58B6CB5E5}" type="pres">
      <dgm:prSet presAssocID="{4F77FE8C-D643-4A62-9D9D-C838980D3AF3}" presName="sibTrans" presStyleCnt="0"/>
      <dgm:spPr/>
    </dgm:pt>
    <dgm:pt modelId="{E0721E03-8DEC-4FA8-8281-0970E44E8687}" type="pres">
      <dgm:prSet presAssocID="{43A6FB5C-BF5D-4726-8268-DC77888482BA}" presName="node" presStyleLbl="node1" presStyleIdx="6" presStyleCnt="9">
        <dgm:presLayoutVars>
          <dgm:bulletEnabled val="1"/>
        </dgm:presLayoutVars>
      </dgm:prSet>
      <dgm:spPr/>
    </dgm:pt>
    <dgm:pt modelId="{249F8CC3-3AC0-4C4A-B33A-BC929A1597ED}" type="pres">
      <dgm:prSet presAssocID="{78A04CDB-FF8A-470F-BC00-55A6EA3724BC}" presName="sibTrans" presStyleCnt="0"/>
      <dgm:spPr/>
    </dgm:pt>
    <dgm:pt modelId="{E24B1E93-EC06-4B22-BAF2-28EC86E90DBB}" type="pres">
      <dgm:prSet presAssocID="{629473F7-2144-493F-A271-525BE0938DC2}" presName="node" presStyleLbl="node1" presStyleIdx="7" presStyleCnt="9">
        <dgm:presLayoutVars>
          <dgm:bulletEnabled val="1"/>
        </dgm:presLayoutVars>
      </dgm:prSet>
      <dgm:spPr/>
    </dgm:pt>
    <dgm:pt modelId="{E6D88C7D-E71B-462E-B8A2-9613CB9BFDEF}" type="pres">
      <dgm:prSet presAssocID="{4777448C-4747-4ABC-BFF8-2E0EA52B338A}" presName="sibTrans" presStyleCnt="0"/>
      <dgm:spPr/>
    </dgm:pt>
    <dgm:pt modelId="{12786B95-BC2D-4641-9B32-DF3C251D6B00}" type="pres">
      <dgm:prSet presAssocID="{B662D85E-F616-4B4D-8CBC-164ED67494E9}" presName="node" presStyleLbl="node1" presStyleIdx="8" presStyleCnt="9">
        <dgm:presLayoutVars>
          <dgm:bulletEnabled val="1"/>
        </dgm:presLayoutVars>
      </dgm:prSet>
      <dgm:spPr/>
    </dgm:pt>
  </dgm:ptLst>
  <dgm:cxnLst>
    <dgm:cxn modelId="{08BEE714-6649-492F-B950-74162702A108}" type="presOf" srcId="{2365EB5C-955D-4C23-919E-C3DC542EA0EB}" destId="{CC885A30-416A-443A-A670-74C3C719F8BA}" srcOrd="0" destOrd="0" presId="urn:microsoft.com/office/officeart/2005/8/layout/default"/>
    <dgm:cxn modelId="{2D7B3E28-BB91-42B3-B7F5-CF02E1E17D74}" type="presOf" srcId="{77C96180-E18F-4184-951D-8C97F1AB4AAC}" destId="{2B1F2B5C-139B-4F39-A9EB-360A842C07E9}" srcOrd="0" destOrd="0" presId="urn:microsoft.com/office/officeart/2005/8/layout/default"/>
    <dgm:cxn modelId="{9D14142F-15D6-4618-A06E-CF1CAA710373}" type="presOf" srcId="{629473F7-2144-493F-A271-525BE0938DC2}" destId="{E24B1E93-EC06-4B22-BAF2-28EC86E90DBB}" srcOrd="0" destOrd="0" presId="urn:microsoft.com/office/officeart/2005/8/layout/default"/>
    <dgm:cxn modelId="{48F12935-8F98-405E-BC3C-D0FA7AE21311}" srcId="{77C96180-E18F-4184-951D-8C97F1AB4AAC}" destId="{B662D85E-F616-4B4D-8CBC-164ED67494E9}" srcOrd="8" destOrd="0" parTransId="{3858DFBA-949D-42BE-85A2-28A226968502}" sibTransId="{01F9771F-34BF-4670-A75D-A9F46A702309}"/>
    <dgm:cxn modelId="{4A7FE542-B79E-4629-A19E-5E3435AB7AD3}" type="presOf" srcId="{95E8A387-6992-4C9D-89AB-1899E4179C24}" destId="{92F55BA0-72B2-4EA0-A9F0-354F04970B64}" srcOrd="0" destOrd="0" presId="urn:microsoft.com/office/officeart/2005/8/layout/default"/>
    <dgm:cxn modelId="{8440A07D-E11F-469A-ACAD-65FB903B6223}" srcId="{77C96180-E18F-4184-951D-8C97F1AB4AAC}" destId="{270D8B79-B4A4-4BDF-BFE1-830C4B7E3814}" srcOrd="3" destOrd="0" parTransId="{8DCBC331-1EDE-464C-85F4-AA82E3C22B00}" sibTransId="{5036F0E1-EE4D-49F9-B42E-7F1198F57702}"/>
    <dgm:cxn modelId="{4DB2C27D-41AF-46FA-BCA5-575731B6A0A1}" type="presOf" srcId="{43A6FB5C-BF5D-4726-8268-DC77888482BA}" destId="{E0721E03-8DEC-4FA8-8281-0970E44E8687}" srcOrd="0" destOrd="0" presId="urn:microsoft.com/office/officeart/2005/8/layout/default"/>
    <dgm:cxn modelId="{70FC1B82-35C8-49B0-9934-EF4DC18C9E3F}" srcId="{77C96180-E18F-4184-951D-8C97F1AB4AAC}" destId="{2365EB5C-955D-4C23-919E-C3DC542EA0EB}" srcOrd="0" destOrd="0" parTransId="{20CBB634-1869-4786-A809-33FEF684B500}" sibTransId="{03B15CAA-511B-41F5-949B-AE3C8466CDAF}"/>
    <dgm:cxn modelId="{B7134E89-F3D1-4F2C-8F27-F9504ECE023C}" srcId="{77C96180-E18F-4184-951D-8C97F1AB4AAC}" destId="{D394ECFE-9A20-423F-A178-B286EC7609B5}" srcOrd="5" destOrd="0" parTransId="{EDC6B4F7-2BB9-4AFF-9D7C-9566607C8278}" sibTransId="{4F77FE8C-D643-4A62-9D9D-C838980D3AF3}"/>
    <dgm:cxn modelId="{63785392-E4EE-4AB7-ADD0-72711A1F0B77}" srcId="{77C96180-E18F-4184-951D-8C97F1AB4AAC}" destId="{43A6FB5C-BF5D-4726-8268-DC77888482BA}" srcOrd="6" destOrd="0" parTransId="{0FE8C5A7-9FE3-42CB-A843-720C346895FA}" sibTransId="{78A04CDB-FF8A-470F-BC00-55A6EA3724BC}"/>
    <dgm:cxn modelId="{3B0EEE9D-5CAF-435B-9D58-4D54EC03908B}" type="presOf" srcId="{D394ECFE-9A20-423F-A178-B286EC7609B5}" destId="{B164B7B5-E8EE-4B18-9C75-F4A41F0C69AD}" srcOrd="0" destOrd="0" presId="urn:microsoft.com/office/officeart/2005/8/layout/default"/>
    <dgm:cxn modelId="{6CB05FA4-A400-414C-BC97-F84D59C5A179}" type="presOf" srcId="{270D8B79-B4A4-4BDF-BFE1-830C4B7E3814}" destId="{3EBFF316-0CC3-4A23-9865-132D31E2B43A}" srcOrd="0" destOrd="0" presId="urn:microsoft.com/office/officeart/2005/8/layout/default"/>
    <dgm:cxn modelId="{B3C896BD-EA59-48E3-8942-24383B88D72B}" srcId="{77C96180-E18F-4184-951D-8C97F1AB4AAC}" destId="{95E8A387-6992-4C9D-89AB-1899E4179C24}" srcOrd="2" destOrd="0" parTransId="{0C559CB2-4D10-43FA-9181-E6A419CDB734}" sibTransId="{EA4F00FE-2492-4528-91AB-36C7A431B96C}"/>
    <dgm:cxn modelId="{9D95ABBE-D663-445F-AF5F-27A6D0C543CE}" type="presOf" srcId="{B662D85E-F616-4B4D-8CBC-164ED67494E9}" destId="{12786B95-BC2D-4641-9B32-DF3C251D6B00}" srcOrd="0" destOrd="0" presId="urn:microsoft.com/office/officeart/2005/8/layout/default"/>
    <dgm:cxn modelId="{710D47C9-65C7-440E-B3BC-196EC282C53C}" srcId="{77C96180-E18F-4184-951D-8C97F1AB4AAC}" destId="{9D818BA3-F43B-4441-A3BA-60A4D3DD50F8}" srcOrd="4" destOrd="0" parTransId="{C3E78B3A-689C-47AD-9244-BBCACC414746}" sibTransId="{47CDEF58-E338-4E1A-BBDE-7971D60D7C54}"/>
    <dgm:cxn modelId="{2445A6D5-C939-4F28-9D3D-E21F008B9BDA}" type="presOf" srcId="{137314E6-7E12-42EF-94B4-C748F65E4476}" destId="{20276733-6A55-4C8E-AD26-F6D82CFCA3BF}" srcOrd="0" destOrd="0" presId="urn:microsoft.com/office/officeart/2005/8/layout/default"/>
    <dgm:cxn modelId="{C4BA6EDB-FEB5-4F6B-B140-F4BFAA443850}" srcId="{77C96180-E18F-4184-951D-8C97F1AB4AAC}" destId="{629473F7-2144-493F-A271-525BE0938DC2}" srcOrd="7" destOrd="0" parTransId="{CFA9D77B-B743-43DC-8270-9AE98A6D8416}" sibTransId="{4777448C-4747-4ABC-BFF8-2E0EA52B338A}"/>
    <dgm:cxn modelId="{690BEADE-F996-4156-954E-F849CC3449DF}" srcId="{77C96180-E18F-4184-951D-8C97F1AB4AAC}" destId="{137314E6-7E12-42EF-94B4-C748F65E4476}" srcOrd="1" destOrd="0" parTransId="{27E06046-18EE-4D75-8C7C-9E82A40115FC}" sibTransId="{380EDA10-60EB-4520-A767-776F3CEF87FF}"/>
    <dgm:cxn modelId="{129168F7-ACD7-4E9B-BFE5-45252C434819}" type="presOf" srcId="{9D818BA3-F43B-4441-A3BA-60A4D3DD50F8}" destId="{61B4539D-7B62-4B75-B2AA-E0366CEC7329}" srcOrd="0" destOrd="0" presId="urn:microsoft.com/office/officeart/2005/8/layout/default"/>
    <dgm:cxn modelId="{138B5FB9-3507-4AE1-9E5C-4B577836F3D6}" type="presParOf" srcId="{2B1F2B5C-139B-4F39-A9EB-360A842C07E9}" destId="{CC885A30-416A-443A-A670-74C3C719F8BA}" srcOrd="0" destOrd="0" presId="urn:microsoft.com/office/officeart/2005/8/layout/default"/>
    <dgm:cxn modelId="{17781EB6-289F-40B5-B882-301FBE35660B}" type="presParOf" srcId="{2B1F2B5C-139B-4F39-A9EB-360A842C07E9}" destId="{D6A1B994-CE94-4F96-8942-EE8C68B49E14}" srcOrd="1" destOrd="0" presId="urn:microsoft.com/office/officeart/2005/8/layout/default"/>
    <dgm:cxn modelId="{74C74F5E-DB98-409A-ACEC-2AC1C2C5F45D}" type="presParOf" srcId="{2B1F2B5C-139B-4F39-A9EB-360A842C07E9}" destId="{20276733-6A55-4C8E-AD26-F6D82CFCA3BF}" srcOrd="2" destOrd="0" presId="urn:microsoft.com/office/officeart/2005/8/layout/default"/>
    <dgm:cxn modelId="{8EED1402-D51E-4F6B-85B2-BF8EE40E155E}" type="presParOf" srcId="{2B1F2B5C-139B-4F39-A9EB-360A842C07E9}" destId="{9CF7DDD6-4FAE-4DBD-AB3F-CB92F9946C06}" srcOrd="3" destOrd="0" presId="urn:microsoft.com/office/officeart/2005/8/layout/default"/>
    <dgm:cxn modelId="{0A36A0F2-EF45-4E27-9775-F287F325B3BB}" type="presParOf" srcId="{2B1F2B5C-139B-4F39-A9EB-360A842C07E9}" destId="{92F55BA0-72B2-4EA0-A9F0-354F04970B64}" srcOrd="4" destOrd="0" presId="urn:microsoft.com/office/officeart/2005/8/layout/default"/>
    <dgm:cxn modelId="{A0416281-265E-4A88-AAEC-3DCBBB3606D1}" type="presParOf" srcId="{2B1F2B5C-139B-4F39-A9EB-360A842C07E9}" destId="{18CC432F-37FD-4B3A-9DB1-AF37C41C7FF6}" srcOrd="5" destOrd="0" presId="urn:microsoft.com/office/officeart/2005/8/layout/default"/>
    <dgm:cxn modelId="{1BD26B72-6FF8-492B-9AC9-C930160A42D1}" type="presParOf" srcId="{2B1F2B5C-139B-4F39-A9EB-360A842C07E9}" destId="{3EBFF316-0CC3-4A23-9865-132D31E2B43A}" srcOrd="6" destOrd="0" presId="urn:microsoft.com/office/officeart/2005/8/layout/default"/>
    <dgm:cxn modelId="{8904D4A5-B079-4563-A6A3-432E5D166D15}" type="presParOf" srcId="{2B1F2B5C-139B-4F39-A9EB-360A842C07E9}" destId="{687842BB-7C0A-445E-B8D1-EE55AC08A6F4}" srcOrd="7" destOrd="0" presId="urn:microsoft.com/office/officeart/2005/8/layout/default"/>
    <dgm:cxn modelId="{270E5C1C-C6B5-427E-AFD4-45E90C9537CB}" type="presParOf" srcId="{2B1F2B5C-139B-4F39-A9EB-360A842C07E9}" destId="{61B4539D-7B62-4B75-B2AA-E0366CEC7329}" srcOrd="8" destOrd="0" presId="urn:microsoft.com/office/officeart/2005/8/layout/default"/>
    <dgm:cxn modelId="{6A16A815-A03B-40AE-878C-DFF900EF59C0}" type="presParOf" srcId="{2B1F2B5C-139B-4F39-A9EB-360A842C07E9}" destId="{B8D0ECCB-3160-4387-B8E3-12C34C9A713A}" srcOrd="9" destOrd="0" presId="urn:microsoft.com/office/officeart/2005/8/layout/default"/>
    <dgm:cxn modelId="{91373205-3917-4DFB-8BAB-3B4FBC8A9025}" type="presParOf" srcId="{2B1F2B5C-139B-4F39-A9EB-360A842C07E9}" destId="{B164B7B5-E8EE-4B18-9C75-F4A41F0C69AD}" srcOrd="10" destOrd="0" presId="urn:microsoft.com/office/officeart/2005/8/layout/default"/>
    <dgm:cxn modelId="{D1365791-CF15-45E7-85B2-4EDB45E853A1}" type="presParOf" srcId="{2B1F2B5C-139B-4F39-A9EB-360A842C07E9}" destId="{793ED874-1225-42A0-9631-C4F58B6CB5E5}" srcOrd="11" destOrd="0" presId="urn:microsoft.com/office/officeart/2005/8/layout/default"/>
    <dgm:cxn modelId="{A2884671-832C-43B0-A9E2-3EE11ED9B451}" type="presParOf" srcId="{2B1F2B5C-139B-4F39-A9EB-360A842C07E9}" destId="{E0721E03-8DEC-4FA8-8281-0970E44E8687}" srcOrd="12" destOrd="0" presId="urn:microsoft.com/office/officeart/2005/8/layout/default"/>
    <dgm:cxn modelId="{DB43C7AD-1DC6-47D0-8EA8-17AA7AED64CC}" type="presParOf" srcId="{2B1F2B5C-139B-4F39-A9EB-360A842C07E9}" destId="{249F8CC3-3AC0-4C4A-B33A-BC929A1597ED}" srcOrd="13" destOrd="0" presId="urn:microsoft.com/office/officeart/2005/8/layout/default"/>
    <dgm:cxn modelId="{096E2B58-5499-4B2B-BF80-840CE09F9BCF}" type="presParOf" srcId="{2B1F2B5C-139B-4F39-A9EB-360A842C07E9}" destId="{E24B1E93-EC06-4B22-BAF2-28EC86E90DBB}" srcOrd="14" destOrd="0" presId="urn:microsoft.com/office/officeart/2005/8/layout/default"/>
    <dgm:cxn modelId="{AE3FC99F-B18D-4A8B-9B28-9F31865C662C}" type="presParOf" srcId="{2B1F2B5C-139B-4F39-A9EB-360A842C07E9}" destId="{E6D88C7D-E71B-462E-B8A2-9613CB9BFDEF}" srcOrd="15" destOrd="0" presId="urn:microsoft.com/office/officeart/2005/8/layout/default"/>
    <dgm:cxn modelId="{404D1A5F-C3D2-4097-A09A-0B0972633F4D}" type="presParOf" srcId="{2B1F2B5C-139B-4F39-A9EB-360A842C07E9}" destId="{12786B95-BC2D-4641-9B32-DF3C251D6B00}"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89F462-DA54-4788-83FB-9C524746A54A}"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640EBDB1-0F3B-4ACB-BBBE-46AD83CD48BA}">
      <dgm:prSet phldrT="[Text]"/>
      <dgm:spPr/>
      <dgm:t>
        <a:bodyPr/>
        <a:lstStyle/>
        <a:p>
          <a:r>
            <a:rPr lang="en-US" dirty="0">
              <a:latin typeface="Garamond" panose="02020404030301010803" pitchFamily="18" charset="0"/>
            </a:rPr>
            <a:t>Recovery Continuum of Care</a:t>
          </a:r>
        </a:p>
      </dgm:t>
    </dgm:pt>
    <dgm:pt modelId="{743B54DE-9C97-479D-A2C7-0C04CC4E50C4}" type="parTrans" cxnId="{F4303746-15D3-411D-8F52-557EA349E133}">
      <dgm:prSet/>
      <dgm:spPr/>
      <dgm:t>
        <a:bodyPr/>
        <a:lstStyle/>
        <a:p>
          <a:endParaRPr lang="en-US"/>
        </a:p>
      </dgm:t>
    </dgm:pt>
    <dgm:pt modelId="{8C416D31-B16C-480D-8CA4-25AA5C0BA960}" type="sibTrans" cxnId="{F4303746-15D3-411D-8F52-557EA349E133}">
      <dgm:prSet/>
      <dgm:spPr/>
      <dgm:t>
        <a:bodyPr/>
        <a:lstStyle/>
        <a:p>
          <a:endParaRPr lang="en-US"/>
        </a:p>
      </dgm:t>
    </dgm:pt>
    <dgm:pt modelId="{822555EB-FC32-4BFC-8FF7-0A18302D4CAD}">
      <dgm:prSet phldrT="[Text]" custT="1"/>
      <dgm:spPr/>
      <dgm:t>
        <a:bodyPr/>
        <a:lstStyle/>
        <a:p>
          <a:r>
            <a:rPr lang="en-US" sz="1600" dirty="0">
              <a:latin typeface="Garamond" panose="02020404030301010803" pitchFamily="18" charset="0"/>
            </a:rPr>
            <a:t>Recovery High Schools</a:t>
          </a:r>
        </a:p>
      </dgm:t>
    </dgm:pt>
    <dgm:pt modelId="{57AB68B8-7891-47E3-9DE7-80191567C8BB}" type="parTrans" cxnId="{CD8C82E1-1C00-42E7-A95B-2F75DEBEBA9A}">
      <dgm:prSet/>
      <dgm:spPr/>
      <dgm:t>
        <a:bodyPr/>
        <a:lstStyle/>
        <a:p>
          <a:endParaRPr lang="en-US"/>
        </a:p>
      </dgm:t>
    </dgm:pt>
    <dgm:pt modelId="{32610AE0-295A-4C09-88FA-FA7036EB43B6}" type="sibTrans" cxnId="{CD8C82E1-1C00-42E7-A95B-2F75DEBEBA9A}">
      <dgm:prSet/>
      <dgm:spPr/>
      <dgm:t>
        <a:bodyPr/>
        <a:lstStyle/>
        <a:p>
          <a:endParaRPr lang="en-US"/>
        </a:p>
      </dgm:t>
    </dgm:pt>
    <dgm:pt modelId="{9F9ADBEC-FCA8-49EA-9DBA-6085B5D034BF}">
      <dgm:prSet phldrT="[Text]" custT="1"/>
      <dgm:spPr/>
      <dgm:t>
        <a:bodyPr/>
        <a:lstStyle/>
        <a:p>
          <a:r>
            <a:rPr lang="en-US" sz="1600" dirty="0">
              <a:latin typeface="Garamond" panose="02020404030301010803" pitchFamily="18" charset="0"/>
            </a:rPr>
            <a:t>APG’s</a:t>
          </a:r>
        </a:p>
      </dgm:t>
    </dgm:pt>
    <dgm:pt modelId="{5C48104F-FD70-4389-94BB-F5C99281A8A7}" type="parTrans" cxnId="{36CA9132-41BE-4932-9BC6-C447E7713967}">
      <dgm:prSet/>
      <dgm:spPr/>
      <dgm:t>
        <a:bodyPr/>
        <a:lstStyle/>
        <a:p>
          <a:endParaRPr lang="en-US"/>
        </a:p>
      </dgm:t>
    </dgm:pt>
    <dgm:pt modelId="{90E89C62-25D6-4082-AD06-76134BF6C32E}" type="sibTrans" cxnId="{36CA9132-41BE-4932-9BC6-C447E7713967}">
      <dgm:prSet/>
      <dgm:spPr/>
      <dgm:t>
        <a:bodyPr/>
        <a:lstStyle/>
        <a:p>
          <a:endParaRPr lang="en-US"/>
        </a:p>
      </dgm:t>
    </dgm:pt>
    <dgm:pt modelId="{EEE08C26-B700-4FD2-92A4-264ED91E1B95}">
      <dgm:prSet phldrT="[Text]" custT="1"/>
      <dgm:spPr/>
      <dgm:t>
        <a:bodyPr/>
        <a:lstStyle/>
        <a:p>
          <a:r>
            <a:rPr lang="en-US" sz="1600" dirty="0">
              <a:latin typeface="Garamond" panose="02020404030301010803" pitchFamily="18" charset="0"/>
            </a:rPr>
            <a:t>Peer Support</a:t>
          </a:r>
        </a:p>
      </dgm:t>
    </dgm:pt>
    <dgm:pt modelId="{C2526EC8-CA52-48C6-A063-26F40D399D60}" type="parTrans" cxnId="{F270C263-3554-453C-8C9A-3367463F2B16}">
      <dgm:prSet/>
      <dgm:spPr/>
      <dgm:t>
        <a:bodyPr/>
        <a:lstStyle/>
        <a:p>
          <a:endParaRPr lang="en-US"/>
        </a:p>
      </dgm:t>
    </dgm:pt>
    <dgm:pt modelId="{DD0CAFD7-FDC5-4D3E-8351-70B5FE162558}" type="sibTrans" cxnId="{F270C263-3554-453C-8C9A-3367463F2B16}">
      <dgm:prSet/>
      <dgm:spPr/>
      <dgm:t>
        <a:bodyPr/>
        <a:lstStyle/>
        <a:p>
          <a:endParaRPr lang="en-US"/>
        </a:p>
      </dgm:t>
    </dgm:pt>
    <dgm:pt modelId="{6DF1803D-776A-4418-BFE8-9101C5321580}">
      <dgm:prSet phldrT="[Text]" custT="1"/>
      <dgm:spPr/>
      <dgm:t>
        <a:bodyPr/>
        <a:lstStyle/>
        <a:p>
          <a:r>
            <a:rPr lang="en-US" sz="1600" dirty="0">
              <a:latin typeface="Garamond" panose="02020404030301010803" pitchFamily="18" charset="0"/>
            </a:rPr>
            <a:t>CRC/CRP</a:t>
          </a:r>
        </a:p>
      </dgm:t>
    </dgm:pt>
    <dgm:pt modelId="{FA988068-3A57-47E1-84A1-174762FE9583}" type="parTrans" cxnId="{C349E9EB-10F5-491F-BC93-2F5F79B7B6CE}">
      <dgm:prSet/>
      <dgm:spPr/>
      <dgm:t>
        <a:bodyPr/>
        <a:lstStyle/>
        <a:p>
          <a:endParaRPr lang="en-US"/>
        </a:p>
      </dgm:t>
    </dgm:pt>
    <dgm:pt modelId="{700C6209-9A95-492B-A6BD-1F2A9BDECC51}" type="sibTrans" cxnId="{C349E9EB-10F5-491F-BC93-2F5F79B7B6CE}">
      <dgm:prSet/>
      <dgm:spPr/>
      <dgm:t>
        <a:bodyPr/>
        <a:lstStyle/>
        <a:p>
          <a:endParaRPr lang="en-US"/>
        </a:p>
      </dgm:t>
    </dgm:pt>
    <dgm:pt modelId="{734FD7B1-13FD-44CF-906C-8BBD43EC754D}">
      <dgm:prSet custT="1"/>
      <dgm:spPr/>
      <dgm:t>
        <a:bodyPr/>
        <a:lstStyle/>
        <a:p>
          <a:r>
            <a:rPr lang="en-US" sz="1600" dirty="0">
              <a:latin typeface="Garamond" panose="02020404030301010803" pitchFamily="18" charset="0"/>
            </a:rPr>
            <a:t>YPR/My Recovery is EPIC!</a:t>
          </a:r>
        </a:p>
      </dgm:t>
    </dgm:pt>
    <dgm:pt modelId="{F5F978F5-BDA4-4148-96EB-683EBA934F5D}" type="parTrans" cxnId="{AB57A684-48B0-4DFE-BBB0-7CACFA6818BA}">
      <dgm:prSet/>
      <dgm:spPr/>
      <dgm:t>
        <a:bodyPr/>
        <a:lstStyle/>
        <a:p>
          <a:endParaRPr lang="en-US"/>
        </a:p>
      </dgm:t>
    </dgm:pt>
    <dgm:pt modelId="{959B0BB0-F4A2-4F4E-97AB-A226EA4B5D38}" type="sibTrans" cxnId="{AB57A684-48B0-4DFE-BBB0-7CACFA6818BA}">
      <dgm:prSet/>
      <dgm:spPr/>
      <dgm:t>
        <a:bodyPr/>
        <a:lstStyle/>
        <a:p>
          <a:endParaRPr lang="en-US"/>
        </a:p>
      </dgm:t>
    </dgm:pt>
    <dgm:pt modelId="{9E3029C2-572F-40A0-AFB3-C07EB65E7E74}">
      <dgm:prSet custT="1"/>
      <dgm:spPr/>
      <dgm:t>
        <a:bodyPr/>
        <a:lstStyle/>
        <a:p>
          <a:r>
            <a:rPr lang="en-US" sz="1600" dirty="0">
              <a:latin typeface="Garamond" panose="02020404030301010803" pitchFamily="18" charset="0"/>
            </a:rPr>
            <a:t>Recovery Community Centers</a:t>
          </a:r>
        </a:p>
      </dgm:t>
    </dgm:pt>
    <dgm:pt modelId="{07DDBEC9-344D-4C20-934F-18EBE59BF554}" type="parTrans" cxnId="{77FBB98A-739F-470B-AF5B-2F69A3E7CD98}">
      <dgm:prSet/>
      <dgm:spPr/>
      <dgm:t>
        <a:bodyPr/>
        <a:lstStyle/>
        <a:p>
          <a:endParaRPr lang="en-US"/>
        </a:p>
      </dgm:t>
    </dgm:pt>
    <dgm:pt modelId="{4679F947-2E68-4DA2-962A-F7E415DAA66E}" type="sibTrans" cxnId="{77FBB98A-739F-470B-AF5B-2F69A3E7CD98}">
      <dgm:prSet/>
      <dgm:spPr/>
      <dgm:t>
        <a:bodyPr/>
        <a:lstStyle/>
        <a:p>
          <a:endParaRPr lang="en-US"/>
        </a:p>
      </dgm:t>
    </dgm:pt>
    <dgm:pt modelId="{9E268133-F234-4BBE-B2BE-BD4DF8689DD4}" type="pres">
      <dgm:prSet presAssocID="{5489F462-DA54-4788-83FB-9C524746A54A}" presName="Name0" presStyleCnt="0">
        <dgm:presLayoutVars>
          <dgm:chMax val="1"/>
          <dgm:chPref val="1"/>
          <dgm:dir/>
          <dgm:animOne val="branch"/>
          <dgm:animLvl val="lvl"/>
        </dgm:presLayoutVars>
      </dgm:prSet>
      <dgm:spPr/>
    </dgm:pt>
    <dgm:pt modelId="{7BD1EDA0-5C51-49BC-B117-6D33A90582DD}" type="pres">
      <dgm:prSet presAssocID="{640EBDB1-0F3B-4ACB-BBBE-46AD83CD48BA}" presName="Parent" presStyleLbl="node0" presStyleIdx="0" presStyleCnt="1">
        <dgm:presLayoutVars>
          <dgm:chMax val="6"/>
          <dgm:chPref val="6"/>
        </dgm:presLayoutVars>
      </dgm:prSet>
      <dgm:spPr/>
    </dgm:pt>
    <dgm:pt modelId="{25990CB9-8E79-48E1-AFFE-9AED87B55313}" type="pres">
      <dgm:prSet presAssocID="{822555EB-FC32-4BFC-8FF7-0A18302D4CAD}" presName="Accent1" presStyleCnt="0"/>
      <dgm:spPr/>
    </dgm:pt>
    <dgm:pt modelId="{90B3D47A-8211-4157-97A9-659F1FDBFDE7}" type="pres">
      <dgm:prSet presAssocID="{822555EB-FC32-4BFC-8FF7-0A18302D4CAD}" presName="Accent" presStyleLbl="bgShp" presStyleIdx="0" presStyleCnt="6"/>
      <dgm:spPr/>
    </dgm:pt>
    <dgm:pt modelId="{911A95C3-3B93-47E0-B2B8-AE107A53A547}" type="pres">
      <dgm:prSet presAssocID="{822555EB-FC32-4BFC-8FF7-0A18302D4CAD}" presName="Child1" presStyleLbl="node1" presStyleIdx="0" presStyleCnt="6">
        <dgm:presLayoutVars>
          <dgm:chMax val="0"/>
          <dgm:chPref val="0"/>
          <dgm:bulletEnabled val="1"/>
        </dgm:presLayoutVars>
      </dgm:prSet>
      <dgm:spPr/>
    </dgm:pt>
    <dgm:pt modelId="{E17FD0A5-5BB9-4BBF-86CF-864E952B509B}" type="pres">
      <dgm:prSet presAssocID="{9F9ADBEC-FCA8-49EA-9DBA-6085B5D034BF}" presName="Accent2" presStyleCnt="0"/>
      <dgm:spPr/>
    </dgm:pt>
    <dgm:pt modelId="{95FA7098-7A2A-46CB-8C46-A0BBB3D9A1BE}" type="pres">
      <dgm:prSet presAssocID="{9F9ADBEC-FCA8-49EA-9DBA-6085B5D034BF}" presName="Accent" presStyleLbl="bgShp" presStyleIdx="1" presStyleCnt="6"/>
      <dgm:spPr/>
    </dgm:pt>
    <dgm:pt modelId="{D0592E57-A3A6-4FA5-9CAC-FC4EC2C18959}" type="pres">
      <dgm:prSet presAssocID="{9F9ADBEC-FCA8-49EA-9DBA-6085B5D034BF}" presName="Child2" presStyleLbl="node1" presStyleIdx="1" presStyleCnt="6">
        <dgm:presLayoutVars>
          <dgm:chMax val="0"/>
          <dgm:chPref val="0"/>
          <dgm:bulletEnabled val="1"/>
        </dgm:presLayoutVars>
      </dgm:prSet>
      <dgm:spPr/>
    </dgm:pt>
    <dgm:pt modelId="{B6EC4CB5-6077-4D2A-9B7B-EA84EFA9F822}" type="pres">
      <dgm:prSet presAssocID="{EEE08C26-B700-4FD2-92A4-264ED91E1B95}" presName="Accent3" presStyleCnt="0"/>
      <dgm:spPr/>
    </dgm:pt>
    <dgm:pt modelId="{C62926EE-1E8E-4C89-BEF3-C5C267A2E744}" type="pres">
      <dgm:prSet presAssocID="{EEE08C26-B700-4FD2-92A4-264ED91E1B95}" presName="Accent" presStyleLbl="bgShp" presStyleIdx="2" presStyleCnt="6"/>
      <dgm:spPr/>
    </dgm:pt>
    <dgm:pt modelId="{DA391C59-3996-4B25-BFAB-C361F54D5655}" type="pres">
      <dgm:prSet presAssocID="{EEE08C26-B700-4FD2-92A4-264ED91E1B95}" presName="Child3" presStyleLbl="node1" presStyleIdx="2" presStyleCnt="6">
        <dgm:presLayoutVars>
          <dgm:chMax val="0"/>
          <dgm:chPref val="0"/>
          <dgm:bulletEnabled val="1"/>
        </dgm:presLayoutVars>
      </dgm:prSet>
      <dgm:spPr/>
    </dgm:pt>
    <dgm:pt modelId="{2A930655-E317-4178-8D6B-1088C8AFD38C}" type="pres">
      <dgm:prSet presAssocID="{6DF1803D-776A-4418-BFE8-9101C5321580}" presName="Accent4" presStyleCnt="0"/>
      <dgm:spPr/>
    </dgm:pt>
    <dgm:pt modelId="{51802DD2-D627-43B1-8875-D7A01451F004}" type="pres">
      <dgm:prSet presAssocID="{6DF1803D-776A-4418-BFE8-9101C5321580}" presName="Accent" presStyleLbl="bgShp" presStyleIdx="3" presStyleCnt="6"/>
      <dgm:spPr/>
    </dgm:pt>
    <dgm:pt modelId="{6E69AB63-C599-4737-824C-FE5B0E8433F7}" type="pres">
      <dgm:prSet presAssocID="{6DF1803D-776A-4418-BFE8-9101C5321580}" presName="Child4" presStyleLbl="node1" presStyleIdx="3" presStyleCnt="6">
        <dgm:presLayoutVars>
          <dgm:chMax val="0"/>
          <dgm:chPref val="0"/>
          <dgm:bulletEnabled val="1"/>
        </dgm:presLayoutVars>
      </dgm:prSet>
      <dgm:spPr/>
    </dgm:pt>
    <dgm:pt modelId="{0CAD6801-DE5B-4011-B7BC-DE890C3B4A64}" type="pres">
      <dgm:prSet presAssocID="{734FD7B1-13FD-44CF-906C-8BBD43EC754D}" presName="Accent5" presStyleCnt="0"/>
      <dgm:spPr/>
    </dgm:pt>
    <dgm:pt modelId="{FD04DA51-02EC-4802-92B9-61449E3F50E2}" type="pres">
      <dgm:prSet presAssocID="{734FD7B1-13FD-44CF-906C-8BBD43EC754D}" presName="Accent" presStyleLbl="bgShp" presStyleIdx="4" presStyleCnt="6"/>
      <dgm:spPr/>
    </dgm:pt>
    <dgm:pt modelId="{844F40D6-48A2-46DC-8DE5-929CFA5D9EE2}" type="pres">
      <dgm:prSet presAssocID="{734FD7B1-13FD-44CF-906C-8BBD43EC754D}" presName="Child5" presStyleLbl="node1" presStyleIdx="4" presStyleCnt="6">
        <dgm:presLayoutVars>
          <dgm:chMax val="0"/>
          <dgm:chPref val="0"/>
          <dgm:bulletEnabled val="1"/>
        </dgm:presLayoutVars>
      </dgm:prSet>
      <dgm:spPr/>
    </dgm:pt>
    <dgm:pt modelId="{B51407D7-C6ED-4AF2-8517-8E1661FD1B38}" type="pres">
      <dgm:prSet presAssocID="{9E3029C2-572F-40A0-AFB3-C07EB65E7E74}" presName="Accent6" presStyleCnt="0"/>
      <dgm:spPr/>
    </dgm:pt>
    <dgm:pt modelId="{C4778037-4E22-4D84-95F9-77D61153E322}" type="pres">
      <dgm:prSet presAssocID="{9E3029C2-572F-40A0-AFB3-C07EB65E7E74}" presName="Accent" presStyleLbl="bgShp" presStyleIdx="5" presStyleCnt="6"/>
      <dgm:spPr/>
    </dgm:pt>
    <dgm:pt modelId="{0E1B95AF-AEC0-4F19-A0B5-93D858527478}" type="pres">
      <dgm:prSet presAssocID="{9E3029C2-572F-40A0-AFB3-C07EB65E7E74}" presName="Child6" presStyleLbl="node1" presStyleIdx="5" presStyleCnt="6">
        <dgm:presLayoutVars>
          <dgm:chMax val="0"/>
          <dgm:chPref val="0"/>
          <dgm:bulletEnabled val="1"/>
        </dgm:presLayoutVars>
      </dgm:prSet>
      <dgm:spPr/>
    </dgm:pt>
  </dgm:ptLst>
  <dgm:cxnLst>
    <dgm:cxn modelId="{7378E602-6B49-4DA2-B401-5F7691BF287C}" type="presOf" srcId="{6DF1803D-776A-4418-BFE8-9101C5321580}" destId="{6E69AB63-C599-4737-824C-FE5B0E8433F7}" srcOrd="0" destOrd="0" presId="urn:microsoft.com/office/officeart/2011/layout/HexagonRadial"/>
    <dgm:cxn modelId="{5E4C7E11-B1DA-4E31-982E-4CBBF7B0B2D5}" type="presOf" srcId="{9E3029C2-572F-40A0-AFB3-C07EB65E7E74}" destId="{0E1B95AF-AEC0-4F19-A0B5-93D858527478}" srcOrd="0" destOrd="0" presId="urn:microsoft.com/office/officeart/2011/layout/HexagonRadial"/>
    <dgm:cxn modelId="{AD848717-F734-455A-B10D-E223AF351BE8}" type="presOf" srcId="{5489F462-DA54-4788-83FB-9C524746A54A}" destId="{9E268133-F234-4BBE-B2BE-BD4DF8689DD4}" srcOrd="0" destOrd="0" presId="urn:microsoft.com/office/officeart/2011/layout/HexagonRadial"/>
    <dgm:cxn modelId="{08C75F1A-A97D-4BB0-80F4-DE91868D6850}" type="presOf" srcId="{EEE08C26-B700-4FD2-92A4-264ED91E1B95}" destId="{DA391C59-3996-4B25-BFAB-C361F54D5655}" srcOrd="0" destOrd="0" presId="urn:microsoft.com/office/officeart/2011/layout/HexagonRadial"/>
    <dgm:cxn modelId="{36CA9132-41BE-4932-9BC6-C447E7713967}" srcId="{640EBDB1-0F3B-4ACB-BBBE-46AD83CD48BA}" destId="{9F9ADBEC-FCA8-49EA-9DBA-6085B5D034BF}" srcOrd="1" destOrd="0" parTransId="{5C48104F-FD70-4389-94BB-F5C99281A8A7}" sibTransId="{90E89C62-25D6-4082-AD06-76134BF6C32E}"/>
    <dgm:cxn modelId="{F270C263-3554-453C-8C9A-3367463F2B16}" srcId="{640EBDB1-0F3B-4ACB-BBBE-46AD83CD48BA}" destId="{EEE08C26-B700-4FD2-92A4-264ED91E1B95}" srcOrd="2" destOrd="0" parTransId="{C2526EC8-CA52-48C6-A063-26F40D399D60}" sibTransId="{DD0CAFD7-FDC5-4D3E-8351-70B5FE162558}"/>
    <dgm:cxn modelId="{F4303746-15D3-411D-8F52-557EA349E133}" srcId="{5489F462-DA54-4788-83FB-9C524746A54A}" destId="{640EBDB1-0F3B-4ACB-BBBE-46AD83CD48BA}" srcOrd="0" destOrd="0" parTransId="{743B54DE-9C97-479D-A2C7-0C04CC4E50C4}" sibTransId="{8C416D31-B16C-480D-8CA4-25AA5C0BA960}"/>
    <dgm:cxn modelId="{AB57A684-48B0-4DFE-BBB0-7CACFA6818BA}" srcId="{640EBDB1-0F3B-4ACB-BBBE-46AD83CD48BA}" destId="{734FD7B1-13FD-44CF-906C-8BBD43EC754D}" srcOrd="4" destOrd="0" parTransId="{F5F978F5-BDA4-4148-96EB-683EBA934F5D}" sibTransId="{959B0BB0-F4A2-4F4E-97AB-A226EA4B5D38}"/>
    <dgm:cxn modelId="{B3805A85-7084-4BA1-B49D-E6EFE3F2B299}" type="presOf" srcId="{9F9ADBEC-FCA8-49EA-9DBA-6085B5D034BF}" destId="{D0592E57-A3A6-4FA5-9CAC-FC4EC2C18959}" srcOrd="0" destOrd="0" presId="urn:microsoft.com/office/officeart/2011/layout/HexagonRadial"/>
    <dgm:cxn modelId="{77FBB98A-739F-470B-AF5B-2F69A3E7CD98}" srcId="{640EBDB1-0F3B-4ACB-BBBE-46AD83CD48BA}" destId="{9E3029C2-572F-40A0-AFB3-C07EB65E7E74}" srcOrd="5" destOrd="0" parTransId="{07DDBEC9-344D-4C20-934F-18EBE59BF554}" sibTransId="{4679F947-2E68-4DA2-962A-F7E415DAA66E}"/>
    <dgm:cxn modelId="{569E34DF-558D-44F7-95DF-BD3F13E78932}" type="presOf" srcId="{822555EB-FC32-4BFC-8FF7-0A18302D4CAD}" destId="{911A95C3-3B93-47E0-B2B8-AE107A53A547}" srcOrd="0" destOrd="0" presId="urn:microsoft.com/office/officeart/2011/layout/HexagonRadial"/>
    <dgm:cxn modelId="{FFE76CE0-3032-45C4-BD9A-B8C7C57969A5}" type="presOf" srcId="{640EBDB1-0F3B-4ACB-BBBE-46AD83CD48BA}" destId="{7BD1EDA0-5C51-49BC-B117-6D33A90582DD}" srcOrd="0" destOrd="0" presId="urn:microsoft.com/office/officeart/2011/layout/HexagonRadial"/>
    <dgm:cxn modelId="{CD8C82E1-1C00-42E7-A95B-2F75DEBEBA9A}" srcId="{640EBDB1-0F3B-4ACB-BBBE-46AD83CD48BA}" destId="{822555EB-FC32-4BFC-8FF7-0A18302D4CAD}" srcOrd="0" destOrd="0" parTransId="{57AB68B8-7891-47E3-9DE7-80191567C8BB}" sibTransId="{32610AE0-295A-4C09-88FA-FA7036EB43B6}"/>
    <dgm:cxn modelId="{F668A7E6-C2AF-41BE-B4DE-B6A1BDC27AB8}" type="presOf" srcId="{734FD7B1-13FD-44CF-906C-8BBD43EC754D}" destId="{844F40D6-48A2-46DC-8DE5-929CFA5D9EE2}" srcOrd="0" destOrd="0" presId="urn:microsoft.com/office/officeart/2011/layout/HexagonRadial"/>
    <dgm:cxn modelId="{C349E9EB-10F5-491F-BC93-2F5F79B7B6CE}" srcId="{640EBDB1-0F3B-4ACB-BBBE-46AD83CD48BA}" destId="{6DF1803D-776A-4418-BFE8-9101C5321580}" srcOrd="3" destOrd="0" parTransId="{FA988068-3A57-47E1-84A1-174762FE9583}" sibTransId="{700C6209-9A95-492B-A6BD-1F2A9BDECC51}"/>
    <dgm:cxn modelId="{AAA6BA93-3A33-48A5-ABBA-11F359DD6F1A}" type="presParOf" srcId="{9E268133-F234-4BBE-B2BE-BD4DF8689DD4}" destId="{7BD1EDA0-5C51-49BC-B117-6D33A90582DD}" srcOrd="0" destOrd="0" presId="urn:microsoft.com/office/officeart/2011/layout/HexagonRadial"/>
    <dgm:cxn modelId="{5BC65E49-2BCB-4612-9B6D-D67D687ADD0D}" type="presParOf" srcId="{9E268133-F234-4BBE-B2BE-BD4DF8689DD4}" destId="{25990CB9-8E79-48E1-AFFE-9AED87B55313}" srcOrd="1" destOrd="0" presId="urn:microsoft.com/office/officeart/2011/layout/HexagonRadial"/>
    <dgm:cxn modelId="{BA770A6B-3909-4812-89E6-F7D879871D68}" type="presParOf" srcId="{25990CB9-8E79-48E1-AFFE-9AED87B55313}" destId="{90B3D47A-8211-4157-97A9-659F1FDBFDE7}" srcOrd="0" destOrd="0" presId="urn:microsoft.com/office/officeart/2011/layout/HexagonRadial"/>
    <dgm:cxn modelId="{7D106794-0EA3-4A42-B480-61E081D76905}" type="presParOf" srcId="{9E268133-F234-4BBE-B2BE-BD4DF8689DD4}" destId="{911A95C3-3B93-47E0-B2B8-AE107A53A547}" srcOrd="2" destOrd="0" presId="urn:microsoft.com/office/officeart/2011/layout/HexagonRadial"/>
    <dgm:cxn modelId="{73AEA926-6281-432C-9CD0-1C0D4E58BFF6}" type="presParOf" srcId="{9E268133-F234-4BBE-B2BE-BD4DF8689DD4}" destId="{E17FD0A5-5BB9-4BBF-86CF-864E952B509B}" srcOrd="3" destOrd="0" presId="urn:microsoft.com/office/officeart/2011/layout/HexagonRadial"/>
    <dgm:cxn modelId="{5D960C1C-FEEB-4575-8BF3-9D5CD1BEC5E4}" type="presParOf" srcId="{E17FD0A5-5BB9-4BBF-86CF-864E952B509B}" destId="{95FA7098-7A2A-46CB-8C46-A0BBB3D9A1BE}" srcOrd="0" destOrd="0" presId="urn:microsoft.com/office/officeart/2011/layout/HexagonRadial"/>
    <dgm:cxn modelId="{3729A119-E0D6-4C26-8FEC-4068CCA22C15}" type="presParOf" srcId="{9E268133-F234-4BBE-B2BE-BD4DF8689DD4}" destId="{D0592E57-A3A6-4FA5-9CAC-FC4EC2C18959}" srcOrd="4" destOrd="0" presId="urn:microsoft.com/office/officeart/2011/layout/HexagonRadial"/>
    <dgm:cxn modelId="{9D78F55A-2A48-47CE-B727-D6315C203610}" type="presParOf" srcId="{9E268133-F234-4BBE-B2BE-BD4DF8689DD4}" destId="{B6EC4CB5-6077-4D2A-9B7B-EA84EFA9F822}" srcOrd="5" destOrd="0" presId="urn:microsoft.com/office/officeart/2011/layout/HexagonRadial"/>
    <dgm:cxn modelId="{B852FC5D-026E-4089-95AE-512C2EC6220D}" type="presParOf" srcId="{B6EC4CB5-6077-4D2A-9B7B-EA84EFA9F822}" destId="{C62926EE-1E8E-4C89-BEF3-C5C267A2E744}" srcOrd="0" destOrd="0" presId="urn:microsoft.com/office/officeart/2011/layout/HexagonRadial"/>
    <dgm:cxn modelId="{79649C83-876D-4C21-BB43-E1F8BCE0356B}" type="presParOf" srcId="{9E268133-F234-4BBE-B2BE-BD4DF8689DD4}" destId="{DA391C59-3996-4B25-BFAB-C361F54D5655}" srcOrd="6" destOrd="0" presId="urn:microsoft.com/office/officeart/2011/layout/HexagonRadial"/>
    <dgm:cxn modelId="{DFE2B57A-9C71-40B2-9E12-1CFD3F1BCD23}" type="presParOf" srcId="{9E268133-F234-4BBE-B2BE-BD4DF8689DD4}" destId="{2A930655-E317-4178-8D6B-1088C8AFD38C}" srcOrd="7" destOrd="0" presId="urn:microsoft.com/office/officeart/2011/layout/HexagonRadial"/>
    <dgm:cxn modelId="{F565B056-7CEE-4599-9D9B-33EFA46BC0BA}" type="presParOf" srcId="{2A930655-E317-4178-8D6B-1088C8AFD38C}" destId="{51802DD2-D627-43B1-8875-D7A01451F004}" srcOrd="0" destOrd="0" presId="urn:microsoft.com/office/officeart/2011/layout/HexagonRadial"/>
    <dgm:cxn modelId="{EE770631-CF18-41D5-B477-9DF6711D878C}" type="presParOf" srcId="{9E268133-F234-4BBE-B2BE-BD4DF8689DD4}" destId="{6E69AB63-C599-4737-824C-FE5B0E8433F7}" srcOrd="8" destOrd="0" presId="urn:microsoft.com/office/officeart/2011/layout/HexagonRadial"/>
    <dgm:cxn modelId="{2B32C7E5-3149-4C2B-9563-AC18A1E368AB}" type="presParOf" srcId="{9E268133-F234-4BBE-B2BE-BD4DF8689DD4}" destId="{0CAD6801-DE5B-4011-B7BC-DE890C3B4A64}" srcOrd="9" destOrd="0" presId="urn:microsoft.com/office/officeart/2011/layout/HexagonRadial"/>
    <dgm:cxn modelId="{4544A029-CD9F-43A3-9100-4BC1C10D9086}" type="presParOf" srcId="{0CAD6801-DE5B-4011-B7BC-DE890C3B4A64}" destId="{FD04DA51-02EC-4802-92B9-61449E3F50E2}" srcOrd="0" destOrd="0" presId="urn:microsoft.com/office/officeart/2011/layout/HexagonRadial"/>
    <dgm:cxn modelId="{29D26AC3-F624-4B4B-A304-A0B4459B5991}" type="presParOf" srcId="{9E268133-F234-4BBE-B2BE-BD4DF8689DD4}" destId="{844F40D6-48A2-46DC-8DE5-929CFA5D9EE2}" srcOrd="10" destOrd="0" presId="urn:microsoft.com/office/officeart/2011/layout/HexagonRadial"/>
    <dgm:cxn modelId="{C03CF7EE-B17F-42F7-B8A8-0A08F8594BD0}" type="presParOf" srcId="{9E268133-F234-4BBE-B2BE-BD4DF8689DD4}" destId="{B51407D7-C6ED-4AF2-8517-8E1661FD1B38}" srcOrd="11" destOrd="0" presId="urn:microsoft.com/office/officeart/2011/layout/HexagonRadial"/>
    <dgm:cxn modelId="{F23AC539-0AE3-4F32-9AF1-12F2E5301017}" type="presParOf" srcId="{B51407D7-C6ED-4AF2-8517-8E1661FD1B38}" destId="{C4778037-4E22-4D84-95F9-77D61153E322}" srcOrd="0" destOrd="0" presId="urn:microsoft.com/office/officeart/2011/layout/HexagonRadial"/>
    <dgm:cxn modelId="{63797735-3C47-40CE-B35E-CC91AD8D34AE}" type="presParOf" srcId="{9E268133-F234-4BBE-B2BE-BD4DF8689DD4}" destId="{0E1B95AF-AEC0-4F19-A0B5-93D858527478}"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C4C730-EBFE-4AE8-AE7F-99B8A79DC55D}" type="doc">
      <dgm:prSet loTypeId="urn:microsoft.com/office/officeart/2008/layout/RadialCluster" loCatId="relationship" qsTypeId="urn:microsoft.com/office/officeart/2005/8/quickstyle/simple5" qsCatId="simple" csTypeId="urn:microsoft.com/office/officeart/2005/8/colors/accent1_2" csCatId="accent1" phldr="1"/>
      <dgm:spPr/>
      <dgm:t>
        <a:bodyPr/>
        <a:lstStyle/>
        <a:p>
          <a:endParaRPr lang="en-US"/>
        </a:p>
      </dgm:t>
    </dgm:pt>
    <dgm:pt modelId="{3A1286C0-D615-4F43-992E-81DA9F78560B}">
      <dgm:prSet/>
      <dgm:spPr/>
      <dgm:t>
        <a:bodyPr/>
        <a:lstStyle/>
        <a:p>
          <a:r>
            <a:rPr lang="en-US" dirty="0">
              <a:solidFill>
                <a:schemeClr val="bg1"/>
              </a:solidFill>
              <a:latin typeface="Garamond" panose="02020404030301010803" pitchFamily="18" charset="0"/>
            </a:rPr>
            <a:t>For youth, it is imperative that there is social support. Creating those spaces,  in healthy environments for them to be themselves and to have peers and role models that will show them how to develop, grow, and mature in their recovery. </a:t>
          </a:r>
        </a:p>
      </dgm:t>
    </dgm:pt>
    <dgm:pt modelId="{CD111F0B-2421-4383-8D7C-F661EDBF6C1E}" type="parTrans" cxnId="{DADFF1DF-00B6-40CE-8601-F27075337B07}">
      <dgm:prSet/>
      <dgm:spPr/>
      <dgm:t>
        <a:bodyPr/>
        <a:lstStyle/>
        <a:p>
          <a:endParaRPr lang="en-US"/>
        </a:p>
      </dgm:t>
    </dgm:pt>
    <dgm:pt modelId="{2969F147-4529-4FEE-B0B3-E81A250E82C1}" type="sibTrans" cxnId="{DADFF1DF-00B6-40CE-8601-F27075337B07}">
      <dgm:prSet/>
      <dgm:spPr/>
      <dgm:t>
        <a:bodyPr/>
        <a:lstStyle/>
        <a:p>
          <a:endParaRPr lang="en-US"/>
        </a:p>
      </dgm:t>
    </dgm:pt>
    <dgm:pt modelId="{BBC133CC-3F3B-49AC-96EC-3C1462617140}" type="pres">
      <dgm:prSet presAssocID="{49C4C730-EBFE-4AE8-AE7F-99B8A79DC55D}" presName="Name0" presStyleCnt="0">
        <dgm:presLayoutVars>
          <dgm:chMax val="1"/>
          <dgm:chPref val="1"/>
          <dgm:dir/>
          <dgm:animOne val="branch"/>
          <dgm:animLvl val="lvl"/>
        </dgm:presLayoutVars>
      </dgm:prSet>
      <dgm:spPr/>
    </dgm:pt>
    <dgm:pt modelId="{7E63A28C-BEC4-4BEC-8556-20D9BD0E5BCE}" type="pres">
      <dgm:prSet presAssocID="{3A1286C0-D615-4F43-992E-81DA9F78560B}" presName="singleCycle" presStyleCnt="0"/>
      <dgm:spPr/>
    </dgm:pt>
    <dgm:pt modelId="{ABD85805-7F23-4CF5-939C-F7BF6EAF9DB5}" type="pres">
      <dgm:prSet presAssocID="{3A1286C0-D615-4F43-992E-81DA9F78560B}" presName="singleCenter" presStyleLbl="node1" presStyleIdx="0" presStyleCnt="1" custScaleX="201257" custLinFactNeighborX="11827" custLinFactNeighborY="5830">
        <dgm:presLayoutVars>
          <dgm:chMax val="7"/>
          <dgm:chPref val="7"/>
        </dgm:presLayoutVars>
      </dgm:prSet>
      <dgm:spPr/>
    </dgm:pt>
  </dgm:ptLst>
  <dgm:cxnLst>
    <dgm:cxn modelId="{BDA5D12A-F895-49DA-9211-BA4D02D1F3D6}" type="presOf" srcId="{3A1286C0-D615-4F43-992E-81DA9F78560B}" destId="{ABD85805-7F23-4CF5-939C-F7BF6EAF9DB5}" srcOrd="0" destOrd="0" presId="urn:microsoft.com/office/officeart/2008/layout/RadialCluster"/>
    <dgm:cxn modelId="{0F60FA8D-0466-4E18-A8E2-6269316A76F7}" type="presOf" srcId="{49C4C730-EBFE-4AE8-AE7F-99B8A79DC55D}" destId="{BBC133CC-3F3B-49AC-96EC-3C1462617140}" srcOrd="0" destOrd="0" presId="urn:microsoft.com/office/officeart/2008/layout/RadialCluster"/>
    <dgm:cxn modelId="{DADFF1DF-00B6-40CE-8601-F27075337B07}" srcId="{49C4C730-EBFE-4AE8-AE7F-99B8A79DC55D}" destId="{3A1286C0-D615-4F43-992E-81DA9F78560B}" srcOrd="0" destOrd="0" parTransId="{CD111F0B-2421-4383-8D7C-F661EDBF6C1E}" sibTransId="{2969F147-4529-4FEE-B0B3-E81A250E82C1}"/>
    <dgm:cxn modelId="{98561E9B-8DEB-4613-AB63-7944F8086242}" type="presParOf" srcId="{BBC133CC-3F3B-49AC-96EC-3C1462617140}" destId="{7E63A28C-BEC4-4BEC-8556-20D9BD0E5BCE}" srcOrd="0" destOrd="0" presId="urn:microsoft.com/office/officeart/2008/layout/RadialCluster"/>
    <dgm:cxn modelId="{DD052795-C4B4-42C2-AA93-BE6BFF648837}" type="presParOf" srcId="{7E63A28C-BEC4-4BEC-8556-20D9BD0E5BCE}" destId="{ABD85805-7F23-4CF5-939C-F7BF6EAF9DB5}" srcOrd="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D58B0-16CF-4663-8A81-0B62F530F296}">
      <dsp:nvSpPr>
        <dsp:cNvPr id="0" name=""/>
        <dsp:cNvSpPr/>
      </dsp:nvSpPr>
      <dsp:spPr>
        <a:xfrm>
          <a:off x="0" y="604235"/>
          <a:ext cx="7203281" cy="11155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919C71-3787-4361-AAFF-BFE86791C74D}">
      <dsp:nvSpPr>
        <dsp:cNvPr id="0" name=""/>
        <dsp:cNvSpPr/>
      </dsp:nvSpPr>
      <dsp:spPr>
        <a:xfrm>
          <a:off x="337442" y="855225"/>
          <a:ext cx="613531" cy="6135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DF457B-8D71-4558-82D6-504687B856E4}">
      <dsp:nvSpPr>
        <dsp:cNvPr id="0" name=""/>
        <dsp:cNvSpPr/>
      </dsp:nvSpPr>
      <dsp:spPr>
        <a:xfrm>
          <a:off x="1288415" y="604235"/>
          <a:ext cx="5914865"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933450">
            <a:lnSpc>
              <a:spcPct val="90000"/>
            </a:lnSpc>
            <a:spcBef>
              <a:spcPct val="0"/>
            </a:spcBef>
            <a:spcAft>
              <a:spcPct val="35000"/>
            </a:spcAft>
            <a:buNone/>
          </a:pPr>
          <a:r>
            <a:rPr lang="en-US" sz="2100" kern="1200" dirty="0"/>
            <a:t>Comprehensive and multidimensional approaches must be utilized to help identify youth with a substance use disorder</a:t>
          </a:r>
        </a:p>
      </dsp:txBody>
      <dsp:txXfrm>
        <a:off x="1288415" y="604235"/>
        <a:ext cx="5914865" cy="1115511"/>
      </dsp:txXfrm>
    </dsp:sp>
    <dsp:sp modelId="{156BE06C-9DE8-414C-ACF8-4A81A5A51B1C}">
      <dsp:nvSpPr>
        <dsp:cNvPr id="0" name=""/>
        <dsp:cNvSpPr/>
      </dsp:nvSpPr>
      <dsp:spPr>
        <a:xfrm>
          <a:off x="0" y="1998623"/>
          <a:ext cx="7203281" cy="11155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7C093F-8227-4093-BF4C-39EBCAA563FD}">
      <dsp:nvSpPr>
        <dsp:cNvPr id="0" name=""/>
        <dsp:cNvSpPr/>
      </dsp:nvSpPr>
      <dsp:spPr>
        <a:xfrm>
          <a:off x="337442" y="2249613"/>
          <a:ext cx="613531" cy="6135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CDDF92-717E-4CA0-8E48-368A41A750B6}">
      <dsp:nvSpPr>
        <dsp:cNvPr id="0" name=""/>
        <dsp:cNvSpPr/>
      </dsp:nvSpPr>
      <dsp:spPr>
        <a:xfrm>
          <a:off x="1288415" y="1998623"/>
          <a:ext cx="5914865"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933450">
            <a:lnSpc>
              <a:spcPct val="90000"/>
            </a:lnSpc>
            <a:spcBef>
              <a:spcPct val="0"/>
            </a:spcBef>
            <a:spcAft>
              <a:spcPct val="35000"/>
            </a:spcAft>
            <a:buNone/>
          </a:pPr>
          <a:r>
            <a:rPr lang="en-US" altLang="en-US" sz="2100" b="1" kern="1200" dirty="0">
              <a:solidFill>
                <a:srgbClr val="FFFF00"/>
              </a:solidFill>
            </a:rPr>
            <a:t>SBIRT</a:t>
          </a:r>
          <a:r>
            <a:rPr lang="en-US" altLang="en-US" sz="2100" kern="1200" dirty="0"/>
            <a:t>: Screening, brief intervention and referral to treatment. </a:t>
          </a:r>
          <a:endParaRPr lang="en-US" sz="2100" kern="1200" dirty="0"/>
        </a:p>
      </dsp:txBody>
      <dsp:txXfrm>
        <a:off x="1288415" y="1998623"/>
        <a:ext cx="5914865" cy="1115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85A30-416A-443A-A670-74C3C719F8BA}">
      <dsp:nvSpPr>
        <dsp:cNvPr id="0" name=""/>
        <dsp:cNvSpPr/>
      </dsp:nvSpPr>
      <dsp:spPr>
        <a:xfrm>
          <a:off x="630287" y="2089"/>
          <a:ext cx="1857095" cy="111425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Assessment and Treatment Matching</a:t>
          </a:r>
        </a:p>
      </dsp:txBody>
      <dsp:txXfrm>
        <a:off x="630287" y="2089"/>
        <a:ext cx="1857095" cy="1114257"/>
      </dsp:txXfrm>
    </dsp:sp>
    <dsp:sp modelId="{20276733-6A55-4C8E-AD26-F6D82CFCA3BF}">
      <dsp:nvSpPr>
        <dsp:cNvPr id="0" name=""/>
        <dsp:cNvSpPr/>
      </dsp:nvSpPr>
      <dsp:spPr>
        <a:xfrm>
          <a:off x="2673092" y="2089"/>
          <a:ext cx="1857095" cy="111425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Comprehensive -Integrated  Approach</a:t>
          </a:r>
        </a:p>
      </dsp:txBody>
      <dsp:txXfrm>
        <a:off x="2673092" y="2089"/>
        <a:ext cx="1857095" cy="1114257"/>
      </dsp:txXfrm>
    </dsp:sp>
    <dsp:sp modelId="{92F55BA0-72B2-4EA0-A9F0-354F04970B64}">
      <dsp:nvSpPr>
        <dsp:cNvPr id="0" name=""/>
        <dsp:cNvSpPr/>
      </dsp:nvSpPr>
      <dsp:spPr>
        <a:xfrm>
          <a:off x="4715898" y="2089"/>
          <a:ext cx="1857095" cy="111425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Family Involvement in Treatment</a:t>
          </a:r>
        </a:p>
      </dsp:txBody>
      <dsp:txXfrm>
        <a:off x="4715898" y="2089"/>
        <a:ext cx="1857095" cy="1114257"/>
      </dsp:txXfrm>
    </dsp:sp>
    <dsp:sp modelId="{3EBFF316-0CC3-4A23-9865-132D31E2B43A}">
      <dsp:nvSpPr>
        <dsp:cNvPr id="0" name=""/>
        <dsp:cNvSpPr/>
      </dsp:nvSpPr>
      <dsp:spPr>
        <a:xfrm>
          <a:off x="630287" y="1302056"/>
          <a:ext cx="1857095" cy="111425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Developmentally Appropriate Program</a:t>
          </a:r>
        </a:p>
      </dsp:txBody>
      <dsp:txXfrm>
        <a:off x="630287" y="1302056"/>
        <a:ext cx="1857095" cy="1114257"/>
      </dsp:txXfrm>
    </dsp:sp>
    <dsp:sp modelId="{61B4539D-7B62-4B75-B2AA-E0366CEC7329}">
      <dsp:nvSpPr>
        <dsp:cNvPr id="0" name=""/>
        <dsp:cNvSpPr/>
      </dsp:nvSpPr>
      <dsp:spPr>
        <a:xfrm>
          <a:off x="2673092" y="1302056"/>
          <a:ext cx="1857095" cy="111425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Engaging and Retaining Teens in Treatment</a:t>
          </a:r>
        </a:p>
      </dsp:txBody>
      <dsp:txXfrm>
        <a:off x="2673092" y="1302056"/>
        <a:ext cx="1857095" cy="1114257"/>
      </dsp:txXfrm>
    </dsp:sp>
    <dsp:sp modelId="{B164B7B5-E8EE-4B18-9C75-F4A41F0C69AD}">
      <dsp:nvSpPr>
        <dsp:cNvPr id="0" name=""/>
        <dsp:cNvSpPr/>
      </dsp:nvSpPr>
      <dsp:spPr>
        <a:xfrm>
          <a:off x="4715898" y="1302056"/>
          <a:ext cx="1857095" cy="111425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Qualified Staff</a:t>
          </a:r>
        </a:p>
      </dsp:txBody>
      <dsp:txXfrm>
        <a:off x="4715898" y="1302056"/>
        <a:ext cx="1857095" cy="1114257"/>
      </dsp:txXfrm>
    </dsp:sp>
    <dsp:sp modelId="{E0721E03-8DEC-4FA8-8281-0970E44E8687}">
      <dsp:nvSpPr>
        <dsp:cNvPr id="0" name=""/>
        <dsp:cNvSpPr/>
      </dsp:nvSpPr>
      <dsp:spPr>
        <a:xfrm>
          <a:off x="630287" y="2602023"/>
          <a:ext cx="1857095" cy="111425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Gender and Cultural Competence</a:t>
          </a:r>
        </a:p>
      </dsp:txBody>
      <dsp:txXfrm>
        <a:off x="630287" y="2602023"/>
        <a:ext cx="1857095" cy="1114257"/>
      </dsp:txXfrm>
    </dsp:sp>
    <dsp:sp modelId="{E24B1E93-EC06-4B22-BAF2-28EC86E90DBB}">
      <dsp:nvSpPr>
        <dsp:cNvPr id="0" name=""/>
        <dsp:cNvSpPr/>
      </dsp:nvSpPr>
      <dsp:spPr>
        <a:xfrm>
          <a:off x="2673092" y="2602023"/>
          <a:ext cx="1857095" cy="111425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Evaluation of Treatment Outcome</a:t>
          </a:r>
        </a:p>
      </dsp:txBody>
      <dsp:txXfrm>
        <a:off x="2673092" y="2602023"/>
        <a:ext cx="1857095" cy="1114257"/>
      </dsp:txXfrm>
    </dsp:sp>
    <dsp:sp modelId="{12786B95-BC2D-4641-9B32-DF3C251D6B00}">
      <dsp:nvSpPr>
        <dsp:cNvPr id="0" name=""/>
        <dsp:cNvSpPr/>
      </dsp:nvSpPr>
      <dsp:spPr>
        <a:xfrm>
          <a:off x="4715898" y="2602023"/>
          <a:ext cx="1857095" cy="111425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Continuing Care         </a:t>
          </a:r>
        </a:p>
      </dsp:txBody>
      <dsp:txXfrm>
        <a:off x="4715898" y="2602023"/>
        <a:ext cx="1857095" cy="11142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1EDA0-5C51-49BC-B117-6D33A90582DD}">
      <dsp:nvSpPr>
        <dsp:cNvPr id="0" name=""/>
        <dsp:cNvSpPr/>
      </dsp:nvSpPr>
      <dsp:spPr>
        <a:xfrm>
          <a:off x="2347913" y="1485169"/>
          <a:ext cx="1887715" cy="1632950"/>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aramond" panose="02020404030301010803" pitchFamily="18" charset="0"/>
            </a:rPr>
            <a:t>Recovery Continuum of Care</a:t>
          </a:r>
        </a:p>
      </dsp:txBody>
      <dsp:txXfrm>
        <a:off x="2660734" y="1755772"/>
        <a:ext cx="1262073" cy="1091744"/>
      </dsp:txXfrm>
    </dsp:sp>
    <dsp:sp modelId="{95FA7098-7A2A-46CB-8C46-A0BBB3D9A1BE}">
      <dsp:nvSpPr>
        <dsp:cNvPr id="0" name=""/>
        <dsp:cNvSpPr/>
      </dsp:nvSpPr>
      <dsp:spPr>
        <a:xfrm>
          <a:off x="3529986" y="703913"/>
          <a:ext cx="712229" cy="61367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1A95C3-3B93-47E0-B2B8-AE107A53A547}">
      <dsp:nvSpPr>
        <dsp:cNvPr id="0" name=""/>
        <dsp:cNvSpPr/>
      </dsp:nvSpPr>
      <dsp:spPr>
        <a:xfrm>
          <a:off x="2521799" y="0"/>
          <a:ext cx="1546969" cy="1338310"/>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aramond" panose="02020404030301010803" pitchFamily="18" charset="0"/>
            </a:rPr>
            <a:t>Recovery High Schools</a:t>
          </a:r>
        </a:p>
      </dsp:txBody>
      <dsp:txXfrm>
        <a:off x="2778165" y="221787"/>
        <a:ext cx="1034237" cy="894736"/>
      </dsp:txXfrm>
    </dsp:sp>
    <dsp:sp modelId="{C62926EE-1E8E-4C89-BEF3-C5C267A2E744}">
      <dsp:nvSpPr>
        <dsp:cNvPr id="0" name=""/>
        <dsp:cNvSpPr/>
      </dsp:nvSpPr>
      <dsp:spPr>
        <a:xfrm>
          <a:off x="4361213" y="1851167"/>
          <a:ext cx="712229" cy="61367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592E57-A3A6-4FA5-9CAC-FC4EC2C18959}">
      <dsp:nvSpPr>
        <dsp:cNvPr id="0" name=""/>
        <dsp:cNvSpPr/>
      </dsp:nvSpPr>
      <dsp:spPr>
        <a:xfrm>
          <a:off x="3940550" y="823150"/>
          <a:ext cx="1546969" cy="1338310"/>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aramond" panose="02020404030301010803" pitchFamily="18" charset="0"/>
            </a:rPr>
            <a:t>APG’s</a:t>
          </a:r>
        </a:p>
      </dsp:txBody>
      <dsp:txXfrm>
        <a:off x="4196916" y="1044937"/>
        <a:ext cx="1034237" cy="894736"/>
      </dsp:txXfrm>
    </dsp:sp>
    <dsp:sp modelId="{51802DD2-D627-43B1-8875-D7A01451F004}">
      <dsp:nvSpPr>
        <dsp:cNvPr id="0" name=""/>
        <dsp:cNvSpPr/>
      </dsp:nvSpPr>
      <dsp:spPr>
        <a:xfrm>
          <a:off x="3783789" y="3146202"/>
          <a:ext cx="712229" cy="61367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391C59-3996-4B25-BFAB-C361F54D5655}">
      <dsp:nvSpPr>
        <dsp:cNvPr id="0" name=""/>
        <dsp:cNvSpPr/>
      </dsp:nvSpPr>
      <dsp:spPr>
        <a:xfrm>
          <a:off x="3940550" y="2441368"/>
          <a:ext cx="1546969" cy="1338310"/>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aramond" panose="02020404030301010803" pitchFamily="18" charset="0"/>
            </a:rPr>
            <a:t>Peer Support</a:t>
          </a:r>
        </a:p>
      </dsp:txBody>
      <dsp:txXfrm>
        <a:off x="4196916" y="2663155"/>
        <a:ext cx="1034237" cy="894736"/>
      </dsp:txXfrm>
    </dsp:sp>
    <dsp:sp modelId="{FD04DA51-02EC-4802-92B9-61449E3F50E2}">
      <dsp:nvSpPr>
        <dsp:cNvPr id="0" name=""/>
        <dsp:cNvSpPr/>
      </dsp:nvSpPr>
      <dsp:spPr>
        <a:xfrm>
          <a:off x="2351426" y="3280632"/>
          <a:ext cx="712229" cy="61367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69AB63-C599-4737-824C-FE5B0E8433F7}">
      <dsp:nvSpPr>
        <dsp:cNvPr id="0" name=""/>
        <dsp:cNvSpPr/>
      </dsp:nvSpPr>
      <dsp:spPr>
        <a:xfrm>
          <a:off x="2521799" y="3265439"/>
          <a:ext cx="1546969" cy="1338310"/>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aramond" panose="02020404030301010803" pitchFamily="18" charset="0"/>
            </a:rPr>
            <a:t>CRC/CRP</a:t>
          </a:r>
        </a:p>
      </dsp:txBody>
      <dsp:txXfrm>
        <a:off x="2778165" y="3487226"/>
        <a:ext cx="1034237" cy="894736"/>
      </dsp:txXfrm>
    </dsp:sp>
    <dsp:sp modelId="{C4778037-4E22-4D84-95F9-77D61153E322}">
      <dsp:nvSpPr>
        <dsp:cNvPr id="0" name=""/>
        <dsp:cNvSpPr/>
      </dsp:nvSpPr>
      <dsp:spPr>
        <a:xfrm>
          <a:off x="1506587" y="2133838"/>
          <a:ext cx="712229" cy="61367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4F40D6-48A2-46DC-8DE5-929CFA5D9EE2}">
      <dsp:nvSpPr>
        <dsp:cNvPr id="0" name=""/>
        <dsp:cNvSpPr/>
      </dsp:nvSpPr>
      <dsp:spPr>
        <a:xfrm>
          <a:off x="1096462" y="2442289"/>
          <a:ext cx="1546969" cy="1338310"/>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aramond" panose="02020404030301010803" pitchFamily="18" charset="0"/>
            </a:rPr>
            <a:t>YPR/My Recovery is EPIC!</a:t>
          </a:r>
        </a:p>
      </dsp:txBody>
      <dsp:txXfrm>
        <a:off x="1352828" y="2664076"/>
        <a:ext cx="1034237" cy="894736"/>
      </dsp:txXfrm>
    </dsp:sp>
    <dsp:sp modelId="{0E1B95AF-AEC0-4F19-A0B5-93D858527478}">
      <dsp:nvSpPr>
        <dsp:cNvPr id="0" name=""/>
        <dsp:cNvSpPr/>
      </dsp:nvSpPr>
      <dsp:spPr>
        <a:xfrm>
          <a:off x="1096462" y="821308"/>
          <a:ext cx="1546969" cy="1338310"/>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aramond" panose="02020404030301010803" pitchFamily="18" charset="0"/>
            </a:rPr>
            <a:t>Recovery Community Centers</a:t>
          </a:r>
        </a:p>
      </dsp:txBody>
      <dsp:txXfrm>
        <a:off x="1352828" y="1043095"/>
        <a:ext cx="1034237" cy="8947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85805-7F23-4CF5-939C-F7BF6EAF9DB5}">
      <dsp:nvSpPr>
        <dsp:cNvPr id="0" name=""/>
        <dsp:cNvSpPr/>
      </dsp:nvSpPr>
      <dsp:spPr>
        <a:xfrm>
          <a:off x="8" y="0"/>
          <a:ext cx="4319578" cy="21463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aramond" panose="02020404030301010803" pitchFamily="18" charset="0"/>
            </a:rPr>
            <a:t>For youth, it is imperative that there is social support. Creating those spaces,  in healthy environments for them to be themselves and to have peers and role models that will show them how to develop, grow, and mature in their recovery. </a:t>
          </a:r>
        </a:p>
      </dsp:txBody>
      <dsp:txXfrm>
        <a:off x="104782" y="104774"/>
        <a:ext cx="4110030" cy="193675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C27BDE-EB60-4B8C-B01C-E06AE9354304}" type="datetimeFigureOut">
              <a:rPr lang="en-US" smtClean="0"/>
              <a:pPr/>
              <a:t>1/13/2020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49B243-39C1-4C63-B16F-8BF3049B06B5}" type="slidenum">
              <a:rPr lang="en-US" smtClean="0"/>
              <a:pPr/>
              <a:t>‹#›</a:t>
            </a:fld>
            <a:endParaRPr lang="en-US"/>
          </a:p>
        </p:txBody>
      </p:sp>
    </p:spTree>
    <p:extLst>
      <p:ext uri="{BB962C8B-B14F-4D97-AF65-F5344CB8AC3E}">
        <p14:creationId xmlns:p14="http://schemas.microsoft.com/office/powerpoint/2010/main" val="2411524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0FBB3F-84A3-41E3-9436-7F0790484027}" type="datetimeFigureOut">
              <a:rPr lang="en-US" smtClean="0"/>
              <a:pPr/>
              <a:t>1/13/2020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735FC4-36AF-4B4D-8CF2-9C85A05BF3E6}" type="slidenum">
              <a:rPr lang="en-US" smtClean="0"/>
              <a:pPr/>
              <a:t>‹#›</a:t>
            </a:fld>
            <a:endParaRPr lang="en-US"/>
          </a:p>
        </p:txBody>
      </p:sp>
    </p:spTree>
    <p:extLst>
      <p:ext uri="{BB962C8B-B14F-4D97-AF65-F5344CB8AC3E}">
        <p14:creationId xmlns:p14="http://schemas.microsoft.com/office/powerpoint/2010/main" val="503224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lifewayinternational.or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ncbi.nlm.nih.gov/pmc/articles/PMC2629137/#R29" TargetMode="External"/><Relationship Id="rId3" Type="http://schemas.openxmlformats.org/officeDocument/2006/relationships/hyperlink" Target="https://www.ncbi.nlm.nih.gov/pmc/articles/PMC2629137/#R33" TargetMode="External"/><Relationship Id="rId7" Type="http://schemas.openxmlformats.org/officeDocument/2006/relationships/hyperlink" Target="https://www.ncbi.nlm.nih.gov/pmc/articles/PMC2629137/#R40"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ncbi.nlm.nih.gov/pmc/articles/PMC2629137/#R19" TargetMode="External"/><Relationship Id="rId5" Type="http://schemas.openxmlformats.org/officeDocument/2006/relationships/hyperlink" Target="https://www.ncbi.nlm.nih.gov/pmc/articles/PMC2629137/#R26" TargetMode="External"/><Relationship Id="rId4" Type="http://schemas.openxmlformats.org/officeDocument/2006/relationships/hyperlink" Target="https://www.ncbi.nlm.nih.gov/pmc/articles/PMC2629137/#R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735FC4-36AF-4B4D-8CF2-9C85A05BF3E6}" type="slidenum">
              <a:rPr lang="en-US" smtClean="0"/>
              <a:pPr/>
              <a:t>10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Young People in Recovery changes the world so all young people in or seeking recovery are given the opportunity to become empowered. Our national leadership team creates and cultivates local community-led chapters through grassroots organizing and training. Chapters support young people in or seeking recovery by empowering them to obtain stable employment, secure suitable housing, and explore continuing education. Chapters also advocate on the local and state levels for better accessibility of these services and other effective recovery resources.</a:t>
            </a:r>
            <a:endParaRPr lang="en-US" dirty="0"/>
          </a:p>
        </p:txBody>
      </p:sp>
      <p:sp>
        <p:nvSpPr>
          <p:cNvPr id="4" name="Slide Number Placeholder 3"/>
          <p:cNvSpPr>
            <a:spLocks noGrp="1"/>
          </p:cNvSpPr>
          <p:nvPr>
            <p:ph type="sldNum" sz="quarter" idx="10"/>
          </p:nvPr>
        </p:nvSpPr>
        <p:spPr/>
        <p:txBody>
          <a:bodyPr/>
          <a:lstStyle/>
          <a:p>
            <a:fld id="{2D735FC4-36AF-4B4D-8CF2-9C85A05BF3E6}" type="slidenum">
              <a:rPr lang="en-US" smtClean="0"/>
              <a:pPr/>
              <a:t>24</a:t>
            </a:fld>
            <a:endParaRPr lang="en-US"/>
          </a:p>
        </p:txBody>
      </p:sp>
    </p:spTree>
    <p:extLst>
      <p:ext uri="{BB962C8B-B14F-4D97-AF65-F5344CB8AC3E}">
        <p14:creationId xmlns:p14="http://schemas.microsoft.com/office/powerpoint/2010/main" val="3861943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each of the bullet points listed and what they are. Help to discuss the importance of reaching this population. From 2016 to 2020.</a:t>
            </a:r>
          </a:p>
        </p:txBody>
      </p:sp>
      <p:sp>
        <p:nvSpPr>
          <p:cNvPr id="4" name="Slide Number Placeholder 3"/>
          <p:cNvSpPr>
            <a:spLocks noGrp="1"/>
          </p:cNvSpPr>
          <p:nvPr>
            <p:ph type="sldNum" sz="quarter" idx="10"/>
          </p:nvPr>
        </p:nvSpPr>
        <p:spPr/>
        <p:txBody>
          <a:bodyPr/>
          <a:lstStyle/>
          <a:p>
            <a:fld id="{2D735FC4-36AF-4B4D-8CF2-9C85A05BF3E6}" type="slidenum">
              <a:rPr lang="en-US" smtClean="0"/>
              <a:pPr/>
              <a:t>25</a:t>
            </a:fld>
            <a:endParaRPr lang="en-US"/>
          </a:p>
        </p:txBody>
      </p:sp>
    </p:spTree>
    <p:extLst>
      <p:ext uri="{BB962C8B-B14F-4D97-AF65-F5344CB8AC3E}">
        <p14:creationId xmlns:p14="http://schemas.microsoft.com/office/powerpoint/2010/main" val="3200385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interactions with Chapters has grown and has shown that Recovery support is not only important, but is needed from urban to rural areas. </a:t>
            </a:r>
          </a:p>
        </p:txBody>
      </p:sp>
      <p:sp>
        <p:nvSpPr>
          <p:cNvPr id="4" name="Slide Number Placeholder 3"/>
          <p:cNvSpPr>
            <a:spLocks noGrp="1"/>
          </p:cNvSpPr>
          <p:nvPr>
            <p:ph type="sldNum" sz="quarter" idx="10"/>
          </p:nvPr>
        </p:nvSpPr>
        <p:spPr/>
        <p:txBody>
          <a:bodyPr/>
          <a:lstStyle/>
          <a:p>
            <a:fld id="{2D735FC4-36AF-4B4D-8CF2-9C85A05BF3E6}" type="slidenum">
              <a:rPr lang="en-US" smtClean="0"/>
              <a:pPr/>
              <a:t>26</a:t>
            </a:fld>
            <a:endParaRPr lang="en-US"/>
          </a:p>
        </p:txBody>
      </p:sp>
    </p:spTree>
    <p:extLst>
      <p:ext uri="{BB962C8B-B14F-4D97-AF65-F5344CB8AC3E}">
        <p14:creationId xmlns:p14="http://schemas.microsoft.com/office/powerpoint/2010/main" val="1683890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735FC4-36AF-4B4D-8CF2-9C85A05BF3E6}" type="slidenum">
              <a:rPr lang="en-US" smtClean="0"/>
              <a:pPr/>
              <a:t>27</a:t>
            </a:fld>
            <a:endParaRPr lang="en-US"/>
          </a:p>
        </p:txBody>
      </p:sp>
    </p:spTree>
    <p:extLst>
      <p:ext uri="{BB962C8B-B14F-4D97-AF65-F5344CB8AC3E}">
        <p14:creationId xmlns:p14="http://schemas.microsoft.com/office/powerpoint/2010/main" val="4059193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YPR's Education Workshop aims to help young people in or seeking recovery get in and stay in school. YPR's Academic Mentoring Program aims to help such individuals reach their educational goals through one-on-one academic support. YPR's Education Workshop and Academic Mentoring Program are free-of-charge and open to the public, and will target under-served and under- represented recovery populations (low-income and minority) in each Chapter's community.</a:t>
            </a:r>
          </a:p>
          <a:p>
            <a:endParaRPr lang="en-US" dirty="0"/>
          </a:p>
          <a:p>
            <a:r>
              <a:rPr lang="en-US" dirty="0"/>
              <a:t>Chapters will have flexibility to coordinate both the Education Workshop and Academic Mentoring</a:t>
            </a:r>
          </a:p>
          <a:p>
            <a:r>
              <a:rPr lang="en-US" dirty="0"/>
              <a:t>Program. For example, a Chapter may determine that conducting the Education Workshop seasonally</a:t>
            </a:r>
          </a:p>
          <a:p>
            <a:r>
              <a:rPr lang="en-US" dirty="0"/>
              <a:t>(i.e. during application time) is most effective. Further, a Chapter may determine that its Academic</a:t>
            </a:r>
          </a:p>
          <a:p>
            <a:r>
              <a:rPr lang="en-US" dirty="0"/>
              <a:t>Mentoring Program will consist of regular one-on-one meetings (e.g. weekly) in which mentors help</a:t>
            </a:r>
          </a:p>
          <a:p>
            <a:r>
              <a:rPr lang="en-US" dirty="0"/>
              <a:t>students in recovery develop an academic plan, and hold them accountable to such.</a:t>
            </a:r>
          </a:p>
          <a:p>
            <a:r>
              <a:rPr lang="en-US" dirty="0"/>
              <a:t>________________________________________________________________________________________________</a:t>
            </a:r>
          </a:p>
          <a:p>
            <a:r>
              <a:rPr lang="en-US" dirty="0"/>
              <a:t>One-fifth of all people who entered treatment have NOT finished their education. Further, drug use is more common among people who leave school early than among those who stay in school.</a:t>
            </a:r>
          </a:p>
          <a:p>
            <a:endParaRPr lang="en-US" dirty="0"/>
          </a:p>
          <a:p>
            <a:r>
              <a:rPr lang="en-US" dirty="0"/>
              <a:t>• Young people struggling with addiction are often conditioned to expect failure when it comes to</a:t>
            </a:r>
          </a:p>
          <a:p>
            <a:r>
              <a:rPr lang="en-US" dirty="0"/>
              <a:t>earning an education, and commonly live out this expectation through many self- destructive</a:t>
            </a:r>
          </a:p>
          <a:p>
            <a:r>
              <a:rPr lang="en-US" dirty="0"/>
              <a:t>decisions and choices made throughout their addiction, which ultimately results in an incomplete</a:t>
            </a:r>
          </a:p>
          <a:p>
            <a:r>
              <a:rPr lang="en-US" dirty="0"/>
              <a:t>education.</a:t>
            </a:r>
          </a:p>
          <a:p>
            <a:endParaRPr lang="en-US" dirty="0"/>
          </a:p>
          <a:p>
            <a:r>
              <a:rPr lang="en-US" dirty="0"/>
              <a:t>• Young people in recovery from addiction are often-times constrained by fear and anxiety,</a:t>
            </a:r>
          </a:p>
          <a:p>
            <a:r>
              <a:rPr lang="en-US" dirty="0"/>
              <a:t>which commonly prevents them from pursuing an education. This creates a problem because</a:t>
            </a:r>
          </a:p>
          <a:p>
            <a:r>
              <a:rPr lang="en-US" dirty="0"/>
              <a:t>education is a cornerstone of personal growth and development.</a:t>
            </a:r>
          </a:p>
          <a:p>
            <a:endParaRPr lang="en-US" dirty="0"/>
          </a:p>
          <a:p>
            <a:r>
              <a:rPr lang="en-US" dirty="0"/>
              <a:t>• Education improves employment opportunities, which in turn can lead to improvements in</a:t>
            </a:r>
          </a:p>
          <a:p>
            <a:r>
              <a:rPr lang="en-US" dirty="0"/>
              <a:t>income and living standards. Economic stability allows young people to reproduce their</a:t>
            </a:r>
          </a:p>
          <a:p>
            <a:r>
              <a:rPr lang="en-US" dirty="0"/>
              <a:t>recovery on a day-to-day basis.</a:t>
            </a:r>
          </a:p>
          <a:p>
            <a:endParaRPr lang="en-US" dirty="0"/>
          </a:p>
          <a:p>
            <a:r>
              <a:rPr lang="en-US" dirty="0"/>
              <a:t>• Pursuing an education will enable people to transfer skills learned in treatment to real life</a:t>
            </a:r>
          </a:p>
          <a:p>
            <a:r>
              <a:rPr lang="en-US" dirty="0"/>
              <a:t>situations, and to challenge themselves in a developmentally healthy manner.</a:t>
            </a:r>
          </a:p>
          <a:p>
            <a:endParaRPr lang="en-US" dirty="0"/>
          </a:p>
          <a:p>
            <a:r>
              <a:rPr lang="en-US" dirty="0"/>
              <a:t>• Pursuing an education enables young people in recovery to tap into their potential, rise above</a:t>
            </a:r>
          </a:p>
          <a:p>
            <a:r>
              <a:rPr lang="en-US" dirty="0"/>
              <a:t>adversity, challenge themselves, develop resilience and perseverance, and gain confidence.</a:t>
            </a:r>
          </a:p>
          <a:p>
            <a:endParaRPr lang="en-US" dirty="0"/>
          </a:p>
          <a:p>
            <a:r>
              <a:rPr lang="en-US" dirty="0"/>
              <a:t>Additionally, they will learn to replace negative beliefs about themselves with emerging ideas</a:t>
            </a:r>
          </a:p>
          <a:p>
            <a:r>
              <a:rPr lang="en-US" dirty="0"/>
              <a:t>and renewed ambitions that provide meaning and purpose to their lives.</a:t>
            </a:r>
          </a:p>
        </p:txBody>
      </p:sp>
      <p:sp>
        <p:nvSpPr>
          <p:cNvPr id="4" name="Slide Number Placeholder 3"/>
          <p:cNvSpPr>
            <a:spLocks noGrp="1"/>
          </p:cNvSpPr>
          <p:nvPr>
            <p:ph type="sldNum" sz="quarter" idx="10"/>
          </p:nvPr>
        </p:nvSpPr>
        <p:spPr/>
        <p:txBody>
          <a:bodyPr/>
          <a:lstStyle/>
          <a:p>
            <a:fld id="{2D735FC4-36AF-4B4D-8CF2-9C85A05BF3E6}" type="slidenum">
              <a:rPr lang="en-US" smtClean="0"/>
              <a:pPr/>
              <a:t>28</a:t>
            </a:fld>
            <a:endParaRPr lang="en-US"/>
          </a:p>
        </p:txBody>
      </p:sp>
    </p:spTree>
    <p:extLst>
      <p:ext uri="{BB962C8B-B14F-4D97-AF65-F5344CB8AC3E}">
        <p14:creationId xmlns:p14="http://schemas.microsoft.com/office/powerpoint/2010/main" val="796344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735FC4-36AF-4B4D-8CF2-9C85A05BF3E6}" type="slidenum">
              <a:rPr lang="en-US" smtClean="0"/>
              <a:pPr/>
              <a:t>29</a:t>
            </a:fld>
            <a:endParaRPr lang="en-US"/>
          </a:p>
        </p:txBody>
      </p:sp>
    </p:spTree>
    <p:extLst>
      <p:ext uri="{BB962C8B-B14F-4D97-AF65-F5344CB8AC3E}">
        <p14:creationId xmlns:p14="http://schemas.microsoft.com/office/powerpoint/2010/main" val="99582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aramond" panose="02020404030301010803" pitchFamily="18" charset="0"/>
              </a:rPr>
              <a:t>. E.P.I.C. is informed by the four dimensions that SAMHSA has identified as being critical to a successful life in recovery: health, home, purpose and community. YPR and our partners have found that individuals who are more actively engaged in their life-planning are also more successful in their treatment and recovery process, and become more informed decision-makers overall.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Garamond" panose="020204040303010108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aramond" panose="02020404030301010803" pitchFamily="18" charset="0"/>
              </a:rPr>
              <a:t>By providing individuals with the tools they need to take action, the E.P.I.C. program creates more positive outcomes in traditional treatment settings. Now, individuals don’t have to wait for reintegration in their communities to receive the resources they need for upward mobility in their lives in recovery. From the start, their recovery can be E.P.I.C.</a:t>
            </a:r>
          </a:p>
          <a:p>
            <a:endParaRPr lang="en-US" dirty="0"/>
          </a:p>
        </p:txBody>
      </p:sp>
      <p:sp>
        <p:nvSpPr>
          <p:cNvPr id="4" name="Slide Number Placeholder 3"/>
          <p:cNvSpPr>
            <a:spLocks noGrp="1"/>
          </p:cNvSpPr>
          <p:nvPr>
            <p:ph type="sldNum" sz="quarter" idx="10"/>
          </p:nvPr>
        </p:nvSpPr>
        <p:spPr/>
        <p:txBody>
          <a:bodyPr/>
          <a:lstStyle/>
          <a:p>
            <a:fld id="{2D735FC4-36AF-4B4D-8CF2-9C85A05BF3E6}" type="slidenum">
              <a:rPr lang="en-US" smtClean="0"/>
              <a:pPr/>
              <a:t>31</a:t>
            </a:fld>
            <a:endParaRPr lang="en-US"/>
          </a:p>
        </p:txBody>
      </p:sp>
    </p:spTree>
    <p:extLst>
      <p:ext uri="{BB962C8B-B14F-4D97-AF65-F5344CB8AC3E}">
        <p14:creationId xmlns:p14="http://schemas.microsoft.com/office/powerpoint/2010/main" val="3374339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Employment enhances personal growth by increasing </a:t>
            </a:r>
          </a:p>
          <a:p>
            <a:pPr marL="171450" indent="-171450">
              <a:buFont typeface="Arial" panose="020B0604020202020204" pitchFamily="34" charset="0"/>
              <a:buChar char="•"/>
            </a:pPr>
            <a:r>
              <a:rPr lang="en-US" dirty="0"/>
              <a:t>financial responsibility</a:t>
            </a:r>
          </a:p>
          <a:p>
            <a:pPr marL="171450" indent="-171450">
              <a:buFont typeface="Arial" panose="020B0604020202020204" pitchFamily="34" charset="0"/>
              <a:buChar char="•"/>
            </a:pPr>
            <a:r>
              <a:rPr lang="en-US" dirty="0"/>
              <a:t>Discipline</a:t>
            </a:r>
          </a:p>
          <a:p>
            <a:pPr marL="171450" indent="-171450">
              <a:buFont typeface="Arial" panose="020B0604020202020204" pitchFamily="34" charset="0"/>
              <a:buChar char="•"/>
            </a:pPr>
            <a:r>
              <a:rPr lang="en-US" dirty="0"/>
              <a:t>Integrity </a:t>
            </a:r>
          </a:p>
          <a:p>
            <a:pPr marL="171450" indent="-171450">
              <a:buFont typeface="Arial" panose="020B0604020202020204" pitchFamily="34" charset="0"/>
              <a:buChar char="•"/>
            </a:pPr>
            <a:r>
              <a:rPr lang="en-US" dirty="0"/>
              <a:t>Patience</a:t>
            </a:r>
          </a:p>
          <a:p>
            <a:pPr marL="171450" indent="-171450">
              <a:buFont typeface="Arial" panose="020B0604020202020204" pitchFamily="34" charset="0"/>
              <a:buChar char="•"/>
            </a:pPr>
            <a:r>
              <a:rPr lang="en-US" dirty="0"/>
              <a:t>Tolerance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Also discusses self-sufficiency and that employment will help with the accomplishment of goals. It is important for the individual to feel empowered when looking for a job so this any mean to clean up any wreckage of the past by expungement if possible. If not, giving the person tools to discuss what happened, by describing what they are doing now. It is important for the person to take responsibility for their past, but not let it define then and keep them from finding stable employment. We also discuss knowing your rights as a person who has a substance use disorder, and how it is against the Americans Disabilities Act to discriminate against you with this diagnosis.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Next, there is discussion about cover letters, where to apply, where not to apply, and building resumes. </a:t>
            </a:r>
          </a:p>
        </p:txBody>
      </p:sp>
      <p:sp>
        <p:nvSpPr>
          <p:cNvPr id="4" name="Slide Number Placeholder 3"/>
          <p:cNvSpPr>
            <a:spLocks noGrp="1"/>
          </p:cNvSpPr>
          <p:nvPr>
            <p:ph type="sldNum" sz="quarter" idx="10"/>
          </p:nvPr>
        </p:nvSpPr>
        <p:spPr/>
        <p:txBody>
          <a:bodyPr/>
          <a:lstStyle/>
          <a:p>
            <a:fld id="{2D735FC4-36AF-4B4D-8CF2-9C85A05BF3E6}" type="slidenum">
              <a:rPr lang="en-US" smtClean="0"/>
              <a:pPr/>
              <a:t>32</a:t>
            </a:fld>
            <a:endParaRPr lang="en-US"/>
          </a:p>
        </p:txBody>
      </p:sp>
    </p:spTree>
    <p:extLst>
      <p:ext uri="{BB962C8B-B14F-4D97-AF65-F5344CB8AC3E}">
        <p14:creationId xmlns:p14="http://schemas.microsoft.com/office/powerpoint/2010/main" val="2118783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aramond" panose="02020404030301010803" pitchFamily="18" charset="0"/>
              </a:rPr>
              <a:t>That being said, continuing education should be approached with care and with a plan so that your recovery is protected. By identifying your educational goals, you will be able to set a plan in place to protect your recovery and finish your education!</a:t>
            </a:r>
          </a:p>
          <a:p>
            <a:endParaRPr lang="en-US" dirty="0"/>
          </a:p>
          <a:p>
            <a:endParaRPr lang="en-US" dirty="0"/>
          </a:p>
          <a:p>
            <a:r>
              <a:rPr lang="en-US" dirty="0"/>
              <a:t>Discussion about Recovery Oriented Education: means that the system is set up to serve people who are in recovery. This means looking at education as a part of our recovery process which is connected to all of the other parts.</a:t>
            </a:r>
          </a:p>
          <a:p>
            <a:r>
              <a:rPr lang="en-US" dirty="0"/>
              <a:t>Education increases personal capital- personal capital helps to increase our personal goals. This leads to the discussion of recovery capital and is what leads to the discussion of what recovery capital is- (</a:t>
            </a:r>
            <a:r>
              <a:rPr lang="en-US" dirty="0" err="1"/>
              <a:t>ie</a:t>
            </a:r>
            <a:r>
              <a:rPr lang="en-US" dirty="0"/>
              <a:t> levels of physical, social, mental, and spiritual wellness) All of which are subtypes of Recovery capital which helps us (Healthcare workers/peer support/therapist) to identify potential areas of growth or needs.</a:t>
            </a:r>
          </a:p>
          <a:p>
            <a:endParaRPr lang="en-US" dirty="0"/>
          </a:p>
          <a:p>
            <a:r>
              <a:rPr lang="en-US" dirty="0"/>
              <a:t>Education is not just about the </a:t>
            </a:r>
            <a:r>
              <a:rPr lang="en-US" dirty="0" err="1"/>
              <a:t>physicalness</a:t>
            </a:r>
            <a:r>
              <a:rPr lang="en-US" dirty="0"/>
              <a:t> of going to a school. It is also about connectedness, socialization, cultural competency, and exposure to other views etc. Highlighting the fact that this is about community which again helps to direct the young person to reinforce themselves with positive role models and become educated about themselves and relationships. Obviously the more they learn the better chance of a successful outcome since they will be more insulated from problematic environmental factors (besides the obvious in a college setting).</a:t>
            </a:r>
          </a:p>
          <a:p>
            <a:endParaRPr lang="en-US" dirty="0"/>
          </a:p>
          <a:p>
            <a:r>
              <a:rPr lang="en-US" dirty="0"/>
              <a:t>This module lays out steps to proceed from GED, Community college, Technical/Trade School, bachelor degrees, and Graduate degrees.</a:t>
            </a:r>
          </a:p>
          <a:p>
            <a:endParaRPr lang="en-US" dirty="0"/>
          </a:p>
          <a:p>
            <a:r>
              <a:rPr lang="en-US" dirty="0"/>
              <a:t> Then presenting questions about: (give examples of each)</a:t>
            </a:r>
          </a:p>
          <a:p>
            <a:pPr marL="171450" indent="-171450">
              <a:buFont typeface="Arial" panose="020B0604020202020204" pitchFamily="34" charset="0"/>
              <a:buChar char="•"/>
            </a:pPr>
            <a:r>
              <a:rPr lang="en-US" dirty="0"/>
              <a:t>time-management, balancing</a:t>
            </a:r>
          </a:p>
          <a:p>
            <a:pPr marL="171450" indent="-171450">
              <a:buFont typeface="Arial" panose="020B0604020202020204" pitchFamily="34" charset="0"/>
              <a:buChar char="•"/>
            </a:pPr>
            <a:r>
              <a:rPr lang="en-US" dirty="0"/>
              <a:t>Setting Goals</a:t>
            </a:r>
          </a:p>
          <a:p>
            <a:pPr marL="171450" indent="-171450">
              <a:buFont typeface="Arial" panose="020B0604020202020204" pitchFamily="34" charset="0"/>
              <a:buChar char="•"/>
            </a:pPr>
            <a:r>
              <a:rPr lang="en-US" dirty="0"/>
              <a:t>Financial Goals</a:t>
            </a:r>
          </a:p>
          <a:p>
            <a:pPr marL="171450" indent="-171450">
              <a:buFont typeface="Arial" panose="020B0604020202020204" pitchFamily="34" charset="0"/>
              <a:buChar char="•"/>
            </a:pPr>
            <a:r>
              <a:rPr lang="en-US" dirty="0"/>
              <a:t>Boundaries</a:t>
            </a:r>
          </a:p>
          <a:p>
            <a:pPr marL="171450" indent="-171450">
              <a:buFont typeface="Arial" panose="020B0604020202020204" pitchFamily="34" charset="0"/>
              <a:buChar char="•"/>
            </a:pPr>
            <a:r>
              <a:rPr lang="en-US" dirty="0"/>
              <a:t>Planning</a:t>
            </a:r>
          </a:p>
          <a:p>
            <a:pPr marL="171450" indent="-171450">
              <a:buFont typeface="Arial" panose="020B0604020202020204" pitchFamily="34" charset="0"/>
              <a:buChar char="•"/>
            </a:pPr>
            <a:r>
              <a:rPr lang="en-US" dirty="0"/>
              <a:t>Balancing</a:t>
            </a:r>
          </a:p>
        </p:txBody>
      </p:sp>
      <p:sp>
        <p:nvSpPr>
          <p:cNvPr id="4" name="Slide Number Placeholder 3"/>
          <p:cNvSpPr>
            <a:spLocks noGrp="1"/>
          </p:cNvSpPr>
          <p:nvPr>
            <p:ph type="sldNum" sz="quarter" idx="10"/>
          </p:nvPr>
        </p:nvSpPr>
        <p:spPr/>
        <p:txBody>
          <a:bodyPr/>
          <a:lstStyle/>
          <a:p>
            <a:fld id="{2D735FC4-36AF-4B4D-8CF2-9C85A05BF3E6}" type="slidenum">
              <a:rPr lang="en-US" smtClean="0"/>
              <a:pPr/>
              <a:t>33</a:t>
            </a:fld>
            <a:endParaRPr lang="en-US"/>
          </a:p>
        </p:txBody>
      </p:sp>
    </p:spTree>
    <p:extLst>
      <p:ext uri="{BB962C8B-B14F-4D97-AF65-F5344CB8AC3E}">
        <p14:creationId xmlns:p14="http://schemas.microsoft.com/office/powerpoint/2010/main" val="72646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Garamond" panose="02020404030301010803" pitchFamily="18" charset="0"/>
              </a:rPr>
              <a:t>This message is a result of in-depth public opinion research with members of the recovery community, including young people in recovery, and the general public. We encourage you to use this “messaging” or language whenever you’re speaking – as a person in recovery, a family member, or friend.</a:t>
            </a:r>
          </a:p>
          <a:p>
            <a:endParaRPr lang="en-US" dirty="0">
              <a:latin typeface="Garamond" panose="02020404030301010803" pitchFamily="18" charset="0"/>
            </a:endParaRPr>
          </a:p>
          <a:p>
            <a:r>
              <a:rPr lang="en-US" dirty="0">
                <a:latin typeface="Garamond" panose="02020404030301010803" pitchFamily="18" charset="0"/>
              </a:rPr>
              <a:t>(Put plug in for The Anonymous People on Wednesday night)</a:t>
            </a:r>
          </a:p>
          <a:p>
            <a:endParaRPr lang="en-US" dirty="0">
              <a:latin typeface="Garamond" panose="02020404030301010803" pitchFamily="18" charset="0"/>
            </a:endParaRPr>
          </a:p>
          <a:p>
            <a:r>
              <a:rPr lang="en-US" dirty="0">
                <a:latin typeface="Garamond" panose="02020404030301010803" pitchFamily="18" charset="0"/>
              </a:rPr>
              <a:t>Many advocacy organizations use recovery language. However, we still struggle to use this language in our everyday life. Although we keep this language fresh when we are in front of reporters, we do not use it in front of new commers in our pathways of recovery. WE really do them an injustice and a disservice when we use stigmatizing language to describe ourselves, and then get mad at people for doing this on the internet and on the TV. Misinformation spreads like wildfire before any positive accolade ever will, we can talk to past Ms. United States, Tara Conner about that.  What this module does is to help youth and young adults prepare for those tough questions about what “happened” to them and to better explain it in a way that will give the listener a clear message. This language has been proven to be especially effective with potential employers, and those in positions of management or authority. </a:t>
            </a:r>
            <a:endParaRPr lang="en-US" dirty="0"/>
          </a:p>
        </p:txBody>
      </p:sp>
      <p:sp>
        <p:nvSpPr>
          <p:cNvPr id="4" name="Slide Number Placeholder 3"/>
          <p:cNvSpPr>
            <a:spLocks noGrp="1"/>
          </p:cNvSpPr>
          <p:nvPr>
            <p:ph type="sldNum" sz="quarter" idx="10"/>
          </p:nvPr>
        </p:nvSpPr>
        <p:spPr/>
        <p:txBody>
          <a:bodyPr/>
          <a:lstStyle/>
          <a:p>
            <a:fld id="{2D735FC4-36AF-4B4D-8CF2-9C85A05BF3E6}" type="slidenum">
              <a:rPr lang="en-US" smtClean="0"/>
              <a:pPr/>
              <a:t>34</a:t>
            </a:fld>
            <a:endParaRPr lang="en-US"/>
          </a:p>
        </p:txBody>
      </p:sp>
    </p:spTree>
    <p:extLst>
      <p:ext uri="{BB962C8B-B14F-4D97-AF65-F5344CB8AC3E}">
        <p14:creationId xmlns:p14="http://schemas.microsoft.com/office/powerpoint/2010/main" val="4054636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735FC4-36AF-4B4D-8CF2-9C85A05BF3E6}" type="slidenum">
              <a:rPr lang="en-US" smtClean="0"/>
              <a:pPr/>
              <a:t>11</a:t>
            </a:fld>
            <a:endParaRPr lang="en-US"/>
          </a:p>
        </p:txBody>
      </p:sp>
    </p:spTree>
    <p:extLst>
      <p:ext uri="{BB962C8B-B14F-4D97-AF65-F5344CB8AC3E}">
        <p14:creationId xmlns:p14="http://schemas.microsoft.com/office/powerpoint/2010/main" val="3637082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Garamond" panose="02020404030301010803" pitchFamily="18" charset="0"/>
              </a:rPr>
              <a:t>We are not only learning to become well-rounded individuals, productive members of our community, but also learning how to be independent. Independence comes with responsibility. Financial freedom may look differently for each individual, but knowing how to master a budget plan and prepare for those “rainy days” will enable independence and keep stress at a minimum. </a:t>
            </a:r>
          </a:p>
          <a:p>
            <a:endParaRPr lang="en-US" dirty="0">
              <a:latin typeface="Garamond" panose="02020404030301010803" pitchFamily="18" charset="0"/>
            </a:endParaRPr>
          </a:p>
          <a:p>
            <a:r>
              <a:rPr lang="en-US" dirty="0">
                <a:latin typeface="Garamond" panose="02020404030301010803" pitchFamily="18" charset="0"/>
              </a:rPr>
              <a:t>With this module we look at creating a budget on real life terms. If the participants do not already have the knowledge of what will be expected of them when they are living independently, then this will give them their first clue. They will draft a budget for themselves and also look at what they expect their income to be. This helps for them to put things into perspective and also to set some healthy boundaries for themselves. </a:t>
            </a:r>
          </a:p>
          <a:p>
            <a:endParaRPr lang="en-US" dirty="0">
              <a:latin typeface="Garamond" panose="02020404030301010803" pitchFamily="18" charset="0"/>
            </a:endParaRPr>
          </a:p>
          <a:p>
            <a:r>
              <a:rPr lang="en-US" dirty="0">
                <a:latin typeface="Garamond" panose="02020404030301010803" pitchFamily="18" charset="0"/>
              </a:rPr>
              <a:t>The module talks about positive spending habits and negative ones, also some positive ways to reward yourself for staying on track. Rewards are important and recognizing the good things, </a:t>
            </a:r>
            <a:r>
              <a:rPr lang="en-US" dirty="0" err="1">
                <a:latin typeface="Garamond" panose="02020404030301010803" pitchFamily="18" charset="0"/>
              </a:rPr>
              <a:t>esp</a:t>
            </a:r>
            <a:r>
              <a:rPr lang="en-US" dirty="0">
                <a:latin typeface="Garamond" panose="02020404030301010803" pitchFamily="18" charset="0"/>
              </a:rPr>
              <a:t>[</a:t>
            </a:r>
            <a:r>
              <a:rPr lang="en-US" dirty="0" err="1">
                <a:latin typeface="Garamond" panose="02020404030301010803" pitchFamily="18" charset="0"/>
              </a:rPr>
              <a:t>ecially</a:t>
            </a:r>
            <a:r>
              <a:rPr lang="en-US" dirty="0">
                <a:latin typeface="Garamond" panose="02020404030301010803" pitchFamily="18" charset="0"/>
              </a:rPr>
              <a:t> when we are in a system to always recognize the bad.  </a:t>
            </a:r>
          </a:p>
          <a:p>
            <a:endParaRPr lang="en-US" dirty="0"/>
          </a:p>
        </p:txBody>
      </p:sp>
      <p:sp>
        <p:nvSpPr>
          <p:cNvPr id="4" name="Slide Number Placeholder 3"/>
          <p:cNvSpPr>
            <a:spLocks noGrp="1"/>
          </p:cNvSpPr>
          <p:nvPr>
            <p:ph type="sldNum" sz="quarter" idx="10"/>
          </p:nvPr>
        </p:nvSpPr>
        <p:spPr/>
        <p:txBody>
          <a:bodyPr/>
          <a:lstStyle/>
          <a:p>
            <a:fld id="{2D735FC4-36AF-4B4D-8CF2-9C85A05BF3E6}" type="slidenum">
              <a:rPr lang="en-US" smtClean="0"/>
              <a:pPr/>
              <a:t>35</a:t>
            </a:fld>
            <a:endParaRPr lang="en-US"/>
          </a:p>
        </p:txBody>
      </p:sp>
    </p:spTree>
    <p:extLst>
      <p:ext uri="{BB962C8B-B14F-4D97-AF65-F5344CB8AC3E}">
        <p14:creationId xmlns:p14="http://schemas.microsoft.com/office/powerpoint/2010/main" val="4161958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we have felt that we can and will be successful the work is not over. We continue to grow and develop as individuals, and as professionals. This workshop will demonstrate a means to utilize our recovery as an empowerment tool in our communities. After all, we are changing everything in our life to become healthy whole individuals, and we should share our experience to empower others and ourselves.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you think of the word empowerment what do you think about?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Family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Balance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mindfulness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Discussions about: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Empowered recovery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Working with mentors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Own your decisions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Don’t be ashamed of you past substance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Be proud of your recovery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recovery advocacy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D735FC4-36AF-4B4D-8CF2-9C85A05BF3E6}" type="slidenum">
              <a:rPr lang="en-US" smtClean="0"/>
              <a:pPr/>
              <a:t>36</a:t>
            </a:fld>
            <a:endParaRPr lang="en-US"/>
          </a:p>
        </p:txBody>
      </p:sp>
    </p:spTree>
    <p:extLst>
      <p:ext uri="{BB962C8B-B14F-4D97-AF65-F5344CB8AC3E}">
        <p14:creationId xmlns:p14="http://schemas.microsoft.com/office/powerpoint/2010/main" val="1297497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works for one, may not work for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several types, or levels, of recovery residences – all of which have different services and resources. Finding the right recovery residences for you, not only personally but clinically, is an important part of your recovery journey. This module covers all of the types of recovery housing that was laid out by the National Alliance for Recovery Residences.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hope is to equip the individual with enough information about potential residences to help them to make better decisions about what to do when stepping out from a residential treatment provider. Not only by telling them what levels of care that are available but to also provide them with the best ways to help them to cope with living life independently. We know that making big changes can really impact the individual to a point of them becoming hyper aroused and it is either fight or flight.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also discusses preventive factors about roommates and family. Getting the youth or young adult to think about these situations and their complexities will get them to think more about what is healthy and unhealthy environments for themselves and for their recovery to blossom. </a:t>
            </a:r>
          </a:p>
          <a:p>
            <a:endParaRPr lang="en-US" dirty="0"/>
          </a:p>
        </p:txBody>
      </p:sp>
      <p:sp>
        <p:nvSpPr>
          <p:cNvPr id="4" name="Slide Number Placeholder 3"/>
          <p:cNvSpPr>
            <a:spLocks noGrp="1"/>
          </p:cNvSpPr>
          <p:nvPr>
            <p:ph type="sldNum" sz="quarter" idx="10"/>
          </p:nvPr>
        </p:nvSpPr>
        <p:spPr/>
        <p:txBody>
          <a:bodyPr/>
          <a:lstStyle/>
          <a:p>
            <a:fld id="{2D735FC4-36AF-4B4D-8CF2-9C85A05BF3E6}" type="slidenum">
              <a:rPr lang="en-US" smtClean="0"/>
              <a:pPr/>
              <a:t>37</a:t>
            </a:fld>
            <a:endParaRPr lang="en-US"/>
          </a:p>
        </p:txBody>
      </p:sp>
    </p:spTree>
    <p:extLst>
      <p:ext uri="{BB962C8B-B14F-4D97-AF65-F5344CB8AC3E}">
        <p14:creationId xmlns:p14="http://schemas.microsoft.com/office/powerpoint/2010/main" val="1457160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how to be a leader is another tool in the tool box. You set an example as a role model for those who are seeking recovery, and also having those that you see as a role model or an example of what you want for your own life. Learning how to use those experiences you have lived and learned to be successful will help others and yourself become leaders in their own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module helps the individual to think more about the consequences of their actions and decisions. Which will enable them to think more about weighing the options more and thinking critically about taking action. It forces them to ask themselves whether they look up to someone, who they look up to, and why? Then moving to if someone looks up to them and they don’t even know it- how they would react knowing?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Leadership can impact: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Finding a purpose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Community trust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Fulfillment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Discipline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Potential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discusses the many different forms of leadership and also that leaders need support just as their team.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it goes over the dangers of ego and the potential impacts of this getting out of control. It is good to have confidence, but not at the expense of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D735FC4-36AF-4B4D-8CF2-9C85A05BF3E6}" type="slidenum">
              <a:rPr lang="en-US" smtClean="0"/>
              <a:pPr/>
              <a:t>38</a:t>
            </a:fld>
            <a:endParaRPr lang="en-US"/>
          </a:p>
        </p:txBody>
      </p:sp>
    </p:spTree>
    <p:extLst>
      <p:ext uri="{BB962C8B-B14F-4D97-AF65-F5344CB8AC3E}">
        <p14:creationId xmlns:p14="http://schemas.microsoft.com/office/powerpoint/2010/main" val="540000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Young People in Recovery (YPR), through identification of best practices, is implementing in your community and YPR Chapter to support the work you are doing! We have developed a comprehensive process and support system by which all YPR chapters across the nation are built, launched, and supported as they begin making your community “Recovery Ready”!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Having a YPR chapter in your area will be the catalyst to you’re my Recovery is EPIC program’s success! We hope that you get involved and learn more about our chapter process. For now, we will focus on how the chapter and the chapter members will be assisting your sites efforts on EPIC!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YPR Chapter Leader of your area will be become your greatest ally and supporter! We will ensure your contacts are frequent and meaningful in order to provide the best outcomes possible. Your role as an EPIC Facilitator will to host the groups in your site facility. The role of the YPR Chapter Lead will be to support those groups and to you a conduit for chapter member volunteers to interface during those groups with your clients (or persons in recovery). We are excited about this integration process as it has proven a method for developing lasting relationships which can greatly impact the success of achieving sustainable, long-term recovery.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EPIC Program Implementation Trainer will walk you through the process of getting the chapter started and explain more about the process. The most important part, we are HERE TO HELP!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D735FC4-36AF-4B4D-8CF2-9C85A05BF3E6}" type="slidenum">
              <a:rPr lang="en-US" smtClean="0"/>
              <a:pPr/>
              <a:t>39</a:t>
            </a:fld>
            <a:endParaRPr lang="en-US"/>
          </a:p>
        </p:txBody>
      </p:sp>
    </p:spTree>
    <p:extLst>
      <p:ext uri="{BB962C8B-B14F-4D97-AF65-F5344CB8AC3E}">
        <p14:creationId xmlns:p14="http://schemas.microsoft.com/office/powerpoint/2010/main" val="3155113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Chapter Data from all Chapters not just one related to EPIC.</a:t>
            </a:r>
          </a:p>
          <a:p>
            <a:endParaRPr lang="en-US" dirty="0"/>
          </a:p>
          <a:p>
            <a:r>
              <a:rPr lang="en-US" dirty="0"/>
              <a:t>Describe the workshops, chapter events, recovery advocacy events, fundraising, prosocial activities, public speaking, and volunteering.</a:t>
            </a:r>
          </a:p>
        </p:txBody>
      </p:sp>
      <p:sp>
        <p:nvSpPr>
          <p:cNvPr id="4" name="Slide Number Placeholder 3"/>
          <p:cNvSpPr>
            <a:spLocks noGrp="1"/>
          </p:cNvSpPr>
          <p:nvPr>
            <p:ph type="sldNum" sz="quarter" idx="10"/>
          </p:nvPr>
        </p:nvSpPr>
        <p:spPr/>
        <p:txBody>
          <a:bodyPr/>
          <a:lstStyle/>
          <a:p>
            <a:fld id="{2D735FC4-36AF-4B4D-8CF2-9C85A05BF3E6}" type="slidenum">
              <a:rPr lang="en-US" smtClean="0"/>
              <a:pPr/>
              <a:t>40</a:t>
            </a:fld>
            <a:endParaRPr lang="en-US"/>
          </a:p>
        </p:txBody>
      </p:sp>
    </p:spTree>
    <p:extLst>
      <p:ext uri="{BB962C8B-B14F-4D97-AF65-F5344CB8AC3E}">
        <p14:creationId xmlns:p14="http://schemas.microsoft.com/office/powerpoint/2010/main" val="114609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 over averages of individuals from entrance to exit interviews and in what areas there was growth. </a:t>
            </a:r>
          </a:p>
          <a:p>
            <a:endParaRPr lang="en-US" dirty="0"/>
          </a:p>
          <a:p>
            <a:r>
              <a:rPr lang="en-US" dirty="0"/>
              <a:t>ARC scores: Assessment of Recovery Capital 50 questions, 5 point Likert scales, 10 areas of focus (domains)</a:t>
            </a:r>
          </a:p>
          <a:p>
            <a:r>
              <a:rPr lang="en-US" dirty="0"/>
              <a:t>Only 8 are listed since those are related to the program.</a:t>
            </a:r>
          </a:p>
        </p:txBody>
      </p:sp>
      <p:sp>
        <p:nvSpPr>
          <p:cNvPr id="4" name="Slide Number Placeholder 3"/>
          <p:cNvSpPr>
            <a:spLocks noGrp="1"/>
          </p:cNvSpPr>
          <p:nvPr>
            <p:ph type="sldNum" sz="quarter" idx="10"/>
          </p:nvPr>
        </p:nvSpPr>
        <p:spPr/>
        <p:txBody>
          <a:bodyPr/>
          <a:lstStyle/>
          <a:p>
            <a:fld id="{2D735FC4-36AF-4B4D-8CF2-9C85A05BF3E6}" type="slidenum">
              <a:rPr lang="en-US" smtClean="0"/>
              <a:pPr/>
              <a:t>41</a:t>
            </a:fld>
            <a:endParaRPr lang="en-US"/>
          </a:p>
        </p:txBody>
      </p:sp>
    </p:spTree>
    <p:extLst>
      <p:ext uri="{BB962C8B-B14F-4D97-AF65-F5344CB8AC3E}">
        <p14:creationId xmlns:p14="http://schemas.microsoft.com/office/powerpoint/2010/main" val="2136268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use a 5 point Likert scale which means that 5 is the best of the best. These are represented as averages for all participants Intake and exit interviews before and after the completion of the program.</a:t>
            </a:r>
          </a:p>
          <a:p>
            <a:endParaRPr lang="en-US" dirty="0"/>
          </a:p>
        </p:txBody>
      </p:sp>
      <p:sp>
        <p:nvSpPr>
          <p:cNvPr id="4" name="Slide Number Placeholder 3"/>
          <p:cNvSpPr>
            <a:spLocks noGrp="1"/>
          </p:cNvSpPr>
          <p:nvPr>
            <p:ph type="sldNum" sz="quarter" idx="10"/>
          </p:nvPr>
        </p:nvSpPr>
        <p:spPr/>
        <p:txBody>
          <a:bodyPr/>
          <a:lstStyle/>
          <a:p>
            <a:fld id="{2D735FC4-36AF-4B4D-8CF2-9C85A05BF3E6}" type="slidenum">
              <a:rPr lang="en-US" smtClean="0"/>
              <a:pPr/>
              <a:t>42</a:t>
            </a:fld>
            <a:endParaRPr lang="en-US"/>
          </a:p>
        </p:txBody>
      </p:sp>
    </p:spTree>
    <p:extLst>
      <p:ext uri="{BB962C8B-B14F-4D97-AF65-F5344CB8AC3E}">
        <p14:creationId xmlns:p14="http://schemas.microsoft.com/office/powerpoint/2010/main" val="1367052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kern="1200" dirty="0">
                <a:solidFill>
                  <a:schemeClr val="tx1"/>
                </a:solidFill>
                <a:effectLst/>
                <a:latin typeface="+mn-lt"/>
                <a:ea typeface="+mn-ea"/>
                <a:cs typeface="+mn-cs"/>
              </a:rPr>
              <a:t>The collegiate recovery movement developed to support the treatment and recovery of students within a heavy drinking culture where 6% of the population (or 474,000 students) meets diagnostic criteria for alcohol dependency (Knight, 2002). In coordination with primary and secondary prevention programs, tertiary supports such as collegiate recovery communities (CRCs) and collegiate recovery programs (CRPs) respond to the need to support the recovering college-age student and to increase access to treatment for the student still in active addiction (Smock et al., 2011). Parallel to this, a movement to provide support services for high school students has emerged (White and Finch, 2006).</a:t>
            </a:r>
          </a:p>
          <a:p>
            <a:r>
              <a:rPr lang="en-US" sz="1200" b="0" i="0" kern="1200" dirty="0">
                <a:solidFill>
                  <a:schemeClr val="tx1"/>
                </a:solidFill>
                <a:effectLst/>
                <a:latin typeface="+mn-lt"/>
                <a:ea typeface="+mn-ea"/>
                <a:cs typeface="+mn-cs"/>
              </a:rPr>
              <a:t>The recovering schools movement responded to the very specific needs of a population seeking recovery within (what Cleveland et al. 2004 call) abstinence-hostile environments ” so called because, in addition to direct pressures to use alcohol and drugs heavily, the saturation of drugs and alcohol in all manner of activities creates the constant expectation that one needs to drink and use drugs to participate fully in college life.</a:t>
            </a:r>
          </a:p>
          <a:p>
            <a:r>
              <a:rPr lang="en-US" sz="1200" b="0" i="0" kern="1200" dirty="0">
                <a:solidFill>
                  <a:schemeClr val="tx1"/>
                </a:solidFill>
                <a:effectLst/>
                <a:latin typeface="+mn-lt"/>
                <a:ea typeface="+mn-ea"/>
                <a:cs typeface="+mn-cs"/>
              </a:rPr>
              <a:t>To meet the needs of this growing population of recovering young adults as they pursue their educations, several colleges and universities have developed collegiate recovery communities to help young adults in recovery maintain their abstinence while pursuing their educations. The primary goal of these communities is to provide a safe haven for young adult students who are struggling to maintain their hard-won abstinence while surrounded by the frequent and heavy drinking that defines the social contexts of American college campuses (</a:t>
            </a:r>
            <a:r>
              <a:rPr lang="en-US" sz="1200" b="0" i="0" kern="1200" dirty="0" err="1">
                <a:solidFill>
                  <a:schemeClr val="tx1"/>
                </a:solidFill>
                <a:effectLst/>
                <a:latin typeface="+mn-lt"/>
                <a:ea typeface="+mn-ea"/>
                <a:cs typeface="+mn-cs"/>
              </a:rPr>
              <a:t>Schulenberg</a:t>
            </a:r>
            <a:r>
              <a:rPr lang="en-US" sz="1200" b="0" i="0" kern="1200" dirty="0">
                <a:solidFill>
                  <a:schemeClr val="tx1"/>
                </a:solidFill>
                <a:effectLst/>
                <a:latin typeface="+mn-lt"/>
                <a:ea typeface="+mn-ea"/>
                <a:cs typeface="+mn-cs"/>
              </a:rPr>
              <a:t> &amp; </a:t>
            </a:r>
            <a:r>
              <a:rPr lang="en-US" sz="1200" b="0" i="0" kern="1200" dirty="0" err="1">
                <a:solidFill>
                  <a:schemeClr val="tx1"/>
                </a:solidFill>
                <a:effectLst/>
                <a:latin typeface="+mn-lt"/>
                <a:ea typeface="+mn-ea"/>
                <a:cs typeface="+mn-cs"/>
              </a:rPr>
              <a:t>Maggs</a:t>
            </a:r>
            <a:r>
              <a:rPr lang="en-US" sz="1200" b="0" i="0" kern="1200" dirty="0">
                <a:solidFill>
                  <a:schemeClr val="tx1"/>
                </a:solidFill>
                <a:effectLst/>
                <a:latin typeface="+mn-lt"/>
                <a:ea typeface="+mn-ea"/>
                <a:cs typeface="+mn-cs"/>
              </a:rPr>
              <a:t>, 2002). It is hard to imagine a situation that could be more hostile to the abstinence of young adults who are trying to maintain their recovery from substance abuse (Wiebe, Cleveland, &amp; Harris, 2010, p. 6).</a:t>
            </a:r>
          </a:p>
          <a:p>
            <a:r>
              <a:rPr lang="en-US" sz="1200" b="0" i="0" kern="1200" dirty="0">
                <a:solidFill>
                  <a:schemeClr val="tx1"/>
                </a:solidFill>
                <a:effectLst/>
                <a:latin typeface="+mn-lt"/>
                <a:ea typeface="+mn-ea"/>
                <a:cs typeface="+mn-cs"/>
              </a:rPr>
              <a:t>Although there are fewer CRPs and CRCs than higher education institutions, preliminary data suggest that they effectively promote recovery, prevent relapse, and improve educational outcomes for the individuals participating in them (Cleveland, Harris, Baker, Herbert, &amp; Dean, 2007, in Smock et al., 2011).</a:t>
            </a:r>
          </a:p>
          <a:p>
            <a:endParaRPr lang="en-US" dirty="0"/>
          </a:p>
        </p:txBody>
      </p:sp>
      <p:sp>
        <p:nvSpPr>
          <p:cNvPr id="4" name="Slide Number Placeholder 3"/>
          <p:cNvSpPr>
            <a:spLocks noGrp="1"/>
          </p:cNvSpPr>
          <p:nvPr>
            <p:ph type="sldNum" sz="quarter" idx="10"/>
          </p:nvPr>
        </p:nvSpPr>
        <p:spPr/>
        <p:txBody>
          <a:bodyPr/>
          <a:lstStyle/>
          <a:p>
            <a:fld id="{2D735FC4-36AF-4B4D-8CF2-9C85A05BF3E6}" type="slidenum">
              <a:rPr lang="en-US" smtClean="0"/>
              <a:pPr/>
              <a:t>44</a:t>
            </a:fld>
            <a:endParaRPr lang="en-US"/>
          </a:p>
        </p:txBody>
      </p:sp>
    </p:spTree>
    <p:extLst>
      <p:ext uri="{BB962C8B-B14F-4D97-AF65-F5344CB8AC3E}">
        <p14:creationId xmlns:p14="http://schemas.microsoft.com/office/powerpoint/2010/main" val="2146471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shows the statistics at Texas Tech University CRC. </a:t>
            </a:r>
          </a:p>
        </p:txBody>
      </p:sp>
      <p:sp>
        <p:nvSpPr>
          <p:cNvPr id="4" name="Slide Number Placeholder 3"/>
          <p:cNvSpPr>
            <a:spLocks noGrp="1"/>
          </p:cNvSpPr>
          <p:nvPr>
            <p:ph type="sldNum" sz="quarter" idx="10"/>
          </p:nvPr>
        </p:nvSpPr>
        <p:spPr/>
        <p:txBody>
          <a:bodyPr/>
          <a:lstStyle/>
          <a:p>
            <a:fld id="{2D735FC4-36AF-4B4D-8CF2-9C85A05BF3E6}" type="slidenum">
              <a:rPr lang="en-US" smtClean="0"/>
              <a:pPr/>
              <a:t>45</a:t>
            </a:fld>
            <a:endParaRPr lang="en-US"/>
          </a:p>
        </p:txBody>
      </p:sp>
    </p:spTree>
    <p:extLst>
      <p:ext uri="{BB962C8B-B14F-4D97-AF65-F5344CB8AC3E}">
        <p14:creationId xmlns:p14="http://schemas.microsoft.com/office/powerpoint/2010/main" val="1363103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Research has shown that peer support facilitates recovery and reduces health care costs. Peers also provide assistance that promotes a sense of belonging within the community. The ability to contribute to and enjoy one’s community is key to recovery and well-being. Another critical component that peers provide is the development of self-efficacy through role modeling and assisting peers with ongoing recovery through mastery of experiences and finding meaning, purpose, and social connections in their lives.</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D735FC4-36AF-4B4D-8CF2-9C85A05BF3E6}" type="slidenum">
              <a:rPr lang="en-US" smtClean="0"/>
              <a:pPr/>
              <a:t>13</a:t>
            </a:fld>
            <a:endParaRPr lang="en-US"/>
          </a:p>
        </p:txBody>
      </p:sp>
    </p:spTree>
    <p:extLst>
      <p:ext uri="{BB962C8B-B14F-4D97-AF65-F5344CB8AC3E}">
        <p14:creationId xmlns:p14="http://schemas.microsoft.com/office/powerpoint/2010/main" val="3734594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i="0" kern="1200" dirty="0">
                <a:solidFill>
                  <a:schemeClr val="tx1"/>
                </a:solidFill>
                <a:effectLst/>
                <a:latin typeface="+mn-lt"/>
                <a:ea typeface="+mn-ea"/>
                <a:cs typeface="+mn-cs"/>
              </a:rPr>
              <a:t>Collegiate Recovery Programs (CRPs) and Collegiate Recovery Communities (CRCs) are terms that are often used interchangeably to describe an institutionally sanctioned and supported program for students in recovery from addiction seeking a degree in higher education. The goal of a CRP or CRC is generally to offer the chance for students in recovery from addiction to experience the opportunities that higher education offers both in the college environment, and after by providing support, preventing a return to use, and promoting academic performance. Research informs us that the most essential elements to a successful CRP/CRC are:</a:t>
            </a:r>
          </a:p>
          <a:p>
            <a:r>
              <a:rPr lang="en-US" sz="1200" b="0" i="0" kern="1200" dirty="0">
                <a:solidFill>
                  <a:schemeClr val="tx1"/>
                </a:solidFill>
                <a:effectLst/>
                <a:latin typeface="+mn-lt"/>
                <a:ea typeface="+mn-ea"/>
                <a:cs typeface="+mn-cs"/>
              </a:rPr>
              <a:t>University- dedicated staff person</a:t>
            </a:r>
          </a:p>
          <a:p>
            <a:r>
              <a:rPr lang="en-US" sz="1200" b="0" i="0" kern="1200" dirty="0">
                <a:solidFill>
                  <a:schemeClr val="tx1"/>
                </a:solidFill>
                <a:effectLst/>
                <a:latin typeface="+mn-lt"/>
                <a:ea typeface="+mn-ea"/>
                <a:cs typeface="+mn-cs"/>
              </a:rPr>
              <a:t>A physical dedicated space on University campus</a:t>
            </a:r>
          </a:p>
          <a:p>
            <a:r>
              <a:rPr lang="en-US" sz="1200" b="0" i="0" kern="1200" dirty="0">
                <a:solidFill>
                  <a:schemeClr val="tx1"/>
                </a:solidFill>
                <a:effectLst/>
                <a:latin typeface="+mn-lt"/>
                <a:ea typeface="+mn-ea"/>
                <a:cs typeface="+mn-cs"/>
              </a:rPr>
              <a:t>Embrace abstinence-based recovery</a:t>
            </a:r>
          </a:p>
          <a:p>
            <a:r>
              <a:rPr lang="en-US" sz="1200" b="0" i="0" kern="1200" dirty="0">
                <a:solidFill>
                  <a:schemeClr val="tx1"/>
                </a:solidFill>
                <a:effectLst/>
                <a:latin typeface="+mn-lt"/>
                <a:ea typeface="+mn-ea"/>
                <a:cs typeface="+mn-cs"/>
              </a:rPr>
              <a:t>Housed within Institutions of Higher Education that confers </a:t>
            </a:r>
            <a:r>
              <a:rPr lang="en-US" sz="1200" b="0" i="0" kern="1200" dirty="0" err="1">
                <a:solidFill>
                  <a:schemeClr val="tx1"/>
                </a:solidFill>
                <a:effectLst/>
                <a:latin typeface="+mn-lt"/>
                <a:ea typeface="+mn-ea"/>
                <a:cs typeface="+mn-cs"/>
              </a:rPr>
              <a:t>acdemic</a:t>
            </a:r>
            <a:r>
              <a:rPr lang="en-US" sz="1200" b="0" i="0" kern="1200" dirty="0">
                <a:solidFill>
                  <a:schemeClr val="tx1"/>
                </a:solidFill>
                <a:effectLst/>
                <a:latin typeface="+mn-lt"/>
                <a:ea typeface="+mn-ea"/>
                <a:cs typeface="+mn-cs"/>
              </a:rPr>
              <a:t> degrees</a:t>
            </a:r>
          </a:p>
          <a:p>
            <a:r>
              <a:rPr lang="en-US" sz="1200" b="0" i="0" kern="1200" dirty="0">
                <a:solidFill>
                  <a:schemeClr val="tx1"/>
                </a:solidFill>
                <a:effectLst/>
                <a:latin typeface="+mn-lt"/>
                <a:ea typeface="+mn-ea"/>
                <a:cs typeface="+mn-cs"/>
              </a:rPr>
              <a:t>Program provides recovery protection services and recovery capital resources</a:t>
            </a:r>
          </a:p>
          <a:p>
            <a:r>
              <a:rPr lang="en-US" sz="1200" b="0" i="0" kern="1200" dirty="0">
                <a:solidFill>
                  <a:schemeClr val="tx1"/>
                </a:solidFill>
                <a:effectLst/>
                <a:latin typeface="+mn-lt"/>
                <a:ea typeface="+mn-ea"/>
                <a:cs typeface="+mn-cs"/>
              </a:rPr>
              <a:t>Program must include a community of students who offer each other peer support</a:t>
            </a:r>
          </a:p>
          <a:p>
            <a:r>
              <a:rPr lang="en-US" sz="1200" b="0" i="0" kern="1200" dirty="0">
                <a:solidFill>
                  <a:schemeClr val="tx1"/>
                </a:solidFill>
                <a:effectLst/>
                <a:latin typeface="+mn-lt"/>
                <a:ea typeface="+mn-ea"/>
                <a:cs typeface="+mn-cs"/>
              </a:rPr>
              <a:t>Non-profit entities</a:t>
            </a:r>
          </a:p>
          <a:p>
            <a:r>
              <a:rPr lang="en-US" sz="1200" b="0" i="0" kern="1200" dirty="0">
                <a:solidFill>
                  <a:schemeClr val="tx1"/>
                </a:solidFill>
                <a:effectLst/>
                <a:latin typeface="+mn-lt"/>
                <a:ea typeface="+mn-ea"/>
                <a:cs typeface="+mn-cs"/>
              </a:rPr>
              <a:t>However, as this is a relatively new field and programs are starting all the time, individual CRPs may likely vary on key dimensions.</a:t>
            </a:r>
          </a:p>
          <a:p>
            <a:r>
              <a:rPr lang="en-US" sz="1200" b="0" i="0" kern="1200" dirty="0">
                <a:solidFill>
                  <a:schemeClr val="tx1"/>
                </a:solidFill>
                <a:effectLst/>
                <a:latin typeface="+mn-lt"/>
                <a:ea typeface="+mn-ea"/>
                <a:cs typeface="+mn-cs"/>
              </a:rPr>
              <a:t>While the terms CRP and CRC are often used interchangeably, some programs use them in slightly different manners. There may be differences in the level and involvement of the university and the roles played by the staff, they may refer to one as the program and the other as the actual community of students within the program. When inquiring about a program at a specific institution, be sure to clarify what they mean when they use a specific term.</a:t>
            </a:r>
          </a:p>
          <a:p>
            <a:endParaRPr lang="en-US" dirty="0"/>
          </a:p>
          <a:p>
            <a:endParaRPr lang="en-US" dirty="0"/>
          </a:p>
          <a:p>
            <a:r>
              <a:rPr lang="en-US" dirty="0"/>
              <a:t>Activities:</a:t>
            </a:r>
          </a:p>
          <a:p>
            <a:r>
              <a:rPr lang="en-US" sz="1200" b="0" i="0" kern="1200" dirty="0">
                <a:solidFill>
                  <a:schemeClr val="tx1"/>
                </a:solidFill>
                <a:effectLst/>
                <a:latin typeface="+mn-lt"/>
                <a:ea typeface="+mn-ea"/>
                <a:cs typeface="+mn-cs"/>
              </a:rPr>
              <a:t>Most CRPs offer space for the community to come together to build relationships and join in fellowship. Some CRPs provide academic courses, retreats, leadership workshops, gender-specific events, health and wellness activities, recovery conferences, etc. Almost all CRPs strive to provide space on their campus for different 12 step fellowships and recovery support groups. Some are located on campus in shared space, a classroom or inside of the CRP.  These meetings are peer organized and led by the students. CRP professionals can coordinate community-building projects.</a:t>
            </a:r>
            <a:endParaRPr lang="en-US" dirty="0"/>
          </a:p>
          <a:p>
            <a:endParaRPr lang="en-US" dirty="0"/>
          </a:p>
          <a:p>
            <a:endParaRPr lang="en-US" dirty="0"/>
          </a:p>
          <a:p>
            <a:r>
              <a:rPr lang="en-US" dirty="0"/>
              <a:t>Describe differences and similarities of each. </a:t>
            </a:r>
          </a:p>
          <a:p>
            <a:endParaRPr lang="en-US" dirty="0"/>
          </a:p>
          <a:p>
            <a:r>
              <a:rPr lang="en-US" dirty="0"/>
              <a:t>UK has a CRP</a:t>
            </a:r>
          </a:p>
          <a:p>
            <a:r>
              <a:rPr lang="en-US" dirty="0" err="1"/>
              <a:t>UofL</a:t>
            </a:r>
            <a:r>
              <a:rPr lang="en-US" dirty="0"/>
              <a:t> has an upcoming CRC</a:t>
            </a:r>
          </a:p>
          <a:p>
            <a:r>
              <a:rPr lang="en-US" dirty="0"/>
              <a:t>Morehead is working on CRP</a:t>
            </a:r>
          </a:p>
          <a:p>
            <a:endParaRPr lang="en-US" dirty="0"/>
          </a:p>
          <a:p>
            <a:r>
              <a:rPr lang="en-US" dirty="0"/>
              <a:t>We are currently working to develop CRC’s and YPR Chapters on Campuses at different Universities in Kentucky:</a:t>
            </a:r>
          </a:p>
          <a:p>
            <a:r>
              <a:rPr lang="en-US" sz="1200" b="1" u="sng" kern="1200" dirty="0">
                <a:solidFill>
                  <a:schemeClr val="tx1"/>
                </a:solidFill>
                <a:effectLst/>
                <a:latin typeface="+mn-lt"/>
                <a:ea typeface="+mn-ea"/>
                <a:cs typeface="+mn-cs"/>
              </a:rPr>
              <a:t>Eastern Kentucky University</a:t>
            </a:r>
          </a:p>
          <a:p>
            <a:r>
              <a:rPr lang="en-US" sz="1200" b="1" u="sng" kern="1200" dirty="0">
                <a:solidFill>
                  <a:schemeClr val="tx1"/>
                </a:solidFill>
                <a:effectLst/>
                <a:latin typeface="+mn-lt"/>
                <a:ea typeface="+mn-ea"/>
                <a:cs typeface="+mn-cs"/>
              </a:rPr>
              <a:t>Lyndsey Wilson College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Union –Knox County KY</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University of Pikeville </a:t>
            </a:r>
          </a:p>
          <a:p>
            <a:r>
              <a:rPr lang="en-US" sz="1200" b="1" u="sng" kern="1200" dirty="0">
                <a:solidFill>
                  <a:schemeClr val="tx1"/>
                </a:solidFill>
                <a:effectLst/>
                <a:latin typeface="+mn-lt"/>
                <a:ea typeface="+mn-ea"/>
                <a:cs typeface="+mn-cs"/>
              </a:rPr>
              <a:t>Northern Kentucky University </a:t>
            </a:r>
          </a:p>
          <a:p>
            <a:r>
              <a:rPr lang="en-US" sz="1200" b="1" u="sng" kern="1200" dirty="0">
                <a:solidFill>
                  <a:schemeClr val="tx1"/>
                </a:solidFill>
                <a:effectLst/>
                <a:latin typeface="+mn-lt"/>
                <a:ea typeface="+mn-ea"/>
                <a:cs typeface="+mn-cs"/>
              </a:rPr>
              <a:t>Maysville Community and Technical College </a:t>
            </a:r>
          </a:p>
          <a:p>
            <a:r>
              <a:rPr lang="en-US" sz="1200" b="1" u="sng" kern="1200" dirty="0">
                <a:solidFill>
                  <a:schemeClr val="tx1"/>
                </a:solidFill>
                <a:effectLst/>
                <a:latin typeface="+mn-lt"/>
                <a:ea typeface="+mn-ea"/>
                <a:cs typeface="+mn-cs"/>
              </a:rPr>
              <a:t>Morehead University</a:t>
            </a:r>
          </a:p>
          <a:p>
            <a:r>
              <a:rPr lang="en-US" sz="1200" b="1" u="sng" kern="1200" dirty="0">
                <a:solidFill>
                  <a:schemeClr val="tx1"/>
                </a:solidFill>
                <a:effectLst/>
                <a:latin typeface="+mn-lt"/>
                <a:ea typeface="+mn-ea"/>
                <a:cs typeface="+mn-cs"/>
              </a:rPr>
              <a:t>Thomas More (?)</a:t>
            </a:r>
          </a:p>
          <a:p>
            <a:endParaRPr lang="en-US" dirty="0"/>
          </a:p>
        </p:txBody>
      </p:sp>
      <p:sp>
        <p:nvSpPr>
          <p:cNvPr id="4" name="Slide Number Placeholder 3"/>
          <p:cNvSpPr>
            <a:spLocks noGrp="1"/>
          </p:cNvSpPr>
          <p:nvPr>
            <p:ph type="sldNum" sz="quarter" idx="10"/>
          </p:nvPr>
        </p:nvSpPr>
        <p:spPr/>
        <p:txBody>
          <a:bodyPr/>
          <a:lstStyle/>
          <a:p>
            <a:fld id="{2D735FC4-36AF-4B4D-8CF2-9C85A05BF3E6}" type="slidenum">
              <a:rPr lang="en-US" smtClean="0"/>
              <a:pPr/>
              <a:t>46</a:t>
            </a:fld>
            <a:endParaRPr lang="en-US"/>
          </a:p>
        </p:txBody>
      </p:sp>
    </p:spTree>
    <p:extLst>
      <p:ext uri="{BB962C8B-B14F-4D97-AF65-F5344CB8AC3E}">
        <p14:creationId xmlns:p14="http://schemas.microsoft.com/office/powerpoint/2010/main" val="2415103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basis of services and programming available through the Recovery Centers are </a:t>
            </a:r>
            <a:r>
              <a:rPr lang="en-US" sz="1200" b="1" i="0" kern="1200" dirty="0">
                <a:solidFill>
                  <a:schemeClr val="tx1"/>
                </a:solidFill>
                <a:effectLst/>
                <a:latin typeface="+mn-lt"/>
                <a:ea typeface="+mn-ea"/>
                <a:cs typeface="+mn-cs"/>
              </a:rPr>
              <a:t>Peer Recovery Support Services</a:t>
            </a:r>
            <a:r>
              <a:rPr lang="en-US" sz="1200" b="0" i="0" kern="1200" dirty="0">
                <a:solidFill>
                  <a:schemeClr val="tx1"/>
                </a:solidFill>
                <a:effectLst/>
                <a:latin typeface="+mn-lt"/>
                <a:ea typeface="+mn-ea"/>
                <a:cs typeface="+mn-cs"/>
              </a:rPr>
              <a:t> (PRSS). These are non-clinical services focusing on removing barriers and providing invaluable resources to those who are seeking to achieve and maintain long- term recovery. Peer Driven and Peer Delivered Support Services are fueled by the energy of volunteers who seek to share their experience and knowledge with others. The support offered is not meant to replace treatment or 12 Step support.  PRSS acknowledge multiple pathways to Recovery. </a:t>
            </a:r>
          </a:p>
          <a:p>
            <a:pPr fontAlgn="base"/>
            <a:r>
              <a:rPr lang="en-US" sz="1200" b="0" i="0" kern="1200" dirty="0">
                <a:solidFill>
                  <a:schemeClr val="tx1"/>
                </a:solidFill>
                <a:effectLst/>
                <a:latin typeface="+mn-lt"/>
                <a:ea typeface="+mn-ea"/>
                <a:cs typeface="+mn-cs"/>
              </a:rPr>
              <a:t>A Recovery Community Center promotes improving quality of life, preventing relapse and sustaining recovery. It is not a clubhouse. It is a place where life’s challenges are faced with solutions and guidance. It is a place where skills are shared and learned. It is a place where isolation becomes inclusion and strangers become friends.</a:t>
            </a:r>
          </a:p>
          <a:p>
            <a:pPr fontAlgn="base"/>
            <a:r>
              <a:rPr lang="en-US" sz="1200" b="0" i="0" kern="1200" dirty="0">
                <a:solidFill>
                  <a:schemeClr val="tx1"/>
                </a:solidFill>
                <a:effectLst/>
                <a:latin typeface="+mn-lt"/>
                <a:ea typeface="+mn-ea"/>
                <a:cs typeface="+mn-cs"/>
              </a:rPr>
              <a:t>The development and provision of peer-driven support services are a priority for PRO-ACT.  We provide a growing matrix of peer-to-peer support services which has led to the opening of three Recovery Community Centers, now the hub for all our services.  Each center is unique in that it provides services, specific to their area, identified to be important and necessary to support the needs of those wishing to access and sustain long term recovery.</a:t>
            </a:r>
          </a:p>
          <a:p>
            <a:endParaRPr lang="en-US" dirty="0"/>
          </a:p>
        </p:txBody>
      </p:sp>
      <p:sp>
        <p:nvSpPr>
          <p:cNvPr id="4" name="Slide Number Placeholder 3"/>
          <p:cNvSpPr>
            <a:spLocks noGrp="1"/>
          </p:cNvSpPr>
          <p:nvPr>
            <p:ph type="sldNum" sz="quarter" idx="10"/>
          </p:nvPr>
        </p:nvSpPr>
        <p:spPr/>
        <p:txBody>
          <a:bodyPr/>
          <a:lstStyle/>
          <a:p>
            <a:fld id="{2D735FC4-36AF-4B4D-8CF2-9C85A05BF3E6}" type="slidenum">
              <a:rPr lang="en-US" smtClean="0"/>
              <a:pPr/>
              <a:t>48</a:t>
            </a:fld>
            <a:endParaRPr lang="en-US"/>
          </a:p>
        </p:txBody>
      </p:sp>
    </p:spTree>
    <p:extLst>
      <p:ext uri="{BB962C8B-B14F-4D97-AF65-F5344CB8AC3E}">
        <p14:creationId xmlns:p14="http://schemas.microsoft.com/office/powerpoint/2010/main" val="23777277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Transition Age Youth Launching Realized Dreams (TAYLRD) aims to positively impact the lives of Kentucky’s 16-25 year </a:t>
            </a:r>
            <a:r>
              <a:rPr lang="en-US" sz="1200" b="0" i="0" kern="1200" dirty="0" err="1">
                <a:solidFill>
                  <a:schemeClr val="tx1"/>
                </a:solidFill>
                <a:effectLst/>
                <a:latin typeface="+mn-lt"/>
                <a:ea typeface="+mn-ea"/>
                <a:cs typeface="+mn-cs"/>
              </a:rPr>
              <a:t>olds</a:t>
            </a:r>
            <a:r>
              <a:rPr lang="en-US" sz="1200" b="0" i="0" kern="1200" dirty="0">
                <a:solidFill>
                  <a:schemeClr val="tx1"/>
                </a:solidFill>
                <a:effectLst/>
                <a:latin typeface="+mn-lt"/>
                <a:ea typeface="+mn-ea"/>
                <a:cs typeface="+mn-cs"/>
              </a:rPr>
              <a:t> who have, or are at-risk of developing, behavioral health challenges by improving access to high-quality, culturally and developmentally appropriate supports and services across the state.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Currently, they have resources for Mental Health services and are expanding those services to SUD. This is a great place to enhance support services for youth in an engaging environment.</a:t>
            </a:r>
          </a:p>
          <a:p>
            <a:endParaRPr lang="en-US" sz="1200" b="0" i="0" kern="1200" dirty="0">
              <a:solidFill>
                <a:schemeClr val="tx1"/>
              </a:solidFill>
              <a:effectLst/>
              <a:latin typeface="+mn-lt"/>
              <a:ea typeface="+mn-ea"/>
              <a:cs typeface="+mn-cs"/>
            </a:endParaRPr>
          </a:p>
          <a:p>
            <a:r>
              <a:rPr lang="en-US" dirty="0">
                <a:effectLst/>
              </a:rPr>
              <a:t>Our spaces are co-designed with young people to be fun, comfortable, and safe; that is why they offer so many cool things!</a:t>
            </a:r>
          </a:p>
          <a:p>
            <a:r>
              <a:rPr lang="en-US" dirty="0">
                <a:effectLst/>
              </a:rPr>
              <a:t>Free Snacks</a:t>
            </a:r>
          </a:p>
          <a:p>
            <a:r>
              <a:rPr lang="en-US" dirty="0">
                <a:effectLst/>
              </a:rPr>
              <a:t>Computer Lab</a:t>
            </a:r>
          </a:p>
          <a:p>
            <a:r>
              <a:rPr lang="en-US" dirty="0">
                <a:effectLst/>
              </a:rPr>
              <a:t>Pool Table</a:t>
            </a:r>
          </a:p>
          <a:p>
            <a:r>
              <a:rPr lang="en-US" dirty="0">
                <a:effectLst/>
              </a:rPr>
              <a:t>Video Games</a:t>
            </a:r>
          </a:p>
          <a:p>
            <a:r>
              <a:rPr lang="en-US" dirty="0">
                <a:effectLst/>
              </a:rPr>
              <a:t>Goal Setting</a:t>
            </a:r>
          </a:p>
          <a:p>
            <a:r>
              <a:rPr lang="en-US" dirty="0">
                <a:effectLst/>
              </a:rPr>
              <a:t>Peer Support</a:t>
            </a:r>
          </a:p>
          <a:p>
            <a:r>
              <a:rPr lang="en-US" dirty="0">
                <a:effectLst/>
              </a:rPr>
              <a:t>Case Management</a:t>
            </a:r>
          </a:p>
          <a:p>
            <a:r>
              <a:rPr lang="en-US" dirty="0">
                <a:effectLst/>
              </a:rPr>
              <a:t>Employment/Education Services</a:t>
            </a:r>
          </a:p>
          <a:p>
            <a:r>
              <a:rPr lang="en-US" dirty="0">
                <a:effectLst/>
              </a:rPr>
              <a:t>Connections to Resources</a:t>
            </a:r>
          </a:p>
          <a:p>
            <a:r>
              <a:rPr lang="en-US" dirty="0">
                <a:effectLst/>
              </a:rPr>
              <a:t>And More!!!</a:t>
            </a:r>
            <a:br>
              <a:rPr lang="en-US" dirty="0">
                <a:effectLst/>
              </a:rPr>
            </a:br>
            <a:endParaRPr lang="en-US" dirty="0"/>
          </a:p>
        </p:txBody>
      </p:sp>
      <p:sp>
        <p:nvSpPr>
          <p:cNvPr id="4" name="Slide Number Placeholder 3"/>
          <p:cNvSpPr>
            <a:spLocks noGrp="1"/>
          </p:cNvSpPr>
          <p:nvPr>
            <p:ph type="sldNum" sz="quarter" idx="10"/>
          </p:nvPr>
        </p:nvSpPr>
        <p:spPr/>
        <p:txBody>
          <a:bodyPr/>
          <a:lstStyle/>
          <a:p>
            <a:fld id="{2D735FC4-36AF-4B4D-8CF2-9C85A05BF3E6}" type="slidenum">
              <a:rPr lang="en-US" smtClean="0"/>
              <a:pPr/>
              <a:t>49</a:t>
            </a:fld>
            <a:endParaRPr lang="en-US"/>
          </a:p>
        </p:txBody>
      </p:sp>
    </p:spTree>
    <p:extLst>
      <p:ext uri="{BB962C8B-B14F-4D97-AF65-F5344CB8AC3E}">
        <p14:creationId xmlns:p14="http://schemas.microsoft.com/office/powerpoint/2010/main" val="24598059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a community from the APG model</a:t>
            </a:r>
          </a:p>
        </p:txBody>
      </p:sp>
      <p:sp>
        <p:nvSpPr>
          <p:cNvPr id="4" name="Slide Number Placeholder 3"/>
          <p:cNvSpPr>
            <a:spLocks noGrp="1"/>
          </p:cNvSpPr>
          <p:nvPr>
            <p:ph type="sldNum" sz="quarter" idx="10"/>
          </p:nvPr>
        </p:nvSpPr>
        <p:spPr/>
        <p:txBody>
          <a:bodyPr/>
          <a:lstStyle/>
          <a:p>
            <a:fld id="{2D735FC4-36AF-4B4D-8CF2-9C85A05BF3E6}" type="slidenum">
              <a:rPr lang="en-US" smtClean="0"/>
              <a:pPr/>
              <a:t>52</a:t>
            </a:fld>
            <a:endParaRPr lang="en-US"/>
          </a:p>
        </p:txBody>
      </p:sp>
    </p:spTree>
    <p:extLst>
      <p:ext uri="{BB962C8B-B14F-4D97-AF65-F5344CB8AC3E}">
        <p14:creationId xmlns:p14="http://schemas.microsoft.com/office/powerpoint/2010/main" val="1595503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all around the Hexagon, we can see how there is a step between each type of support. We use step down models in treatment plans. We should use a similar method for recovery supports. Discuss how each age population needs specific supports and how the services are tailored for those populations.</a:t>
            </a:r>
          </a:p>
        </p:txBody>
      </p:sp>
      <p:sp>
        <p:nvSpPr>
          <p:cNvPr id="4" name="Slide Number Placeholder 3"/>
          <p:cNvSpPr>
            <a:spLocks noGrp="1"/>
          </p:cNvSpPr>
          <p:nvPr>
            <p:ph type="sldNum" sz="quarter" idx="10"/>
          </p:nvPr>
        </p:nvSpPr>
        <p:spPr/>
        <p:txBody>
          <a:bodyPr/>
          <a:lstStyle/>
          <a:p>
            <a:fld id="{2D735FC4-36AF-4B4D-8CF2-9C85A05BF3E6}" type="slidenum">
              <a:rPr lang="en-US" smtClean="0"/>
              <a:pPr/>
              <a:t>53</a:t>
            </a:fld>
            <a:endParaRPr lang="en-US"/>
          </a:p>
        </p:txBody>
      </p:sp>
    </p:spTree>
    <p:extLst>
      <p:ext uri="{BB962C8B-B14F-4D97-AF65-F5344CB8AC3E}">
        <p14:creationId xmlns:p14="http://schemas.microsoft.com/office/powerpoint/2010/main" val="12780660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Whether it is a peer or mentor developing a one-on-one relationship in which a peer leader with recovery experience encourages, motivates, and supports a peer in recovery</a:t>
            </a:r>
          </a:p>
          <a:p>
            <a:r>
              <a:rPr lang="en-US" sz="1200" b="0" i="0" kern="1200" dirty="0">
                <a:solidFill>
                  <a:schemeClr val="tx1"/>
                </a:solidFill>
                <a:effectLst/>
                <a:latin typeface="+mn-lt"/>
                <a:ea typeface="+mn-ea"/>
                <a:cs typeface="+mn-cs"/>
              </a:rPr>
              <a:t>Peer recovery resource connecting—connecting the peer with professional and nonprofessional services and resources available in the community</a:t>
            </a:r>
          </a:p>
          <a:p>
            <a:r>
              <a:rPr lang="en-US" sz="1200" b="0" i="0" kern="1200" dirty="0">
                <a:solidFill>
                  <a:schemeClr val="tx1"/>
                </a:solidFill>
                <a:effectLst/>
                <a:latin typeface="+mn-lt"/>
                <a:ea typeface="+mn-ea"/>
                <a:cs typeface="+mn-cs"/>
              </a:rPr>
              <a:t>Recovery group facilitation—facilitating or leading recovery-oriented group activities, including support groups and educational activities</a:t>
            </a:r>
          </a:p>
          <a:p>
            <a:r>
              <a:rPr lang="en-US" sz="1200" b="0" i="0" kern="1200" dirty="0">
                <a:solidFill>
                  <a:schemeClr val="tx1"/>
                </a:solidFill>
                <a:effectLst/>
                <a:latin typeface="+mn-lt"/>
                <a:ea typeface="+mn-ea"/>
                <a:cs typeface="+mn-cs"/>
              </a:rPr>
              <a:t>Building community—helping peers make new friends and build healthy social networks through emotional, instrumental, informational, and affiliation types of peer support</a:t>
            </a:r>
          </a:p>
          <a:p>
            <a:endParaRPr lang="en-US" dirty="0"/>
          </a:p>
        </p:txBody>
      </p:sp>
      <p:sp>
        <p:nvSpPr>
          <p:cNvPr id="4" name="Slide Number Placeholder 3"/>
          <p:cNvSpPr>
            <a:spLocks noGrp="1"/>
          </p:cNvSpPr>
          <p:nvPr>
            <p:ph type="sldNum" sz="quarter" idx="10"/>
          </p:nvPr>
        </p:nvSpPr>
        <p:spPr/>
        <p:txBody>
          <a:bodyPr/>
          <a:lstStyle/>
          <a:p>
            <a:fld id="{2D735FC4-36AF-4B4D-8CF2-9C85A05BF3E6}" type="slidenum">
              <a:rPr lang="en-US" smtClean="0"/>
              <a:pPr/>
              <a:t>54</a:t>
            </a:fld>
            <a:endParaRPr lang="en-US"/>
          </a:p>
        </p:txBody>
      </p:sp>
    </p:spTree>
    <p:extLst>
      <p:ext uri="{BB962C8B-B14F-4D97-AF65-F5344CB8AC3E}">
        <p14:creationId xmlns:p14="http://schemas.microsoft.com/office/powerpoint/2010/main" val="2547531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 photos represents an opportunity, and its potential for us to reach youth and reach others. This is only the first step, pro-social event brings people to the table. This is a means of grabbing attention, especially when it comes to youth… the potential of empowerment for success becomes greater when we can get them to come to events and get involved… it starts here and leads to </a:t>
            </a:r>
          </a:p>
        </p:txBody>
      </p:sp>
      <p:sp>
        <p:nvSpPr>
          <p:cNvPr id="4" name="Slide Number Placeholder 3"/>
          <p:cNvSpPr>
            <a:spLocks noGrp="1"/>
          </p:cNvSpPr>
          <p:nvPr>
            <p:ph type="sldNum" sz="quarter" idx="10"/>
          </p:nvPr>
        </p:nvSpPr>
        <p:spPr/>
        <p:txBody>
          <a:bodyPr/>
          <a:lstStyle/>
          <a:p>
            <a:fld id="{2D735FC4-36AF-4B4D-8CF2-9C85A05BF3E6}" type="slidenum">
              <a:rPr lang="en-US" smtClean="0"/>
              <a:pPr/>
              <a:t>55</a:t>
            </a:fld>
            <a:endParaRPr lang="en-US"/>
          </a:p>
        </p:txBody>
      </p:sp>
    </p:spTree>
    <p:extLst>
      <p:ext uri="{BB962C8B-B14F-4D97-AF65-F5344CB8AC3E}">
        <p14:creationId xmlns:p14="http://schemas.microsoft.com/office/powerpoint/2010/main" val="40328074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resources we listed are positive environments that will nurture recovery in youth to grow and develop. We know it is hard to get the attention of youth, programs can be never-ending tiredness. That is not what drives them, they need and crave friendships, fun, and something stimulating. Creating opportunities for them to grow by hosting team building activities where they wont even know they are learning from it is a great way to get positive attention and to reinforce a healthy environment. </a:t>
            </a:r>
          </a:p>
          <a:p>
            <a:r>
              <a:rPr lang="en-US" dirty="0"/>
              <a:t>Some activities that are stimulating:</a:t>
            </a:r>
          </a:p>
          <a:p>
            <a:r>
              <a:rPr lang="en-US" dirty="0"/>
              <a:t>Yoga</a:t>
            </a:r>
          </a:p>
          <a:p>
            <a:r>
              <a:rPr lang="en-US" dirty="0"/>
              <a:t>Painting</a:t>
            </a:r>
          </a:p>
          <a:p>
            <a:r>
              <a:rPr lang="en-US" dirty="0"/>
              <a:t>Small team projects (like building, cooking, </a:t>
            </a:r>
            <a:r>
              <a:rPr lang="en-US" dirty="0" err="1"/>
              <a:t>etc</a:t>
            </a:r>
            <a:r>
              <a:rPr lang="en-US" dirty="0"/>
              <a:t>)</a:t>
            </a:r>
          </a:p>
          <a:p>
            <a:r>
              <a:rPr lang="en-US" dirty="0"/>
              <a:t>Playing sports  </a:t>
            </a:r>
          </a:p>
        </p:txBody>
      </p:sp>
      <p:sp>
        <p:nvSpPr>
          <p:cNvPr id="4" name="Slide Number Placeholder 3"/>
          <p:cNvSpPr>
            <a:spLocks noGrp="1"/>
          </p:cNvSpPr>
          <p:nvPr>
            <p:ph type="sldNum" sz="quarter" idx="10"/>
          </p:nvPr>
        </p:nvSpPr>
        <p:spPr/>
        <p:txBody>
          <a:bodyPr/>
          <a:lstStyle/>
          <a:p>
            <a:fld id="{2D735FC4-36AF-4B4D-8CF2-9C85A05BF3E6}" type="slidenum">
              <a:rPr lang="en-US" smtClean="0"/>
              <a:pPr/>
              <a:t>56</a:t>
            </a:fld>
            <a:endParaRPr lang="en-US"/>
          </a:p>
        </p:txBody>
      </p:sp>
    </p:spTree>
    <p:extLst>
      <p:ext uri="{BB962C8B-B14F-4D97-AF65-F5344CB8AC3E}">
        <p14:creationId xmlns:p14="http://schemas.microsoft.com/office/powerpoint/2010/main" val="15960299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provide a space where youth are able to grow and develop into professionals by training them with leadership activities and roles. By giving them the space to do this, they will create a strong foundation for their recovery, and enhance &amp; elevate their growth as young people on their path to adulthood. Some of those activities can include:</a:t>
            </a:r>
          </a:p>
          <a:p>
            <a:pPr marL="171450" indent="-171450">
              <a:buFont typeface="Arial" panose="020B0604020202020204" pitchFamily="34" charset="0"/>
              <a:buChar char="•"/>
            </a:pPr>
            <a:r>
              <a:rPr lang="en-US" dirty="0"/>
              <a:t>Messaging training for speeches</a:t>
            </a:r>
          </a:p>
          <a:p>
            <a:pPr marL="171450" indent="-171450">
              <a:buFont typeface="Arial" panose="020B0604020202020204" pitchFamily="34" charset="0"/>
              <a:buChar char="•"/>
            </a:pPr>
            <a:r>
              <a:rPr lang="en-US" dirty="0"/>
              <a:t>Team building activities</a:t>
            </a:r>
          </a:p>
          <a:p>
            <a:pPr marL="171450" indent="-171450">
              <a:buFont typeface="Arial" panose="020B0604020202020204" pitchFamily="34" charset="0"/>
              <a:buChar char="•"/>
            </a:pPr>
            <a:r>
              <a:rPr lang="en-US" dirty="0"/>
              <a:t>Leadership positions</a:t>
            </a:r>
          </a:p>
          <a:p>
            <a:pPr marL="171450" indent="-171450">
              <a:buFont typeface="Arial" panose="020B0604020202020204" pitchFamily="34" charset="0"/>
              <a:buChar char="•"/>
            </a:pPr>
            <a:r>
              <a:rPr lang="en-US" dirty="0"/>
              <a:t>Volunteering in </a:t>
            </a:r>
            <a:r>
              <a:rPr lang="en-US"/>
              <a:t>the community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D735FC4-36AF-4B4D-8CF2-9C85A05BF3E6}" type="slidenum">
              <a:rPr lang="en-US" smtClean="0"/>
              <a:pPr/>
              <a:t>57</a:t>
            </a:fld>
            <a:endParaRPr lang="en-US"/>
          </a:p>
        </p:txBody>
      </p:sp>
    </p:spTree>
    <p:extLst>
      <p:ext uri="{BB962C8B-B14F-4D97-AF65-F5344CB8AC3E}">
        <p14:creationId xmlns:p14="http://schemas.microsoft.com/office/powerpoint/2010/main" val="3533553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735FC4-36AF-4B4D-8CF2-9C85A05BF3E6}" type="slidenum">
              <a:rPr lang="en-US" smtClean="0"/>
              <a:pPr/>
              <a:t>58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Treatment settings- Peers are used as role models to inspire hope and empowerment in recovery.</a:t>
            </a:r>
          </a:p>
          <a:p>
            <a:endParaRPr lang="en-US" dirty="0"/>
          </a:p>
          <a:p>
            <a:r>
              <a:rPr lang="en-US" dirty="0"/>
              <a:t>Prevention settings- Peers are used for a “hope” recognition- in a sense of “if they can do it, so can I” </a:t>
            </a:r>
          </a:p>
          <a:p>
            <a:endParaRPr lang="en-US" dirty="0"/>
          </a:p>
          <a:p>
            <a:r>
              <a:rPr lang="en-US" dirty="0"/>
              <a:t>Recovery Support settings- Peers are used in a network to enable community growth, development, and a sense of accountability.</a:t>
            </a:r>
          </a:p>
          <a:p>
            <a:endParaRPr lang="en-US" dirty="0"/>
          </a:p>
          <a:p>
            <a:r>
              <a:rPr lang="en-US" dirty="0"/>
              <a:t>Educational settings- Peers are used as mentors to transition to college lifestyle, study habits, positive prosocial activities</a:t>
            </a:r>
          </a:p>
          <a:p>
            <a:endParaRPr lang="en-US" dirty="0"/>
          </a:p>
          <a:p>
            <a:r>
              <a:rPr lang="en-US" dirty="0"/>
              <a:t>Employment settings- Peers are used as mentors to help direct employment boundaries, health, and self care.</a:t>
            </a:r>
          </a:p>
          <a:p>
            <a:endParaRPr lang="en-US" dirty="0"/>
          </a:p>
          <a:p>
            <a:r>
              <a:rPr lang="en-US" dirty="0"/>
              <a:t>Recovery Housing- Peers are used to be role models within transitional living… some may choose to have a “house manager” but when you have a trained peer to help oversee operations, and provide support, positive outcomes increase. </a:t>
            </a:r>
          </a:p>
        </p:txBody>
      </p:sp>
      <p:sp>
        <p:nvSpPr>
          <p:cNvPr id="4" name="Slide Number Placeholder 3"/>
          <p:cNvSpPr>
            <a:spLocks noGrp="1"/>
          </p:cNvSpPr>
          <p:nvPr>
            <p:ph type="sldNum" sz="quarter" idx="10"/>
          </p:nvPr>
        </p:nvSpPr>
        <p:spPr/>
        <p:txBody>
          <a:bodyPr/>
          <a:lstStyle/>
          <a:p>
            <a:fld id="{2D735FC4-36AF-4B4D-8CF2-9C85A05BF3E6}" type="slidenum">
              <a:rPr lang="en-US" smtClean="0"/>
              <a:pPr/>
              <a:t>15</a:t>
            </a:fld>
            <a:endParaRPr lang="en-US"/>
          </a:p>
        </p:txBody>
      </p:sp>
    </p:spTree>
    <p:extLst>
      <p:ext uri="{BB962C8B-B14F-4D97-AF65-F5344CB8AC3E}">
        <p14:creationId xmlns:p14="http://schemas.microsoft.com/office/powerpoint/2010/main" val="3333284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different settings and how they are important to a </a:t>
            </a:r>
            <a:r>
              <a:rPr lang="en-US" dirty="0" err="1"/>
              <a:t>childs</a:t>
            </a:r>
            <a:r>
              <a:rPr lang="en-US" dirty="0"/>
              <a:t> development, especially for those who have SUD and/or cooccurring disorders. </a:t>
            </a:r>
          </a:p>
        </p:txBody>
      </p:sp>
      <p:sp>
        <p:nvSpPr>
          <p:cNvPr id="4" name="Slide Number Placeholder 3"/>
          <p:cNvSpPr>
            <a:spLocks noGrp="1"/>
          </p:cNvSpPr>
          <p:nvPr>
            <p:ph type="sldNum" sz="quarter" idx="10"/>
          </p:nvPr>
        </p:nvSpPr>
        <p:spPr/>
        <p:txBody>
          <a:bodyPr/>
          <a:lstStyle/>
          <a:p>
            <a:fld id="{2D735FC4-36AF-4B4D-8CF2-9C85A05BF3E6}" type="slidenum">
              <a:rPr lang="en-US" smtClean="0"/>
              <a:pPr/>
              <a:t>16</a:t>
            </a:fld>
            <a:endParaRPr lang="en-US"/>
          </a:p>
        </p:txBody>
      </p:sp>
    </p:spTree>
    <p:extLst>
      <p:ext uri="{BB962C8B-B14F-4D97-AF65-F5344CB8AC3E}">
        <p14:creationId xmlns:p14="http://schemas.microsoft.com/office/powerpoint/2010/main" val="3035987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kern="1200" dirty="0">
                <a:solidFill>
                  <a:schemeClr val="tx1"/>
                </a:solidFill>
                <a:effectLst/>
                <a:latin typeface="+mn-lt"/>
                <a:ea typeface="+mn-ea"/>
                <a:cs typeface="+mn-cs"/>
              </a:rPr>
              <a:t>An Alternative Peer Group (APG) is a community-based, family-centered, professionally staffed, positive peer support program that offers prosocial activities, counseling, and case-management for people who struggle with substance use or self-destructive behaviors. APGs are a much better fit for the adolescent who struggles with substance use and co-occurring disorders because the main focus is to offer and shape a new peer group that utilizes positive peer pressure to stay sober. In addition, APGs focus on making sobriety more fun than using by organizing and staffing sober social functions throughout the week, weekends, and summers.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 a preface, APG models are not clinically based, but instead community-based recovery services that may have clinical support. This means that there are social events tied into an APG and family services. This is a key difference between an Intensive Outpatient Program (IOP) and an APG. APGs also welcome participation and communication and continued relationships with any therapist, psychiatrist or referring professional who is connected to the client prior to enrollment. Their approach starts with addiction is a disease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From Research- John Cates, Baylor University (NAADAC) (founder and CEO of </a:t>
            </a:r>
            <a:r>
              <a:rPr lang="en-US" sz="1200" b="0" i="0" u="none" strike="noStrike" kern="1200" dirty="0">
                <a:solidFill>
                  <a:schemeClr val="tx1"/>
                </a:solidFill>
                <a:effectLst/>
                <a:latin typeface="+mn-lt"/>
                <a:ea typeface="+mn-ea"/>
                <a:cs typeface="+mn-cs"/>
                <a:hlinkClick r:id="rId3"/>
              </a:rPr>
              <a:t>Lifeway International</a:t>
            </a:r>
            <a:r>
              <a:rPr lang="en-US" sz="1200" b="0" i="0" kern="1200" dirty="0">
                <a:solidFill>
                  <a:schemeClr val="tx1"/>
                </a:solidFill>
                <a:effectLst/>
                <a:latin typeface="+mn-lt"/>
                <a:ea typeface="+mn-ea"/>
                <a:cs typeface="+mn-cs"/>
              </a:rPr>
              <a:t>, a residential treatment, IOP, PHP, APG and a recovery school under their umbrella of services)</a:t>
            </a:r>
          </a:p>
          <a:p>
            <a:r>
              <a:rPr lang="en-US" dirty="0"/>
              <a:t>This unique treatment model integrates the important peer connection with sound clinical practice through intervention, support, education, accountability and family involvement. </a:t>
            </a:r>
          </a:p>
          <a:p>
            <a:r>
              <a:rPr lang="en-US" dirty="0"/>
              <a:t>Requirements: – Completion of a substance abuse treatment program, a minimum of two months sobriety, parental permission if less than 18 years old, agreement to a behavioral contract stressing integrity and commitment to the program, especially attendance. – Parent participation is required. • Each APG is lead by a certified counselor</a:t>
            </a:r>
          </a:p>
          <a:p>
            <a:endParaRPr lang="en-US" dirty="0"/>
          </a:p>
        </p:txBody>
      </p:sp>
      <p:sp>
        <p:nvSpPr>
          <p:cNvPr id="4" name="Slide Number Placeholder 3"/>
          <p:cNvSpPr>
            <a:spLocks noGrp="1"/>
          </p:cNvSpPr>
          <p:nvPr>
            <p:ph type="sldNum" sz="quarter" idx="10"/>
          </p:nvPr>
        </p:nvSpPr>
        <p:spPr/>
        <p:txBody>
          <a:bodyPr/>
          <a:lstStyle/>
          <a:p>
            <a:fld id="{2D735FC4-36AF-4B4D-8CF2-9C85A05BF3E6}" type="slidenum">
              <a:rPr lang="en-US" smtClean="0"/>
              <a:pPr/>
              <a:t>18</a:t>
            </a:fld>
            <a:endParaRPr lang="en-US"/>
          </a:p>
        </p:txBody>
      </p:sp>
    </p:spTree>
    <p:extLst>
      <p:ext uri="{BB962C8B-B14F-4D97-AF65-F5344CB8AC3E}">
        <p14:creationId xmlns:p14="http://schemas.microsoft.com/office/powerpoint/2010/main" val="1095975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 Factors • Accountability &amp; consequences. • Fun – lot’s of group activities. • Kids get to be kids (with boundaries). • Parents “required” to attend and support recovery. • Parents achieve personal growth.</a:t>
            </a:r>
          </a:p>
          <a:p>
            <a:endParaRPr lang="en-US" dirty="0"/>
          </a:p>
          <a:p>
            <a:r>
              <a:rPr lang="en-US" sz="1200" b="0" i="0" kern="1200" dirty="0">
                <a:solidFill>
                  <a:schemeClr val="tx1"/>
                </a:solidFill>
                <a:effectLst/>
                <a:latin typeface="+mn-lt"/>
                <a:ea typeface="+mn-ea"/>
                <a:cs typeface="+mn-cs"/>
              </a:rPr>
              <a:t>It is a very busy schedule, but most studies suggest that idle time and isolation in the first years of recovery are not helpful. There is an old saying, “My mind is like a bad neighborhood…not a place I should go alone very often.” APG Programs work very hard to help our clients and their families stay out of those neighborhoods and instead hang in neighborhoods of hope, growth, and healing.</a:t>
            </a:r>
            <a:endParaRPr lang="en-US" dirty="0"/>
          </a:p>
          <a:p>
            <a:endParaRPr lang="en-US" dirty="0"/>
          </a:p>
        </p:txBody>
      </p:sp>
      <p:sp>
        <p:nvSpPr>
          <p:cNvPr id="4" name="Slide Number Placeholder 3"/>
          <p:cNvSpPr>
            <a:spLocks noGrp="1"/>
          </p:cNvSpPr>
          <p:nvPr>
            <p:ph type="sldNum" sz="quarter" idx="10"/>
          </p:nvPr>
        </p:nvSpPr>
        <p:spPr/>
        <p:txBody>
          <a:bodyPr/>
          <a:lstStyle/>
          <a:p>
            <a:fld id="{2D735FC4-36AF-4B4D-8CF2-9C85A05BF3E6}" type="slidenum">
              <a:rPr lang="en-US" smtClean="0"/>
              <a:pPr/>
              <a:t>19</a:t>
            </a:fld>
            <a:endParaRPr lang="en-US"/>
          </a:p>
        </p:txBody>
      </p:sp>
    </p:spTree>
    <p:extLst>
      <p:ext uri="{BB962C8B-B14F-4D97-AF65-F5344CB8AC3E}">
        <p14:creationId xmlns:p14="http://schemas.microsoft.com/office/powerpoint/2010/main" val="4127434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Garamond" panose="02020404030301010803" pitchFamily="18" charset="0"/>
              </a:rPr>
              <a:t>Recovery High Schools enable young person’s to have a supportive environment for those in recovery and/or co-occurring disorder’s and still have the same experience of a traditional high school.</a:t>
            </a:r>
          </a:p>
          <a:p>
            <a:r>
              <a:rPr lang="en-US" sz="1200" dirty="0">
                <a:latin typeface="Garamond" panose="02020404030301010803" pitchFamily="18" charset="0"/>
              </a:rPr>
              <a:t>Recovery High schools may have different therapeutic activities that will empower young people to develop the skills they need after graduating and preparing for college or the workforce. </a:t>
            </a:r>
          </a:p>
          <a:p>
            <a:endParaRPr lang="en-US" dirty="0"/>
          </a:p>
          <a:p>
            <a:r>
              <a:rPr lang="en-US" dirty="0"/>
              <a:t>Educational Outcomes from a Recovery High School in </a:t>
            </a:r>
            <a:r>
              <a:rPr lang="en-US" dirty="0" err="1"/>
              <a:t>Houstin</a:t>
            </a:r>
            <a:r>
              <a:rPr lang="en-US" dirty="0"/>
              <a:t>, TX (And APG attendance)</a:t>
            </a:r>
          </a:p>
          <a:p>
            <a:r>
              <a:rPr lang="en-US" dirty="0"/>
              <a:t>137 students enrolled (rolling admission) • 87% sobriety rate (students who stayed sober the entire school year) • 89% school attendance • 96% of seniors graduated • 28 graduates in 2012 • 96% of graduates attending college • 79% student retention (all grade levels)</a:t>
            </a:r>
          </a:p>
          <a:p>
            <a:endParaRPr lang="en-US" dirty="0"/>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D735FC4-36AF-4B4D-8CF2-9C85A05BF3E6}" type="slidenum">
              <a:rPr lang="en-US" smtClean="0"/>
              <a:pPr/>
              <a:t>21</a:t>
            </a:fld>
            <a:endParaRPr lang="en-US"/>
          </a:p>
        </p:txBody>
      </p:sp>
    </p:spTree>
    <p:extLst>
      <p:ext uri="{BB962C8B-B14F-4D97-AF65-F5344CB8AC3E}">
        <p14:creationId xmlns:p14="http://schemas.microsoft.com/office/powerpoint/2010/main" val="184793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i="0" kern="1200" dirty="0">
                <a:solidFill>
                  <a:schemeClr val="tx1"/>
                </a:solidFill>
                <a:effectLst/>
                <a:latin typeface="+mn-lt"/>
                <a:ea typeface="+mn-ea"/>
                <a:cs typeface="+mn-cs"/>
              </a:rPr>
              <a:t>In short, recovery high schools are secondary schools designed specifically for students in recovery from substance use disorder or dependency.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staff of recovery high schools most often includes administrative staff, teachers, substance abuse counselors, and mental health professionals that each play a critical role in supporting their students. Additionally, recovery schools provide support for families learning to how to live with, and provide support for, their teens entering into the recovery lifestyle.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High schools specifically designed for students recovering from a substance use disorder (substance abuse or dependence) have been emerging as a continuing care resource since 1987. This study of 17 schools provides the first systematic description of recovery school programs and their students. The most common school model is that of a program or affiliated school, embedded organizationally and physically with another school or set of alternative school programs. Although embedded, there are serious efforts to maintain physical separation of recovery school students from other students, using scheduling and physical barriers. Affiliation with public school systems is the case for most recovery schools, and seems to be a major factor in assuring fiscal and organizational feasibility.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Retrospective pretest to post-test analysis suggests significant reduction in substance use as well as in mental health symptoms among the students. Students were very positive in their assessment of the therapeutic value of the schools, but less enthusiastic regarding the educational programs. The school programs appear to successfully function as continuing care to reinforce and sustain the therapeutic benefits students gained from their treatment experiences.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teenagers, school often sits at the heart of the relapse threat. Because they are minors, the majority of adolescents must return to their pretreatment neighborhoods and schools (in the case of residential treatment). Students treated as outpatients may never have a respite from using peers in their school and neighborhood. One study found that virtually all adolescents returning to their old school reported being offered drugs on their first day back in school (</a:t>
            </a:r>
            <a:r>
              <a:rPr lang="en-US" sz="1200" b="0" i="0" kern="1200" dirty="0">
                <a:solidFill>
                  <a:schemeClr val="tx1"/>
                </a:solidFill>
                <a:effectLst/>
                <a:latin typeface="+mn-lt"/>
                <a:ea typeface="+mn-ea"/>
                <a:cs typeface="+mn-cs"/>
                <a:hlinkClick r:id="rId3"/>
              </a:rPr>
              <a:t>Spear &amp; </a:t>
            </a:r>
            <a:r>
              <a:rPr lang="en-US" sz="1200" b="0" i="0" kern="1200" dirty="0" err="1">
                <a:solidFill>
                  <a:schemeClr val="tx1"/>
                </a:solidFill>
                <a:effectLst/>
                <a:latin typeface="+mn-lt"/>
                <a:ea typeface="+mn-ea"/>
                <a:cs typeface="+mn-cs"/>
                <a:hlinkClick r:id="rId3"/>
              </a:rPr>
              <a:t>Skala</a:t>
            </a:r>
            <a:r>
              <a:rPr lang="en-US" sz="1200" b="0" i="0" kern="1200" dirty="0">
                <a:solidFill>
                  <a:schemeClr val="tx1"/>
                </a:solidFill>
                <a:effectLst/>
                <a:latin typeface="+mn-lt"/>
                <a:ea typeface="+mn-ea"/>
                <a:cs typeface="+mn-cs"/>
                <a:hlinkClick r:id="rId3"/>
              </a:rPr>
              <a:t>, 1995</a:t>
            </a:r>
            <a:r>
              <a:rPr lang="en-US" sz="1200" b="0" i="0" kern="1200" dirty="0">
                <a:solidFill>
                  <a:schemeClr val="tx1"/>
                </a:solidFill>
                <a:effectLst/>
                <a:latin typeface="+mn-lt"/>
                <a:ea typeface="+mn-ea"/>
                <a:cs typeface="+mn-cs"/>
              </a:rPr>
              <a:t>). Students who attend schools with high overall use levels are particularly susceptible to use (</a:t>
            </a:r>
            <a:r>
              <a:rPr lang="en-US" sz="1200" b="0" i="0" kern="1200" dirty="0">
                <a:solidFill>
                  <a:schemeClr val="tx1"/>
                </a:solidFill>
                <a:effectLst/>
                <a:latin typeface="+mn-lt"/>
                <a:ea typeface="+mn-ea"/>
                <a:cs typeface="+mn-cs"/>
                <a:hlinkClick r:id="rId4"/>
              </a:rPr>
              <a:t>Cleveland &amp; Wiebe, 2003</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5"/>
              </a:rPr>
              <a:t>Piper, Moberg, &amp; King, 2000</a:t>
            </a:r>
            <a:r>
              <a:rPr lang="en-US" sz="1200" b="0" i="0" kern="1200" dirty="0">
                <a:solidFill>
                  <a:schemeClr val="tx1"/>
                </a:solidFill>
                <a:effectLst/>
                <a:latin typeface="+mn-lt"/>
                <a:ea typeface="+mn-ea"/>
                <a:cs typeface="+mn-cs"/>
              </a:rPr>
              <a:t>). For many adolescents, schools not only represent the environment of previous use and contact with pretreatment using friends, but the emotional turmoil involved with life transitions (</a:t>
            </a:r>
            <a:r>
              <a:rPr lang="en-US" sz="1200" b="0" i="0" kern="1200" dirty="0">
                <a:solidFill>
                  <a:schemeClr val="tx1"/>
                </a:solidFill>
                <a:effectLst/>
                <a:latin typeface="+mn-lt"/>
                <a:ea typeface="+mn-ea"/>
                <a:cs typeface="+mn-cs"/>
                <a:hlinkClick r:id="rId6"/>
              </a:rPr>
              <a:t>Isakson &amp; Jarvis, 1999</a:t>
            </a:r>
            <a:r>
              <a:rPr lang="en-US" sz="1200" b="0" i="0" kern="1200" dirty="0">
                <a:solidFill>
                  <a:schemeClr val="tx1"/>
                </a:solidFill>
                <a:effectLst/>
                <a:latin typeface="+mn-lt"/>
                <a:ea typeface="+mn-ea"/>
                <a:cs typeface="+mn-cs"/>
              </a:rPr>
              <a:t>). When young people leave residential treatment or while receiving outpatient treatment, if a private school is not financially possible, their options usually are limited to their former school or dropping out.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7"/>
              </a:rPr>
              <a:t>Vaillant (1988)</a:t>
            </a:r>
            <a:r>
              <a:rPr lang="en-US" sz="1200" b="0" i="0" kern="1200" dirty="0">
                <a:solidFill>
                  <a:schemeClr val="tx1"/>
                </a:solidFill>
                <a:effectLst/>
                <a:latin typeface="+mn-lt"/>
                <a:ea typeface="+mn-ea"/>
                <a:cs typeface="+mn-cs"/>
              </a:rPr>
              <a:t> finds that prosocial activities such as school assist the recovering person, and </a:t>
            </a:r>
            <a:r>
              <a:rPr lang="en-US" sz="1200" b="0" i="0" kern="1200" dirty="0">
                <a:solidFill>
                  <a:schemeClr val="tx1"/>
                </a:solidFill>
                <a:effectLst/>
                <a:latin typeface="+mn-lt"/>
                <a:ea typeface="+mn-ea"/>
                <a:cs typeface="+mn-cs"/>
                <a:hlinkClick r:id="rId8"/>
              </a:rPr>
              <a:t>Resnick et al. (1997)</a:t>
            </a:r>
            <a:r>
              <a:rPr lang="en-US" sz="1200" b="0" i="0" kern="1200" dirty="0">
                <a:solidFill>
                  <a:schemeClr val="tx1"/>
                </a:solidFill>
                <a:effectLst/>
                <a:latin typeface="+mn-lt"/>
                <a:ea typeface="+mn-ea"/>
                <a:cs typeface="+mn-cs"/>
              </a:rPr>
              <a:t> believe “connectedness with school” is a general protective factor for adolescents. Under these premises, the first schools designed specifically to aid the newly sober teen opened in the late 1980s</a:t>
            </a:r>
            <a:endParaRPr lang="en-US" dirty="0"/>
          </a:p>
        </p:txBody>
      </p:sp>
      <p:sp>
        <p:nvSpPr>
          <p:cNvPr id="4" name="Slide Number Placeholder 3"/>
          <p:cNvSpPr>
            <a:spLocks noGrp="1"/>
          </p:cNvSpPr>
          <p:nvPr>
            <p:ph type="sldNum" sz="quarter" idx="10"/>
          </p:nvPr>
        </p:nvSpPr>
        <p:spPr/>
        <p:txBody>
          <a:bodyPr/>
          <a:lstStyle/>
          <a:p>
            <a:fld id="{2D735FC4-36AF-4B4D-8CF2-9C85A05BF3E6}" type="slidenum">
              <a:rPr lang="en-US" smtClean="0"/>
              <a:pPr/>
              <a:t>22</a:t>
            </a:fld>
            <a:endParaRPr lang="en-US"/>
          </a:p>
        </p:txBody>
      </p:sp>
    </p:spTree>
    <p:extLst>
      <p:ext uri="{BB962C8B-B14F-4D97-AF65-F5344CB8AC3E}">
        <p14:creationId xmlns:p14="http://schemas.microsoft.com/office/powerpoint/2010/main" val="221275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3491" y="796631"/>
            <a:ext cx="6251304" cy="2700706"/>
          </a:xfrm>
        </p:spPr>
        <p:txBody>
          <a:bodyPr bIns="0"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443491" y="3497337"/>
            <a:ext cx="6251304" cy="1011489"/>
          </a:xfrm>
        </p:spPr>
        <p:txBody>
          <a:bodyPr tIns="91440" bIns="91440">
            <a:normAutofit/>
          </a:bodyPr>
          <a:lstStyle>
            <a:lvl1pPr marL="0" indent="0" algn="ctr">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1/13/2020</a:t>
            </a:fld>
            <a:endParaRPr lang="en-US" dirty="0"/>
          </a:p>
        </p:txBody>
      </p:sp>
      <p:sp>
        <p:nvSpPr>
          <p:cNvPr id="5" name="Footer Placeholder 4"/>
          <p:cNvSpPr>
            <a:spLocks noGrp="1"/>
          </p:cNvSpPr>
          <p:nvPr>
            <p:ph type="ftr" sz="quarter" idx="11"/>
          </p:nvPr>
        </p:nvSpPr>
        <p:spPr>
          <a:xfrm>
            <a:off x="1443490" y="329308"/>
            <a:ext cx="3719283" cy="309201"/>
          </a:xfrm>
        </p:spPr>
        <p:txBody>
          <a:bodyPr/>
          <a:lstStyle/>
          <a:p>
            <a:endParaRPr lang="en-US" dirty="0"/>
          </a:p>
        </p:txBody>
      </p:sp>
      <p:sp>
        <p:nvSpPr>
          <p:cNvPr id="6" name="Slide Number Placeholder 5"/>
          <p:cNvSpPr>
            <a:spLocks noGrp="1"/>
          </p:cNvSpPr>
          <p:nvPr>
            <p:ph type="sldNum" sz="quarter" idx="12"/>
          </p:nvPr>
        </p:nvSpPr>
        <p:spPr>
          <a:xfrm>
            <a:off x="477760" y="798973"/>
            <a:ext cx="802005" cy="503578"/>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8368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948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2373"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2" y="798974"/>
            <a:ext cx="4985762"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991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2">
    <p:spTree>
      <p:nvGrpSpPr>
        <p:cNvPr id="1" name=""/>
        <p:cNvGrpSpPr/>
        <p:nvPr/>
      </p:nvGrpSpPr>
      <p:grpSpPr>
        <a:xfrm>
          <a:off x="0" y="0"/>
          <a:ext cx="0" cy="0"/>
          <a:chOff x="0" y="0"/>
          <a:chExt cx="0" cy="0"/>
        </a:xfrm>
      </p:grpSpPr>
      <p:sp>
        <p:nvSpPr>
          <p:cNvPr id="4" name="Picture Placeholder 2"/>
          <p:cNvSpPr>
            <a:spLocks noGrp="1"/>
          </p:cNvSpPr>
          <p:nvPr>
            <p:ph type="pic" sz="quarter" idx="25"/>
          </p:nvPr>
        </p:nvSpPr>
        <p:spPr>
          <a:xfrm>
            <a:off x="0" y="273050"/>
            <a:ext cx="9144000" cy="6858000"/>
          </a:xfrm>
          <a:prstGeom prst="rect">
            <a:avLst/>
          </a:prstGeom>
          <a:effectLst/>
        </p:spPr>
        <p:txBody>
          <a:bodyPr anchor="t">
            <a:normAutofit/>
          </a:bodyPr>
          <a:lstStyle>
            <a:lvl1pPr marL="0" indent="0" algn="l">
              <a:buNone/>
              <a:defRPr sz="1200">
                <a:solidFill>
                  <a:schemeClr val="bg1"/>
                </a:solidFill>
                <a:latin typeface="Quicksand" panose="02070303000000060000" pitchFamily="18" charset="0"/>
              </a:defRPr>
            </a:lvl1pPr>
          </a:lstStyle>
          <a:p>
            <a:r>
              <a:rPr lang="en-US"/>
              <a:t>Click icon to add picture</a:t>
            </a:r>
            <a:endParaRPr lang="id-ID" dirty="0"/>
          </a:p>
        </p:txBody>
      </p:sp>
      <p:sp>
        <p:nvSpPr>
          <p:cNvPr id="7" name="Text Placeholder 10"/>
          <p:cNvSpPr>
            <a:spLocks noGrp="1"/>
          </p:cNvSpPr>
          <p:nvPr>
            <p:ph type="body" sz="quarter" idx="17" hasCustomPrompt="1"/>
          </p:nvPr>
        </p:nvSpPr>
        <p:spPr>
          <a:xfrm>
            <a:off x="251520" y="4775431"/>
            <a:ext cx="4282394" cy="285751"/>
          </a:xfrm>
          <a:prstGeom prst="rect">
            <a:avLst/>
          </a:prstGeom>
          <a:noFill/>
        </p:spPr>
        <p:txBody>
          <a:bodyPr>
            <a:noAutofit/>
          </a:bodyPr>
          <a:lstStyle>
            <a:lvl1pPr marL="0" indent="0" algn="l">
              <a:lnSpc>
                <a:spcPct val="100000"/>
              </a:lnSpc>
              <a:spcBef>
                <a:spcPts val="1200"/>
              </a:spcBef>
              <a:buNone/>
              <a:defRPr sz="1400" b="0" baseline="0">
                <a:solidFill>
                  <a:schemeClr val="bg1"/>
                </a:solidFill>
                <a:latin typeface="Caviar Dreams" panose="020B0402020204020504" pitchFamily="34" charset="0"/>
                <a:cs typeface="Narkisim" pitchFamily="34" charset="-79"/>
              </a:defRPr>
            </a:lvl1pPr>
          </a:lstStyle>
          <a:p>
            <a:pPr lvl="0"/>
            <a:r>
              <a:rPr lang="id-ID" dirty="0"/>
              <a:t>PowerPoint Template</a:t>
            </a:r>
            <a:endParaRPr lang="en-US" dirty="0"/>
          </a:p>
        </p:txBody>
      </p:sp>
      <p:sp>
        <p:nvSpPr>
          <p:cNvPr id="8" name="Title 1"/>
          <p:cNvSpPr>
            <a:spLocks noGrp="1"/>
          </p:cNvSpPr>
          <p:nvPr>
            <p:ph type="ctrTitle" hasCustomPrompt="1"/>
          </p:nvPr>
        </p:nvSpPr>
        <p:spPr>
          <a:xfrm>
            <a:off x="251520" y="4101075"/>
            <a:ext cx="4282394" cy="553998"/>
          </a:xfrm>
          <a:prstGeom prst="rect">
            <a:avLst/>
          </a:prstGeom>
          <a:noFill/>
        </p:spPr>
        <p:txBody>
          <a:bodyPr wrap="square" tIns="0" bIns="0" anchor="t" anchorCtr="0">
            <a:spAutoFit/>
          </a:bodyPr>
          <a:lstStyle>
            <a:lvl1pPr algn="l">
              <a:defRPr sz="3600" b="0" cap="none" normalizeH="0" baseline="0">
                <a:solidFill>
                  <a:schemeClr val="bg1"/>
                </a:solidFill>
                <a:latin typeface="Caviar Dreams" panose="020B0402020204020504" pitchFamily="34" charset="0"/>
                <a:ea typeface="Gulim" pitchFamily="34" charset="-127"/>
                <a:cs typeface="Arial" pitchFamily="34" charset="0"/>
              </a:defRPr>
            </a:lvl1pPr>
          </a:lstStyle>
          <a:p>
            <a:r>
              <a:rPr lang="id-ID" dirty="0"/>
              <a:t>Title</a:t>
            </a:r>
            <a:endParaRPr lang="en-US" dirty="0"/>
          </a:p>
        </p:txBody>
      </p:sp>
    </p:spTree>
    <p:extLst>
      <p:ext uri="{BB962C8B-B14F-4D97-AF65-F5344CB8AC3E}">
        <p14:creationId xmlns:p14="http://schemas.microsoft.com/office/powerpoint/2010/main" val="27252438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25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250"/>
                        <p:tgtEl>
                          <p:spTgt spid="7"/>
                        </p:tgtEl>
                      </p:cBhvr>
                    </p:animEffect>
                  </p:childTnLst>
                </p:cTn>
              </p:par>
            </p:tnLst>
          </p:tmpl>
        </p:tmplLst>
      </p:bldP>
      <p:bldP spid="8"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Left_Picture_and_Right_Text">
    <p:spTree>
      <p:nvGrpSpPr>
        <p:cNvPr id="1" name=""/>
        <p:cNvGrpSpPr/>
        <p:nvPr/>
      </p:nvGrpSpPr>
      <p:grpSpPr>
        <a:xfrm>
          <a:off x="0" y="0"/>
          <a:ext cx="0" cy="0"/>
          <a:chOff x="0" y="0"/>
          <a:chExt cx="0" cy="0"/>
        </a:xfrm>
      </p:grpSpPr>
      <p:sp>
        <p:nvSpPr>
          <p:cNvPr id="8" name="Text Placeholder 8"/>
          <p:cNvSpPr>
            <a:spLocks noGrp="1"/>
          </p:cNvSpPr>
          <p:nvPr>
            <p:ph type="body" sz="quarter" idx="18"/>
          </p:nvPr>
        </p:nvSpPr>
        <p:spPr>
          <a:xfrm>
            <a:off x="4581642" y="2588908"/>
            <a:ext cx="4238830" cy="2942315"/>
          </a:xfrm>
          <a:prstGeom prst="rect">
            <a:avLst/>
          </a:prstGeom>
          <a:noFill/>
        </p:spPr>
        <p:txBody>
          <a:bodyPr>
            <a:normAutofit/>
          </a:bodyPr>
          <a:lstStyle>
            <a:lvl1pPr marL="0" indent="0">
              <a:lnSpc>
                <a:spcPct val="90000"/>
              </a:lnSpc>
              <a:spcBef>
                <a:spcPts val="1200"/>
              </a:spcBef>
              <a:buNone/>
              <a:defRPr sz="1200">
                <a:solidFill>
                  <a:schemeClr val="tx1">
                    <a:lumMod val="85000"/>
                    <a:lumOff val="15000"/>
                  </a:schemeClr>
                </a:solidFill>
                <a:latin typeface="+mn-lt"/>
              </a:defRPr>
            </a:lvl1pPr>
          </a:lstStyle>
          <a:p>
            <a:pPr lvl="0"/>
            <a:r>
              <a:rPr lang="en-US"/>
              <a:t>Click to edit Master text styles</a:t>
            </a:r>
          </a:p>
        </p:txBody>
      </p:sp>
      <p:sp>
        <p:nvSpPr>
          <p:cNvPr id="11" name="Text Placeholder 8"/>
          <p:cNvSpPr>
            <a:spLocks noGrp="1"/>
          </p:cNvSpPr>
          <p:nvPr>
            <p:ph type="body" sz="quarter" idx="26"/>
          </p:nvPr>
        </p:nvSpPr>
        <p:spPr>
          <a:xfrm>
            <a:off x="4581642" y="1892830"/>
            <a:ext cx="4238830" cy="696077"/>
          </a:xfrm>
          <a:prstGeom prst="rect">
            <a:avLst/>
          </a:prstGeom>
          <a:noFill/>
        </p:spPr>
        <p:txBody>
          <a:bodyPr>
            <a:normAutofit/>
          </a:bodyPr>
          <a:lstStyle>
            <a:lvl1pPr marL="0" indent="0">
              <a:lnSpc>
                <a:spcPct val="100000"/>
              </a:lnSpc>
              <a:spcBef>
                <a:spcPts val="1200"/>
              </a:spcBef>
              <a:buNone/>
              <a:defRPr sz="1400" b="1">
                <a:solidFill>
                  <a:schemeClr val="tx1">
                    <a:lumMod val="95000"/>
                    <a:lumOff val="5000"/>
                  </a:schemeClr>
                </a:solidFill>
                <a:latin typeface="+mn-lt"/>
              </a:defRPr>
            </a:lvl1pPr>
          </a:lstStyle>
          <a:p>
            <a:pPr lvl="0"/>
            <a:r>
              <a:rPr lang="en-US"/>
              <a:t>Click to edit Master text styles</a:t>
            </a:r>
          </a:p>
        </p:txBody>
      </p:sp>
      <p:sp>
        <p:nvSpPr>
          <p:cNvPr id="17" name="Picture Placeholder 2"/>
          <p:cNvSpPr>
            <a:spLocks noGrp="1"/>
          </p:cNvSpPr>
          <p:nvPr>
            <p:ph type="pic" sz="quarter" idx="24"/>
          </p:nvPr>
        </p:nvSpPr>
        <p:spPr>
          <a:xfrm>
            <a:off x="395537" y="1925318"/>
            <a:ext cx="3851785" cy="3406479"/>
          </a:xfrm>
          <a:prstGeom prst="rect">
            <a:avLst/>
          </a:prstGeom>
          <a:noFill/>
          <a:ln w="76200">
            <a:solidFill>
              <a:schemeClr val="bg1"/>
            </a:solidFill>
          </a:ln>
          <a:effectLst>
            <a:outerShdw blurRad="50800" sx="102000" sy="102000" algn="ctr" rotWithShape="0">
              <a:prstClr val="black">
                <a:alpha val="13000"/>
              </a:prstClr>
            </a:outerShdw>
          </a:effectLst>
        </p:spPr>
        <p:txBody>
          <a:bodyPr anchor="t">
            <a:normAutofit/>
          </a:bodyPr>
          <a:lstStyle>
            <a:lvl1pPr marL="0" indent="0" algn="l">
              <a:buNone/>
              <a:defRPr sz="1200">
                <a:latin typeface="+mn-lt"/>
              </a:defRPr>
            </a:lvl1pPr>
          </a:lstStyle>
          <a:p>
            <a:r>
              <a:rPr lang="en-US"/>
              <a:t>Click icon to add picture</a:t>
            </a:r>
            <a:endParaRPr lang="id-ID" dirty="0"/>
          </a:p>
        </p:txBody>
      </p:sp>
      <p:sp>
        <p:nvSpPr>
          <p:cNvPr id="12" name="Text Placeholder 10"/>
          <p:cNvSpPr>
            <a:spLocks noGrp="1"/>
          </p:cNvSpPr>
          <p:nvPr>
            <p:ph type="body" sz="quarter" idx="17" hasCustomPrompt="1"/>
          </p:nvPr>
        </p:nvSpPr>
        <p:spPr>
          <a:xfrm>
            <a:off x="907184" y="1147821"/>
            <a:ext cx="7200799" cy="288032"/>
          </a:xfrm>
          <a:prstGeom prst="rect">
            <a:avLst/>
          </a:prstGeom>
        </p:spPr>
        <p:txBody>
          <a:bodyPr>
            <a:noAutofit/>
          </a:bodyPr>
          <a:lstStyle>
            <a:lvl1pPr marL="0" indent="0" algn="ctr">
              <a:lnSpc>
                <a:spcPct val="100000"/>
              </a:lnSpc>
              <a:spcBef>
                <a:spcPts val="1200"/>
              </a:spcBef>
              <a:buNone/>
              <a:defRPr sz="1400" b="0" baseline="0">
                <a:solidFill>
                  <a:schemeClr val="tx1">
                    <a:lumMod val="85000"/>
                    <a:lumOff val="15000"/>
                  </a:schemeClr>
                </a:solidFill>
                <a:latin typeface="+mn-lt"/>
                <a:cs typeface="Narkisim" pitchFamily="34" charset="-79"/>
              </a:defRPr>
            </a:lvl1pPr>
          </a:lstStyle>
          <a:p>
            <a:pPr lvl="0"/>
            <a:r>
              <a:rPr lang="id-ID" dirty="0"/>
              <a:t>Subtitle</a:t>
            </a:r>
            <a:endParaRPr lang="en-US" dirty="0"/>
          </a:p>
        </p:txBody>
      </p:sp>
      <p:sp>
        <p:nvSpPr>
          <p:cNvPr id="13" name="Title 1"/>
          <p:cNvSpPr>
            <a:spLocks noGrp="1"/>
          </p:cNvSpPr>
          <p:nvPr>
            <p:ph type="title" hasCustomPrompt="1"/>
          </p:nvPr>
        </p:nvSpPr>
        <p:spPr>
          <a:xfrm>
            <a:off x="907182" y="452669"/>
            <a:ext cx="7200800" cy="778099"/>
          </a:xfrm>
          <a:prstGeom prst="rect">
            <a:avLst/>
          </a:prstGeom>
        </p:spPr>
        <p:txBody>
          <a:bodyPr/>
          <a:lstStyle>
            <a:lvl1pPr algn="ctr">
              <a:defRPr sz="3600" b="0">
                <a:solidFill>
                  <a:schemeClr val="tx1">
                    <a:lumMod val="85000"/>
                    <a:lumOff val="15000"/>
                  </a:schemeClr>
                </a:solidFill>
                <a:latin typeface="Caviar Dreams" panose="020B0402020204020504" pitchFamily="34" charset="0"/>
              </a:defRPr>
            </a:lvl1pPr>
          </a:lstStyle>
          <a:p>
            <a:r>
              <a:rPr lang="id-ID" dirty="0"/>
              <a:t>Title</a:t>
            </a:r>
          </a:p>
        </p:txBody>
      </p:sp>
    </p:spTree>
    <p:extLst>
      <p:ext uri="{BB962C8B-B14F-4D97-AF65-F5344CB8AC3E}">
        <p14:creationId xmlns:p14="http://schemas.microsoft.com/office/powerpoint/2010/main" val="17285982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250"/>
                                        <p:tgtEl>
                                          <p:spTgt spid="12">
                                            <p:txEl>
                                              <p:pRg st="0" end="0"/>
                                            </p:txEl>
                                          </p:spTgt>
                                        </p:tgtEl>
                                      </p:cBhvr>
                                    </p:animEffect>
                                  </p:childTnLst>
                                </p:cTn>
                              </p:par>
                            </p:childTnLst>
                          </p:cTn>
                        </p:par>
                        <p:par>
                          <p:cTn id="12" fill="hold">
                            <p:stCondLst>
                              <p:cond delay="500"/>
                            </p:stCondLst>
                            <p:childTnLst>
                              <p:par>
                                <p:cTn id="13" presetID="47"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50"/>
                                        <p:tgtEl>
                                          <p:spTgt spid="17"/>
                                        </p:tgtEl>
                                      </p:cBhvr>
                                    </p:animEffect>
                                    <p:anim calcmode="lin" valueType="num">
                                      <p:cBhvr>
                                        <p:cTn id="16" dur="250" fill="hold"/>
                                        <p:tgtEl>
                                          <p:spTgt spid="17"/>
                                        </p:tgtEl>
                                        <p:attrNameLst>
                                          <p:attrName>ppt_x</p:attrName>
                                        </p:attrNameLst>
                                      </p:cBhvr>
                                      <p:tavLst>
                                        <p:tav tm="0">
                                          <p:val>
                                            <p:strVal val="#ppt_x"/>
                                          </p:val>
                                        </p:tav>
                                        <p:tav tm="100000">
                                          <p:val>
                                            <p:strVal val="#ppt_x"/>
                                          </p:val>
                                        </p:tav>
                                      </p:tavLst>
                                    </p:anim>
                                    <p:anim calcmode="lin" valueType="num">
                                      <p:cBhvr>
                                        <p:cTn id="17" dur="2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250"/>
                        <p:tgtEl>
                          <p:spTgt spid="12"/>
                        </p:tgtEl>
                      </p:cBhvr>
                    </p:animEffect>
                  </p:childTnLst>
                </p:cTn>
              </p:par>
            </p:tnLst>
          </p:tmpl>
        </p:tmplLst>
      </p:bldP>
      <p:bldP spid="13"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Title_Slide">
    <p:bg>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3131840" y="2564904"/>
            <a:ext cx="3515780" cy="677108"/>
          </a:xfrm>
          <a:prstGeom prst="rect">
            <a:avLst/>
          </a:prstGeom>
          <a:noFill/>
        </p:spPr>
        <p:txBody>
          <a:bodyPr wrap="square" tIns="0" bIns="0" anchor="t" anchorCtr="0">
            <a:spAutoFit/>
          </a:bodyPr>
          <a:lstStyle>
            <a:lvl1pPr algn="l">
              <a:defRPr sz="4400" b="0" cap="none" normalizeH="0" baseline="0">
                <a:solidFill>
                  <a:schemeClr val="bg1"/>
                </a:solidFill>
                <a:latin typeface="Caviar Dreams" panose="020B0402020204020504" pitchFamily="34" charset="0"/>
                <a:ea typeface="Gulim" pitchFamily="34" charset="-127"/>
                <a:cs typeface="Arial" pitchFamily="34" charset="0"/>
              </a:defRPr>
            </a:lvl1pPr>
          </a:lstStyle>
          <a:p>
            <a:r>
              <a:rPr lang="id-ID" dirty="0"/>
              <a:t>Title</a:t>
            </a:r>
            <a:endParaRPr lang="en-US" dirty="0"/>
          </a:p>
        </p:txBody>
      </p:sp>
      <p:sp>
        <p:nvSpPr>
          <p:cNvPr id="7" name="Text Placeholder 10"/>
          <p:cNvSpPr>
            <a:spLocks noGrp="1"/>
          </p:cNvSpPr>
          <p:nvPr>
            <p:ph type="body" sz="quarter" idx="17" hasCustomPrompt="1"/>
          </p:nvPr>
        </p:nvSpPr>
        <p:spPr>
          <a:xfrm>
            <a:off x="3131840" y="3386755"/>
            <a:ext cx="3515780" cy="378388"/>
          </a:xfrm>
          <a:prstGeom prst="rect">
            <a:avLst/>
          </a:prstGeom>
          <a:noFill/>
        </p:spPr>
        <p:txBody>
          <a:bodyPr anchor="ctr">
            <a:noAutofit/>
          </a:bodyPr>
          <a:lstStyle>
            <a:lvl1pPr marL="0" indent="0" algn="l">
              <a:lnSpc>
                <a:spcPct val="100000"/>
              </a:lnSpc>
              <a:spcBef>
                <a:spcPts val="1200"/>
              </a:spcBef>
              <a:buNone/>
              <a:defRPr sz="1800" b="0" baseline="0">
                <a:solidFill>
                  <a:schemeClr val="bg1"/>
                </a:solidFill>
                <a:latin typeface="Caviar Dreams" panose="020B0402020204020504" pitchFamily="34" charset="0"/>
                <a:cs typeface="Narkisim" pitchFamily="34" charset="-79"/>
              </a:defRPr>
            </a:lvl1pPr>
          </a:lstStyle>
          <a:p>
            <a:pPr lvl="0"/>
            <a:r>
              <a:rPr lang="id-ID" dirty="0"/>
              <a:t>PowerPoint Template</a:t>
            </a:r>
            <a:endParaRPr lang="en-US" dirty="0"/>
          </a:p>
        </p:txBody>
      </p:sp>
    </p:spTree>
    <p:extLst>
      <p:ext uri="{BB962C8B-B14F-4D97-AF65-F5344CB8AC3E}">
        <p14:creationId xmlns:p14="http://schemas.microsoft.com/office/powerpoint/2010/main" val="38588229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50"/>
                                        <p:tgtEl>
                                          <p:spTgt spid="8"/>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2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250"/>
                        <p:tgtEl>
                          <p:spTgt spid="7"/>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4" name="Text Placeholder 10"/>
          <p:cNvSpPr>
            <a:spLocks noGrp="1"/>
          </p:cNvSpPr>
          <p:nvPr>
            <p:ph type="body" sz="quarter" idx="17" hasCustomPrompt="1"/>
          </p:nvPr>
        </p:nvSpPr>
        <p:spPr>
          <a:xfrm>
            <a:off x="907184" y="1147821"/>
            <a:ext cx="7200799" cy="288032"/>
          </a:xfrm>
          <a:prstGeom prst="rect">
            <a:avLst/>
          </a:prstGeom>
        </p:spPr>
        <p:txBody>
          <a:bodyPr>
            <a:noAutofit/>
          </a:bodyPr>
          <a:lstStyle>
            <a:lvl1pPr marL="0" indent="0" algn="ctr">
              <a:lnSpc>
                <a:spcPct val="100000"/>
              </a:lnSpc>
              <a:spcBef>
                <a:spcPts val="1200"/>
              </a:spcBef>
              <a:buNone/>
              <a:defRPr sz="1400" b="0" baseline="0">
                <a:solidFill>
                  <a:schemeClr val="tx1">
                    <a:lumMod val="85000"/>
                    <a:lumOff val="15000"/>
                  </a:schemeClr>
                </a:solidFill>
                <a:latin typeface="+mn-lt"/>
                <a:cs typeface="Narkisim" pitchFamily="34" charset="-79"/>
              </a:defRPr>
            </a:lvl1pPr>
          </a:lstStyle>
          <a:p>
            <a:pPr lvl="0"/>
            <a:r>
              <a:rPr lang="id-ID" dirty="0"/>
              <a:t>Subtitle</a:t>
            </a:r>
            <a:endParaRPr lang="en-US" dirty="0"/>
          </a:p>
        </p:txBody>
      </p:sp>
      <p:sp>
        <p:nvSpPr>
          <p:cNvPr id="5" name="Title 1"/>
          <p:cNvSpPr>
            <a:spLocks noGrp="1"/>
          </p:cNvSpPr>
          <p:nvPr>
            <p:ph type="title" hasCustomPrompt="1"/>
          </p:nvPr>
        </p:nvSpPr>
        <p:spPr>
          <a:xfrm>
            <a:off x="907182" y="452669"/>
            <a:ext cx="7200800" cy="778099"/>
          </a:xfrm>
          <a:prstGeom prst="rect">
            <a:avLst/>
          </a:prstGeom>
        </p:spPr>
        <p:txBody>
          <a:bodyPr/>
          <a:lstStyle>
            <a:lvl1pPr algn="ctr">
              <a:defRPr sz="3600" b="0">
                <a:solidFill>
                  <a:schemeClr val="tx1">
                    <a:lumMod val="85000"/>
                    <a:lumOff val="15000"/>
                  </a:schemeClr>
                </a:solidFill>
                <a:latin typeface="Caviar Dreams" panose="020B0402020204020504" pitchFamily="34" charset="0"/>
              </a:defRPr>
            </a:lvl1pPr>
          </a:lstStyle>
          <a:p>
            <a:r>
              <a:rPr lang="id-ID" dirty="0"/>
              <a:t>Title</a:t>
            </a:r>
          </a:p>
        </p:txBody>
      </p:sp>
    </p:spTree>
    <p:extLst>
      <p:ext uri="{BB962C8B-B14F-4D97-AF65-F5344CB8AC3E}">
        <p14:creationId xmlns:p14="http://schemas.microsoft.com/office/powerpoint/2010/main" val="24355148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50"/>
                                        <p:tgtEl>
                                          <p:spTgt spid="5"/>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2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250"/>
                        <p:tgtEl>
                          <p:spTgt spid="4"/>
                        </p:tgtEl>
                      </p:cBhvr>
                    </p:animEffect>
                  </p:childTnLst>
                </p:cTn>
              </p:par>
            </p:tnLst>
          </p:tmpl>
        </p:tmplLst>
      </p:bldP>
      <p:bldP spid="5"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2">
    <p:spTree>
      <p:nvGrpSpPr>
        <p:cNvPr id="1" name=""/>
        <p:cNvGrpSpPr/>
        <p:nvPr/>
      </p:nvGrpSpPr>
      <p:grpSpPr>
        <a:xfrm>
          <a:off x="0" y="0"/>
          <a:ext cx="0" cy="0"/>
          <a:chOff x="0" y="0"/>
          <a:chExt cx="0" cy="0"/>
        </a:xfrm>
      </p:grpSpPr>
      <p:sp>
        <p:nvSpPr>
          <p:cNvPr id="4" name="Picture Placeholder 2"/>
          <p:cNvSpPr>
            <a:spLocks noGrp="1"/>
          </p:cNvSpPr>
          <p:nvPr>
            <p:ph type="pic" sz="quarter" idx="25"/>
          </p:nvPr>
        </p:nvSpPr>
        <p:spPr>
          <a:xfrm>
            <a:off x="0" y="-12700"/>
            <a:ext cx="9144000" cy="6858000"/>
          </a:xfrm>
          <a:prstGeom prst="rect">
            <a:avLst/>
          </a:prstGeom>
          <a:effectLst/>
        </p:spPr>
        <p:txBody>
          <a:bodyPr anchor="t">
            <a:normAutofit/>
          </a:bodyPr>
          <a:lstStyle>
            <a:lvl1pPr marL="0" indent="0" algn="l">
              <a:buNone/>
              <a:defRPr sz="1200">
                <a:solidFill>
                  <a:schemeClr val="bg1"/>
                </a:solidFill>
                <a:latin typeface="Quicksand" panose="02070303000000060000" pitchFamily="18" charset="0"/>
              </a:defRPr>
            </a:lvl1pPr>
          </a:lstStyle>
          <a:p>
            <a:endParaRPr lang="id-ID" dirty="0"/>
          </a:p>
          <a:p>
            <a:endParaRPr lang="id-ID" dirty="0"/>
          </a:p>
          <a:p>
            <a:endParaRPr lang="id-ID" dirty="0"/>
          </a:p>
          <a:p>
            <a:endParaRPr lang="id-ID" dirty="0"/>
          </a:p>
          <a:p>
            <a:endParaRPr lang="id-ID" dirty="0"/>
          </a:p>
          <a:p>
            <a:endParaRPr lang="id-ID" dirty="0"/>
          </a:p>
          <a:p>
            <a:r>
              <a:rPr lang="id-ID" dirty="0"/>
              <a:t>Picture</a:t>
            </a:r>
          </a:p>
        </p:txBody>
      </p:sp>
      <p:sp>
        <p:nvSpPr>
          <p:cNvPr id="7" name="Text Placeholder 10"/>
          <p:cNvSpPr>
            <a:spLocks noGrp="1"/>
          </p:cNvSpPr>
          <p:nvPr>
            <p:ph type="body" sz="quarter" idx="17" hasCustomPrompt="1"/>
          </p:nvPr>
        </p:nvSpPr>
        <p:spPr>
          <a:xfrm>
            <a:off x="251520" y="4775431"/>
            <a:ext cx="4282394" cy="285751"/>
          </a:xfrm>
          <a:prstGeom prst="rect">
            <a:avLst/>
          </a:prstGeom>
          <a:noFill/>
        </p:spPr>
        <p:txBody>
          <a:bodyPr>
            <a:noAutofit/>
          </a:bodyPr>
          <a:lstStyle>
            <a:lvl1pPr marL="0" indent="0" algn="l">
              <a:lnSpc>
                <a:spcPct val="100000"/>
              </a:lnSpc>
              <a:spcBef>
                <a:spcPts val="1200"/>
              </a:spcBef>
              <a:buNone/>
              <a:defRPr sz="1400" b="0" baseline="0">
                <a:solidFill>
                  <a:schemeClr val="bg1"/>
                </a:solidFill>
                <a:latin typeface="Caviar Dreams" panose="020B0402020204020504" pitchFamily="34" charset="0"/>
                <a:cs typeface="Narkisim" pitchFamily="34" charset="-79"/>
              </a:defRPr>
            </a:lvl1pPr>
          </a:lstStyle>
          <a:p>
            <a:pPr lvl="0"/>
            <a:r>
              <a:rPr lang="id-ID" dirty="0"/>
              <a:t>PowerPoint Template</a:t>
            </a:r>
            <a:endParaRPr lang="en-US" dirty="0"/>
          </a:p>
        </p:txBody>
      </p:sp>
      <p:sp>
        <p:nvSpPr>
          <p:cNvPr id="8" name="Title 1"/>
          <p:cNvSpPr>
            <a:spLocks noGrp="1"/>
          </p:cNvSpPr>
          <p:nvPr>
            <p:ph type="ctrTitle" hasCustomPrompt="1"/>
          </p:nvPr>
        </p:nvSpPr>
        <p:spPr>
          <a:xfrm>
            <a:off x="251520" y="4101075"/>
            <a:ext cx="4282394" cy="553998"/>
          </a:xfrm>
          <a:prstGeom prst="rect">
            <a:avLst/>
          </a:prstGeom>
          <a:noFill/>
        </p:spPr>
        <p:txBody>
          <a:bodyPr wrap="square" tIns="0" bIns="0" anchor="t" anchorCtr="0">
            <a:spAutoFit/>
          </a:bodyPr>
          <a:lstStyle>
            <a:lvl1pPr algn="l">
              <a:defRPr sz="3600" b="0" cap="none" normalizeH="0" baseline="0">
                <a:solidFill>
                  <a:schemeClr val="bg1"/>
                </a:solidFill>
                <a:latin typeface="Caviar Dreams" panose="020B0402020204020504" pitchFamily="34" charset="0"/>
                <a:ea typeface="Gulim" pitchFamily="34" charset="-127"/>
                <a:cs typeface="Arial" pitchFamily="34" charset="0"/>
              </a:defRPr>
            </a:lvl1pPr>
          </a:lstStyle>
          <a:p>
            <a:r>
              <a:rPr lang="id-ID" dirty="0"/>
              <a:t>Title</a:t>
            </a:r>
            <a:endParaRPr lang="en-US" dirty="0"/>
          </a:p>
        </p:txBody>
      </p:sp>
    </p:spTree>
    <p:extLst>
      <p:ext uri="{BB962C8B-B14F-4D97-AF65-F5344CB8AC3E}">
        <p14:creationId xmlns:p14="http://schemas.microsoft.com/office/powerpoint/2010/main" val="34488936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25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250"/>
                        <p:tgtEl>
                          <p:spTgt spid="7"/>
                        </p:tgtEl>
                      </p:cBhvr>
                    </p:animEffect>
                  </p:childTnLst>
                </p:cTn>
              </p:par>
            </p:tnLst>
          </p:tmpl>
        </p:tmplLst>
      </p:bldP>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38E4D-051A-41E1-86A4-E56916468FD0}"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6BB73A-582F-4420-9A14-CB10A2B2E5E8}" type="slidenum">
              <a:rPr lang="en-US" smtClean="0"/>
              <a:pPr/>
              <a:t>‹#›</a:t>
            </a:fld>
            <a:endParaRPr lang="en-US"/>
          </a:p>
        </p:txBody>
      </p:sp>
    </p:spTree>
    <p:extLst>
      <p:ext uri="{BB962C8B-B14F-4D97-AF65-F5344CB8AC3E}">
        <p14:creationId xmlns:p14="http://schemas.microsoft.com/office/powerpoint/2010/main" val="1954969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2" y="1756130"/>
            <a:ext cx="6251302" cy="1952270"/>
          </a:xfrm>
        </p:spPr>
        <p:txBody>
          <a:bodyPr anchor="b">
            <a:normAutofit/>
          </a:bodyPr>
          <a:lstStyle>
            <a:lvl1pPr algn="ctr">
              <a:defRPr sz="3200"/>
            </a:lvl1pPr>
          </a:lstStyle>
          <a:p>
            <a:r>
              <a:rPr lang="en-US"/>
              <a:t>Click to edit Master title style</a:t>
            </a:r>
            <a:endParaRPr lang="en-US" dirty="0"/>
          </a:p>
        </p:txBody>
      </p:sp>
      <p:sp>
        <p:nvSpPr>
          <p:cNvPr id="3" name="Text Placeholder 2"/>
          <p:cNvSpPr>
            <a:spLocks noGrp="1"/>
          </p:cNvSpPr>
          <p:nvPr>
            <p:ph type="body" idx="1"/>
          </p:nvPr>
        </p:nvSpPr>
        <p:spPr>
          <a:xfrm>
            <a:off x="1434318" y="3708400"/>
            <a:ext cx="6251302" cy="1110725"/>
          </a:xfrm>
        </p:spPr>
        <p:txBody>
          <a:bodyPr tIns="91440">
            <a:normAutofit/>
          </a:bodyPr>
          <a:lstStyle>
            <a:lvl1pPr marL="0" indent="0" algn="ctr">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464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25130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1" y="2013936"/>
            <a:ext cx="2965632"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9162" y="2013936"/>
            <a:ext cx="2965424"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323873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164"/>
            <a:ext cx="62513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2965631"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2965631"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9270" y="2023004"/>
            <a:ext cx="2965523"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29270" y="2821491"/>
            <a:ext cx="2965523"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767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189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4832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406519"/>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506719"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1501"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485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9" y="1129513"/>
            <a:ext cx="308049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defTabSz="914400">
              <a:spcBef>
                <a:spcPts val="1800"/>
              </a:spcBef>
            </a:pPr>
            <a:r>
              <a:rPr lang="en-US"/>
              <a:t>Click icon to add picture</a:t>
            </a:r>
            <a:endParaRPr lang="en-US" dirty="0"/>
          </a:p>
        </p:txBody>
      </p:sp>
      <p:sp>
        <p:nvSpPr>
          <p:cNvPr id="4" name="Text Placeholder 3"/>
          <p:cNvSpPr>
            <a:spLocks noGrp="1"/>
          </p:cNvSpPr>
          <p:nvPr>
            <p:ph type="body" sz="half" idx="2"/>
          </p:nvPr>
        </p:nvSpPr>
        <p:spPr>
          <a:xfrm>
            <a:off x="1443492" y="3145992"/>
            <a:ext cx="3076077"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082905" cy="320123"/>
          </a:xfrm>
        </p:spPr>
        <p:txBody>
          <a:bodyPr/>
          <a:lstStyle>
            <a:lvl1pPr algn="l">
              <a:defRPr/>
            </a:lvl1pPr>
          </a:lstStyle>
          <a:p>
            <a:fld id="{B61BEF0D-F0BB-DE4B-95CE-6DB70DBA9567}" type="datetimeFigureOut">
              <a:rPr lang="en-US" smtClean="0"/>
              <a:pPr/>
              <a:t>1/13/2020</a:t>
            </a:fld>
            <a:endParaRPr lang="en-US" dirty="0"/>
          </a:p>
        </p:txBody>
      </p:sp>
      <p:sp>
        <p:nvSpPr>
          <p:cNvPr id="6" name="Footer Placeholder 5"/>
          <p:cNvSpPr>
            <a:spLocks noGrp="1"/>
          </p:cNvSpPr>
          <p:nvPr>
            <p:ph type="ftr" sz="quarter" idx="11"/>
          </p:nvPr>
        </p:nvSpPr>
        <p:spPr>
          <a:xfrm>
            <a:off x="1437530" y="318641"/>
            <a:ext cx="3082083"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076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Rectangle 9"/>
          <p:cNvSpPr/>
          <p:nvPr/>
        </p:nvSpPr>
        <p:spPr>
          <a:xfrm>
            <a:off x="0" y="3622291"/>
            <a:ext cx="9144000" cy="251227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rotWithShape="1">
          <a:blip r:embed="rId18" cstate="email">
            <a:extLst>
              <a:ext uri="{28A0092B-C50C-407E-A947-70E740481C1C}">
                <a14:useLocalDpi xmlns:a14="http://schemas.microsoft.com/office/drawing/2010/main" val="0"/>
              </a:ext>
            </a:extLst>
          </a:blip>
          <a:srcRect t="2769" b="-2769"/>
          <a:stretch/>
        </p:blipFill>
        <p:spPr>
          <a:xfrm>
            <a:off x="0" y="6135624"/>
            <a:ext cx="9144000" cy="742950"/>
          </a:xfrm>
          <a:prstGeom prst="rect">
            <a:avLst/>
          </a:prstGeom>
        </p:spPr>
      </p:pic>
      <p:sp>
        <p:nvSpPr>
          <p:cNvPr id="2" name="Title Placeholder 1"/>
          <p:cNvSpPr>
            <a:spLocks noGrp="1"/>
          </p:cNvSpPr>
          <p:nvPr>
            <p:ph type="title"/>
          </p:nvPr>
        </p:nvSpPr>
        <p:spPr>
          <a:xfrm>
            <a:off x="1443491" y="804520"/>
            <a:ext cx="6251303"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25130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2650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1/13/2020</a:t>
            </a:fld>
            <a:endParaRPr lang="en-US" dirty="0"/>
          </a:p>
        </p:txBody>
      </p:sp>
      <p:sp>
        <p:nvSpPr>
          <p:cNvPr id="5" name="Footer Placeholder 4"/>
          <p:cNvSpPr>
            <a:spLocks noGrp="1"/>
          </p:cNvSpPr>
          <p:nvPr>
            <p:ph type="ftr" sz="quarter" idx="3"/>
          </p:nvPr>
        </p:nvSpPr>
        <p:spPr>
          <a:xfrm>
            <a:off x="1443491" y="329308"/>
            <a:ext cx="3719283"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a:t>
            </a:fld>
            <a:endParaRPr lang="en-US" dirty="0"/>
          </a:p>
        </p:txBody>
      </p:sp>
      <p:cxnSp>
        <p:nvCxnSpPr>
          <p:cNvPr id="12" name="Straight Connector 11"/>
          <p:cNvCxnSpPr/>
          <p:nvPr/>
        </p:nvCxnSpPr>
        <p:spPr>
          <a:xfrm>
            <a:off x="0" y="6144768"/>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3" name="Picture 2" descr="C:\Users\Aaron\Desktop\SPMG\Design Multimedia\Clients\YPR\Logo\Source\YPR Logo\YPR-Logo-LongColor-High-Res.png">
            <a:extLst>
              <a:ext uri="{FF2B5EF4-FFF2-40B4-BE49-F238E27FC236}">
                <a16:creationId xmlns:a16="http://schemas.microsoft.com/office/drawing/2014/main" id="{AB43D68E-50F2-4370-BECA-8330B29E47C4}"/>
              </a:ext>
            </a:extLst>
          </p:cNvPr>
          <p:cNvPicPr>
            <a:picLocks noChangeAspect="1" noChangeArrowheads="1"/>
          </p:cNvPicPr>
          <p:nvPr userDrawn="1"/>
        </p:nvPicPr>
        <p:blipFill>
          <a:blip r:embed="rId19" cstate="print"/>
          <a:srcRect/>
          <a:stretch>
            <a:fillRect/>
          </a:stretch>
        </p:blipFill>
        <p:spPr bwMode="auto">
          <a:xfrm>
            <a:off x="43755" y="6128941"/>
            <a:ext cx="1574450" cy="727278"/>
          </a:xfrm>
          <a:prstGeom prst="rect">
            <a:avLst/>
          </a:prstGeom>
          <a:noFill/>
        </p:spPr>
      </p:pic>
    </p:spTree>
    <p:extLst>
      <p:ext uri="{BB962C8B-B14F-4D97-AF65-F5344CB8AC3E}">
        <p14:creationId xmlns:p14="http://schemas.microsoft.com/office/powerpoint/2010/main" val="485119129"/>
      </p:ext>
    </p:extLst>
  </p:cSld>
  <p:clrMap bg1="dk1" tx1="lt1" bg2="dk2" tx2="lt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 id="2147484183" r:id="rId12"/>
    <p:sldLayoutId id="2147484184" r:id="rId13"/>
    <p:sldLayoutId id="2147484185" r:id="rId14"/>
    <p:sldLayoutId id="2147484186" r:id="rId15"/>
    <p:sldLayoutId id="2147483677" r:id="rId16"/>
  </p:sldLayoutIdLst>
  <p:transition spd="med">
    <p:pull/>
  </p:transition>
  <p:txStyles>
    <p:titleStyle>
      <a:lvl1pPr algn="ctr" defTabSz="6858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6.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ngpeopleinrecovery.org/"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45.jpeg"/></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51.jpeg"/><Relationship Id="rId4" Type="http://schemas.openxmlformats.org/officeDocument/2006/relationships/image" Target="../media/image50.jpeg"/></Relationships>
</file>

<file path=ppt/slides/_rels/slide45.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56.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64.jpg"/><Relationship Id="rId4" Type="http://schemas.openxmlformats.org/officeDocument/2006/relationships/diagramLayout" Target="../diagrams/layout4.xml"/><Relationship Id="rId9" Type="http://schemas.openxmlformats.org/officeDocument/2006/relationships/image" Target="../media/image63.jpg"/></Relationships>
</file>

<file path=ppt/slides/_rels/slide5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vetoviolence.cdc.gov/apps/aces-training/#/#to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umhs-adolescenthealth.org/wp-content/uploads/2019/04/sbirt_slides_updated.pdf"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B84C61-F5A7-488B-85CF-FC5AEA0F2995}"/>
              </a:ext>
            </a:extLst>
          </p:cNvPr>
          <p:cNvSpPr txBox="1"/>
          <p:nvPr/>
        </p:nvSpPr>
        <p:spPr>
          <a:xfrm>
            <a:off x="1229710" y="1686910"/>
            <a:ext cx="6826469" cy="2862322"/>
          </a:xfrm>
          <a:prstGeom prst="rect">
            <a:avLst/>
          </a:prstGeom>
          <a:noFill/>
        </p:spPr>
        <p:txBody>
          <a:bodyPr wrap="square" rtlCol="0">
            <a:spAutoFit/>
          </a:bodyPr>
          <a:lstStyle/>
          <a:p>
            <a:pPr algn="ctr"/>
            <a:r>
              <a:rPr lang="en-US" sz="3600" dirty="0">
                <a:latin typeface="Copperplate Gothic Bold" panose="020E0705020206020404" pitchFamily="34" charset="0"/>
              </a:rPr>
              <a:t> Treatment and Recovery</a:t>
            </a:r>
          </a:p>
          <a:p>
            <a:pPr algn="ctr"/>
            <a:r>
              <a:rPr lang="en-US" sz="3600" dirty="0">
                <a:latin typeface="Copperplate Gothic Bold" panose="020E0705020206020404" pitchFamily="34" charset="0"/>
              </a:rPr>
              <a:t> for Youth and Young Adults</a:t>
            </a:r>
          </a:p>
          <a:p>
            <a:pPr algn="ctr"/>
            <a:r>
              <a:rPr lang="en-US" sz="3600" dirty="0">
                <a:latin typeface="Copperplate Gothic Bold" panose="020E0705020206020404" pitchFamily="34" charset="0"/>
              </a:rPr>
              <a:t>With Substance Use Disorder (SUD)</a:t>
            </a:r>
          </a:p>
        </p:txBody>
      </p:sp>
    </p:spTree>
    <p:extLst>
      <p:ext uri="{BB962C8B-B14F-4D97-AF65-F5344CB8AC3E}">
        <p14:creationId xmlns:p14="http://schemas.microsoft.com/office/powerpoint/2010/main" val="1734953724"/>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3" y="499967"/>
            <a:ext cx="8308975" cy="1143000"/>
          </a:xfrm>
        </p:spPr>
        <p:txBody>
          <a:bodyPr/>
          <a:lstStyle/>
          <a:p>
            <a:pPr algn="ctr"/>
            <a:r>
              <a:rPr lang="en-US" sz="2800" dirty="0">
                <a:latin typeface="Copperplate Gothic Bold" panose="020E0705020206020404" pitchFamily="34" charset="0"/>
              </a:rPr>
              <a:t>What is YPR?</a:t>
            </a:r>
          </a:p>
        </p:txBody>
      </p:sp>
      <p:pic>
        <p:nvPicPr>
          <p:cNvPr id="5" name="Content Placeholder 4">
            <a:extLst>
              <a:ext uri="{FF2B5EF4-FFF2-40B4-BE49-F238E27FC236}">
                <a16:creationId xmlns:a16="http://schemas.microsoft.com/office/drawing/2014/main" id="{90963F44-7159-418E-ADCA-845D5147DF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4541" y="1215993"/>
            <a:ext cx="1905000" cy="1905000"/>
          </a:xfrm>
        </p:spPr>
      </p:pic>
      <p:pic>
        <p:nvPicPr>
          <p:cNvPr id="7" name="Picture 6">
            <a:extLst>
              <a:ext uri="{FF2B5EF4-FFF2-40B4-BE49-F238E27FC236}">
                <a16:creationId xmlns:a16="http://schemas.microsoft.com/office/drawing/2014/main" id="{156166E0-3902-4773-9298-F5497240F4E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39070" y="1374489"/>
            <a:ext cx="1746504" cy="1746504"/>
          </a:xfrm>
          <a:prstGeom prst="rect">
            <a:avLst/>
          </a:prstGeom>
        </p:spPr>
      </p:pic>
      <p:sp>
        <p:nvSpPr>
          <p:cNvPr id="8" name="Arrow: Right 7">
            <a:extLst>
              <a:ext uri="{FF2B5EF4-FFF2-40B4-BE49-F238E27FC236}">
                <a16:creationId xmlns:a16="http://schemas.microsoft.com/office/drawing/2014/main" id="{61DA898D-647F-4A20-9A74-E105F41A5173}"/>
              </a:ext>
            </a:extLst>
          </p:cNvPr>
          <p:cNvSpPr/>
          <p:nvPr/>
        </p:nvSpPr>
        <p:spPr>
          <a:xfrm>
            <a:off x="3691181" y="1556430"/>
            <a:ext cx="1758461" cy="7591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D56C78-E69E-440A-B244-F1B1968E4125}"/>
              </a:ext>
            </a:extLst>
          </p:cNvPr>
          <p:cNvSpPr txBox="1"/>
          <p:nvPr/>
        </p:nvSpPr>
        <p:spPr>
          <a:xfrm>
            <a:off x="661281" y="3349693"/>
            <a:ext cx="2810166" cy="369332"/>
          </a:xfrm>
          <a:prstGeom prst="rect">
            <a:avLst/>
          </a:prstGeom>
          <a:noFill/>
        </p:spPr>
        <p:txBody>
          <a:bodyPr wrap="square" rtlCol="0">
            <a:spAutoFit/>
          </a:bodyPr>
          <a:lstStyle/>
          <a:p>
            <a:r>
              <a:rPr lang="en-US" dirty="0"/>
              <a:t>         </a:t>
            </a:r>
            <a:r>
              <a:rPr lang="en-US" dirty="0">
                <a:latin typeface="Copperplate Gothic Bold" panose="020E0705020206020404" pitchFamily="34" charset="0"/>
              </a:rPr>
              <a:t>National Team</a:t>
            </a:r>
          </a:p>
        </p:txBody>
      </p:sp>
      <p:sp>
        <p:nvSpPr>
          <p:cNvPr id="10" name="TextBox 9">
            <a:extLst>
              <a:ext uri="{FF2B5EF4-FFF2-40B4-BE49-F238E27FC236}">
                <a16:creationId xmlns:a16="http://schemas.microsoft.com/office/drawing/2014/main" id="{C1F22162-17D4-4911-BE87-88635C1E9A38}"/>
              </a:ext>
            </a:extLst>
          </p:cNvPr>
          <p:cNvSpPr txBox="1"/>
          <p:nvPr/>
        </p:nvSpPr>
        <p:spPr>
          <a:xfrm>
            <a:off x="5233182" y="3349693"/>
            <a:ext cx="3910818" cy="369332"/>
          </a:xfrm>
          <a:prstGeom prst="rect">
            <a:avLst/>
          </a:prstGeom>
          <a:noFill/>
        </p:spPr>
        <p:txBody>
          <a:bodyPr wrap="square" rtlCol="0">
            <a:spAutoFit/>
          </a:bodyPr>
          <a:lstStyle/>
          <a:p>
            <a:r>
              <a:rPr lang="en-US" dirty="0">
                <a:latin typeface="Copperplate Gothic Bold" panose="020E0705020206020404" pitchFamily="34" charset="0"/>
              </a:rPr>
              <a:t>Chapters in the Community</a:t>
            </a:r>
          </a:p>
        </p:txBody>
      </p:sp>
      <p:sp>
        <p:nvSpPr>
          <p:cNvPr id="3" name="TextBox 2">
            <a:extLst>
              <a:ext uri="{FF2B5EF4-FFF2-40B4-BE49-F238E27FC236}">
                <a16:creationId xmlns:a16="http://schemas.microsoft.com/office/drawing/2014/main" id="{B0C97B00-A0C6-42C3-9AA7-B188BA1AE9E2}"/>
              </a:ext>
            </a:extLst>
          </p:cNvPr>
          <p:cNvSpPr txBox="1"/>
          <p:nvPr/>
        </p:nvSpPr>
        <p:spPr>
          <a:xfrm>
            <a:off x="661281" y="3947725"/>
            <a:ext cx="8308974" cy="1754326"/>
          </a:xfrm>
          <a:prstGeom prst="rect">
            <a:avLst/>
          </a:prstGeom>
          <a:noFill/>
        </p:spPr>
        <p:txBody>
          <a:bodyPr wrap="square" rtlCol="0">
            <a:spAutoFit/>
          </a:bodyPr>
          <a:lstStyle/>
          <a:p>
            <a:r>
              <a:rPr lang="en-US" dirty="0"/>
              <a:t>Our national leadership team creates and cultivates local community-led chapters through grassroots organizing and training. Chapters support young people in or seeking recovery by empowering them to obtain stable employment, secure suitable housing, and explore continuing education. Chapters also advocate on the local and state levels for better accessibility of these services and other effective recovery resources.</a:t>
            </a:r>
          </a:p>
        </p:txBody>
      </p:sp>
    </p:spTree>
    <p:extLst>
      <p:ext uri="{BB962C8B-B14F-4D97-AF65-F5344CB8AC3E}">
        <p14:creationId xmlns:p14="http://schemas.microsoft.com/office/powerpoint/2010/main" val="1509510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F850E067-B822-44A1-99D4-C27D132DB7BA}"/>
              </a:ext>
            </a:extLst>
          </p:cNvPr>
          <p:cNvPicPr>
            <a:picLocks noGrp="1" noChangeAspect="1"/>
          </p:cNvPicPr>
          <p:nvPr>
            <p:ph type="pic" sz="quarter" idx="24"/>
          </p:nvPr>
        </p:nvPicPr>
        <p:blipFill>
          <a:blip r:embed="rId3">
            <a:extLst>
              <a:ext uri="{28A0092B-C50C-407E-A947-70E740481C1C}">
                <a14:useLocalDpi xmlns:a14="http://schemas.microsoft.com/office/drawing/2010/main" val="0"/>
              </a:ext>
            </a:extLst>
          </a:blip>
          <a:stretch>
            <a:fillRect/>
          </a:stretch>
        </p:blipFill>
        <p:spPr>
          <a:xfrm>
            <a:off x="3078832" y="1587693"/>
            <a:ext cx="2857500" cy="1600200"/>
          </a:xfrm>
        </p:spPr>
      </p:pic>
      <p:sp>
        <p:nvSpPr>
          <p:cNvPr id="6" name="Title 5">
            <a:extLst>
              <a:ext uri="{FF2B5EF4-FFF2-40B4-BE49-F238E27FC236}">
                <a16:creationId xmlns:a16="http://schemas.microsoft.com/office/drawing/2014/main" id="{FE945CCE-EA7F-4F41-9511-B72096AF3B7A}"/>
              </a:ext>
            </a:extLst>
          </p:cNvPr>
          <p:cNvSpPr>
            <a:spLocks noGrp="1"/>
          </p:cNvSpPr>
          <p:nvPr>
            <p:ph type="title"/>
          </p:nvPr>
        </p:nvSpPr>
        <p:spPr/>
        <p:txBody>
          <a:bodyPr/>
          <a:lstStyle/>
          <a:p>
            <a:r>
              <a:rPr lang="en-US" dirty="0">
                <a:solidFill>
                  <a:schemeClr val="accent1"/>
                </a:solidFill>
                <a:latin typeface="Copperplate Gothic Bold" panose="020E0705020206020404" pitchFamily="34" charset="0"/>
              </a:rPr>
              <a:t>Where Do we start?</a:t>
            </a:r>
          </a:p>
        </p:txBody>
      </p:sp>
      <p:sp>
        <p:nvSpPr>
          <p:cNvPr id="13" name="TextBox 12">
            <a:extLst>
              <a:ext uri="{FF2B5EF4-FFF2-40B4-BE49-F238E27FC236}">
                <a16:creationId xmlns:a16="http://schemas.microsoft.com/office/drawing/2014/main" id="{47EA966F-4C0B-45CB-924C-C570E1557EBF}"/>
              </a:ext>
            </a:extLst>
          </p:cNvPr>
          <p:cNvSpPr txBox="1"/>
          <p:nvPr/>
        </p:nvSpPr>
        <p:spPr>
          <a:xfrm>
            <a:off x="506437" y="3938953"/>
            <a:ext cx="8159261" cy="1569660"/>
          </a:xfrm>
          <a:prstGeom prst="rect">
            <a:avLst/>
          </a:prstGeom>
          <a:noFill/>
        </p:spPr>
        <p:txBody>
          <a:bodyPr wrap="square" rtlCol="0">
            <a:spAutoFit/>
          </a:bodyPr>
          <a:lstStyle/>
          <a:p>
            <a:r>
              <a:rPr lang="en-US" sz="2400" dirty="0">
                <a:latin typeface="Garamond" panose="02020404030301010803" pitchFamily="18" charset="0"/>
              </a:rPr>
              <a:t>When working with young people, we have to start </a:t>
            </a:r>
            <a:r>
              <a:rPr lang="en-US" sz="2400" b="1" dirty="0">
                <a:latin typeface="Garamond" panose="02020404030301010803" pitchFamily="18" charset="0"/>
              </a:rPr>
              <a:t>NOW</a:t>
            </a:r>
            <a:r>
              <a:rPr lang="en-US" sz="2400" dirty="0">
                <a:latin typeface="Garamond" panose="02020404030301010803" pitchFamily="18" charset="0"/>
              </a:rPr>
              <a:t>! Young people need structure, but also need to have the ability to make decisions for themselves. How do we grab their attention? How do we mold, and support them?</a:t>
            </a:r>
          </a:p>
        </p:txBody>
      </p:sp>
    </p:spTree>
    <p:extLst>
      <p:ext uri="{BB962C8B-B14F-4D97-AF65-F5344CB8AC3E}">
        <p14:creationId xmlns:p14="http://schemas.microsoft.com/office/powerpoint/2010/main" val="2158523673"/>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FADAE-B160-4F86-A0FC-8BB227E6CC38}"/>
              </a:ext>
            </a:extLst>
          </p:cNvPr>
          <p:cNvSpPr>
            <a:spLocks noGrp="1"/>
          </p:cNvSpPr>
          <p:nvPr>
            <p:ph type="ctrTitle"/>
          </p:nvPr>
        </p:nvSpPr>
        <p:spPr>
          <a:xfrm>
            <a:off x="1955409" y="2804054"/>
            <a:ext cx="5212715" cy="677108"/>
          </a:xfrm>
        </p:spPr>
        <p:txBody>
          <a:bodyPr/>
          <a:lstStyle/>
          <a:p>
            <a:pPr algn="ctr"/>
            <a:r>
              <a:rPr lang="en-US" dirty="0">
                <a:solidFill>
                  <a:schemeClr val="tx1"/>
                </a:solidFill>
                <a:latin typeface="Copperplate Gothic Bold" panose="020E0705020206020404" pitchFamily="34" charset="0"/>
              </a:rPr>
              <a:t>Peer Support</a:t>
            </a:r>
          </a:p>
        </p:txBody>
      </p:sp>
    </p:spTree>
    <p:extLst>
      <p:ext uri="{BB962C8B-B14F-4D97-AF65-F5344CB8AC3E}">
        <p14:creationId xmlns:p14="http://schemas.microsoft.com/office/powerpoint/2010/main" val="3230393092"/>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B245F3-2D94-4196-A2A1-D9DB80D11256}"/>
              </a:ext>
            </a:extLst>
          </p:cNvPr>
          <p:cNvSpPr>
            <a:spLocks noGrp="1"/>
          </p:cNvSpPr>
          <p:nvPr>
            <p:ph type="body" sz="quarter" idx="18"/>
          </p:nvPr>
        </p:nvSpPr>
        <p:spPr>
          <a:xfrm>
            <a:off x="4581642" y="1298098"/>
            <a:ext cx="4238830" cy="2942315"/>
          </a:xfrm>
        </p:spPr>
        <p:txBody>
          <a:bodyPr>
            <a:normAutofit/>
          </a:bodyPr>
          <a:lstStyle/>
          <a:p>
            <a:r>
              <a:rPr lang="en-US" sz="2400" dirty="0">
                <a:solidFill>
                  <a:schemeClr val="accent2"/>
                </a:solidFill>
              </a:rPr>
              <a:t>What is peer support/provider?</a:t>
            </a:r>
          </a:p>
        </p:txBody>
      </p:sp>
      <p:pic>
        <p:nvPicPr>
          <p:cNvPr id="10" name="Picture Placeholder 9">
            <a:extLst>
              <a:ext uri="{FF2B5EF4-FFF2-40B4-BE49-F238E27FC236}">
                <a16:creationId xmlns:a16="http://schemas.microsoft.com/office/drawing/2014/main" id="{C21B3A11-C0CD-4226-A38B-3A46CF6833C5}"/>
              </a:ext>
            </a:extLst>
          </p:cNvPr>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12489" r="12489"/>
          <a:stretch>
            <a:fillRect/>
          </a:stretch>
        </p:blipFill>
        <p:spPr/>
      </p:pic>
      <p:sp>
        <p:nvSpPr>
          <p:cNvPr id="2" name="Text Placeholder 1">
            <a:extLst>
              <a:ext uri="{FF2B5EF4-FFF2-40B4-BE49-F238E27FC236}">
                <a16:creationId xmlns:a16="http://schemas.microsoft.com/office/drawing/2014/main" id="{99699C3C-6C61-44A5-BA13-332C3376B2D1}"/>
              </a:ext>
            </a:extLst>
          </p:cNvPr>
          <p:cNvSpPr>
            <a:spLocks noGrp="1"/>
          </p:cNvSpPr>
          <p:nvPr>
            <p:ph type="body" sz="quarter" idx="17"/>
          </p:nvPr>
        </p:nvSpPr>
        <p:spPr>
          <a:xfrm>
            <a:off x="4581642" y="2608787"/>
            <a:ext cx="4238830" cy="3263252"/>
          </a:xfrm>
        </p:spPr>
        <p:txBody>
          <a:bodyPr>
            <a:normAutofit fontScale="92500" lnSpcReduction="10000"/>
          </a:bodyPr>
          <a:lstStyle/>
          <a:p>
            <a:r>
              <a:rPr lang="en-US" sz="2000" b="1" dirty="0">
                <a:solidFill>
                  <a:schemeClr val="tx1"/>
                </a:solidFill>
                <a:latin typeface="Garamond" panose="02020404030301010803" pitchFamily="18" charset="0"/>
              </a:rPr>
              <a:t>A </a:t>
            </a:r>
            <a:r>
              <a:rPr lang="en-US" sz="2000" b="1" u="sng" dirty="0">
                <a:solidFill>
                  <a:schemeClr val="tx1"/>
                </a:solidFill>
                <a:latin typeface="Garamond" panose="02020404030301010803" pitchFamily="18" charset="0"/>
              </a:rPr>
              <a:t>peer provider </a:t>
            </a:r>
            <a:r>
              <a:rPr lang="en-US" sz="2000" b="1" dirty="0">
                <a:solidFill>
                  <a:schemeClr val="tx1"/>
                </a:solidFill>
                <a:latin typeface="Garamond" panose="02020404030301010803" pitchFamily="18" charset="0"/>
              </a:rPr>
              <a:t>(e.g., certified peer specialist, peer support specialist, recovery coach) is a person who uses his or her lived experience of recovery from mental illness and/or addiction, plus skills learned in formal training, to deliver services in behavioral health settings to promote mind-body recovery and resiliency.</a:t>
            </a:r>
          </a:p>
          <a:p>
            <a:endParaRPr lang="en-US" sz="1000" b="1" dirty="0">
              <a:solidFill>
                <a:schemeClr val="accent2"/>
              </a:solidFill>
              <a:latin typeface="Garamond" panose="02020404030301010803" pitchFamily="18" charset="0"/>
            </a:endParaRPr>
          </a:p>
          <a:p>
            <a:r>
              <a:rPr lang="en-US" sz="1000" b="1" dirty="0">
                <a:solidFill>
                  <a:schemeClr val="accent2"/>
                </a:solidFill>
                <a:latin typeface="Garamond" panose="02020404030301010803" pitchFamily="18" charset="0"/>
              </a:rPr>
              <a:t>https://www.integration.samhsa.gov/workforce/team-members/peer-providers</a:t>
            </a:r>
          </a:p>
        </p:txBody>
      </p:sp>
      <p:sp>
        <p:nvSpPr>
          <p:cNvPr id="6" name="Title 5">
            <a:extLst>
              <a:ext uri="{FF2B5EF4-FFF2-40B4-BE49-F238E27FC236}">
                <a16:creationId xmlns:a16="http://schemas.microsoft.com/office/drawing/2014/main" id="{2B1A4AE2-5FD8-49BA-93C1-D41C4471790E}"/>
              </a:ext>
            </a:extLst>
          </p:cNvPr>
          <p:cNvSpPr>
            <a:spLocks noGrp="1"/>
          </p:cNvSpPr>
          <p:nvPr>
            <p:ph type="title"/>
          </p:nvPr>
        </p:nvSpPr>
        <p:spPr/>
        <p:txBody>
          <a:bodyPr/>
          <a:lstStyle/>
          <a:p>
            <a:r>
              <a:rPr lang="en-US" dirty="0">
                <a:solidFill>
                  <a:schemeClr val="accent2"/>
                </a:solidFill>
                <a:latin typeface="Copperplate Gothic Bold" panose="020E0705020206020404" pitchFamily="34" charset="0"/>
              </a:rPr>
              <a:t>Peer Support</a:t>
            </a:r>
          </a:p>
        </p:txBody>
      </p:sp>
    </p:spTree>
    <p:extLst>
      <p:ext uri="{BB962C8B-B14F-4D97-AF65-F5344CB8AC3E}">
        <p14:creationId xmlns:p14="http://schemas.microsoft.com/office/powerpoint/2010/main" val="707991120"/>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A81105-E82F-42D6-9186-A8BBFE2A60DC}"/>
              </a:ext>
            </a:extLst>
          </p:cNvPr>
          <p:cNvSpPr>
            <a:spLocks noGrp="1"/>
          </p:cNvSpPr>
          <p:nvPr>
            <p:ph type="title"/>
          </p:nvPr>
        </p:nvSpPr>
        <p:spPr/>
        <p:txBody>
          <a:bodyPr/>
          <a:lstStyle/>
          <a:p>
            <a:r>
              <a:rPr lang="en-US" dirty="0">
                <a:solidFill>
                  <a:schemeClr val="accent2"/>
                </a:solidFill>
                <a:latin typeface="Copperplate Gothic Bold" panose="020E0705020206020404" pitchFamily="34" charset="0"/>
              </a:rPr>
              <a:t>Peer Support</a:t>
            </a:r>
            <a:endParaRPr lang="en-US" dirty="0"/>
          </a:p>
        </p:txBody>
      </p:sp>
      <p:pic>
        <p:nvPicPr>
          <p:cNvPr id="8" name="Picture 7" descr="A screenshot of a cell phone&#10;&#10;Description generated with high confidence">
            <a:extLst>
              <a:ext uri="{FF2B5EF4-FFF2-40B4-BE49-F238E27FC236}">
                <a16:creationId xmlns:a16="http://schemas.microsoft.com/office/drawing/2014/main" id="{96BF4C3A-97A9-42CB-827F-A6CD097EBCF2}"/>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16577" b="8867"/>
          <a:stretch/>
        </p:blipFill>
        <p:spPr>
          <a:xfrm>
            <a:off x="1663764" y="1230768"/>
            <a:ext cx="5997392" cy="4902746"/>
          </a:xfrm>
          <a:prstGeom prst="rect">
            <a:avLst/>
          </a:prstGeom>
        </p:spPr>
      </p:pic>
    </p:spTree>
    <p:extLst>
      <p:ext uri="{BB962C8B-B14F-4D97-AF65-F5344CB8AC3E}">
        <p14:creationId xmlns:p14="http://schemas.microsoft.com/office/powerpoint/2010/main" val="91672152"/>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3C6274-ACBF-489E-B32E-89FD033E50B5}"/>
              </a:ext>
            </a:extLst>
          </p:cNvPr>
          <p:cNvSpPr>
            <a:spLocks noGrp="1"/>
          </p:cNvSpPr>
          <p:nvPr>
            <p:ph type="body" sz="quarter" idx="17"/>
          </p:nvPr>
        </p:nvSpPr>
        <p:spPr>
          <a:xfrm>
            <a:off x="4905170" y="2195012"/>
            <a:ext cx="4238830" cy="3741554"/>
          </a:xfrm>
        </p:spPr>
        <p:txBody>
          <a:bodyPr>
            <a:normAutofit lnSpcReduction="10000"/>
          </a:bodyPr>
          <a:lstStyle/>
          <a:p>
            <a:r>
              <a:rPr lang="en-US" sz="1800" b="1" u="sng" dirty="0">
                <a:latin typeface="Garamond" panose="02020404030301010803" pitchFamily="18" charset="0"/>
              </a:rPr>
              <a:t>Used in many arenas:</a:t>
            </a:r>
          </a:p>
          <a:p>
            <a:pPr marL="285750" indent="-285750">
              <a:buFont typeface="Wingdings" panose="05000000000000000000" pitchFamily="2" charset="2"/>
              <a:buChar char="ü"/>
            </a:pPr>
            <a:r>
              <a:rPr lang="en-US" sz="1800" dirty="0">
                <a:latin typeface="Garamond" panose="02020404030301010803" pitchFamily="18" charset="0"/>
              </a:rPr>
              <a:t>Treatment</a:t>
            </a:r>
          </a:p>
          <a:p>
            <a:pPr marL="285750" indent="-285750">
              <a:buFont typeface="Wingdings" panose="05000000000000000000" pitchFamily="2" charset="2"/>
              <a:buChar char="ü"/>
            </a:pPr>
            <a:r>
              <a:rPr lang="en-US" sz="1800" dirty="0">
                <a:latin typeface="Garamond" panose="02020404030301010803" pitchFamily="18" charset="0"/>
              </a:rPr>
              <a:t>Prevention</a:t>
            </a:r>
          </a:p>
          <a:p>
            <a:pPr marL="285750" indent="-285750">
              <a:buFont typeface="Wingdings" panose="05000000000000000000" pitchFamily="2" charset="2"/>
              <a:buChar char="ü"/>
            </a:pPr>
            <a:r>
              <a:rPr lang="en-US" sz="1800" dirty="0">
                <a:latin typeface="Garamond" panose="02020404030301010803" pitchFamily="18" charset="0"/>
              </a:rPr>
              <a:t>Recovery Support services</a:t>
            </a:r>
          </a:p>
          <a:p>
            <a:pPr marL="285750" indent="-285750">
              <a:buFont typeface="Wingdings" panose="05000000000000000000" pitchFamily="2" charset="2"/>
              <a:buChar char="ü"/>
            </a:pPr>
            <a:r>
              <a:rPr lang="en-US" sz="1800" dirty="0">
                <a:latin typeface="Garamond" panose="02020404030301010803" pitchFamily="18" charset="0"/>
              </a:rPr>
              <a:t>Educational settings</a:t>
            </a:r>
          </a:p>
          <a:p>
            <a:pPr marL="285750" indent="-285750">
              <a:buFont typeface="Wingdings" panose="05000000000000000000" pitchFamily="2" charset="2"/>
              <a:buChar char="ü"/>
            </a:pPr>
            <a:r>
              <a:rPr lang="en-US" sz="1800" dirty="0">
                <a:latin typeface="Garamond" panose="02020404030301010803" pitchFamily="18" charset="0"/>
              </a:rPr>
              <a:t>Employment settings</a:t>
            </a:r>
          </a:p>
          <a:p>
            <a:pPr marL="171450" indent="-171450">
              <a:buFont typeface="Wingdings" panose="05000000000000000000" pitchFamily="2" charset="2"/>
              <a:buChar char="ü"/>
            </a:pPr>
            <a:r>
              <a:rPr lang="en-US" sz="1800" dirty="0">
                <a:latin typeface="Garamond" panose="02020404030301010803" pitchFamily="18" charset="0"/>
              </a:rPr>
              <a:t>  Recovery Housing settings </a:t>
            </a:r>
          </a:p>
          <a:p>
            <a:pPr marL="171450" indent="-171450">
              <a:buFont typeface="Wingdings" panose="05000000000000000000" pitchFamily="2" charset="2"/>
              <a:buChar char="ü"/>
            </a:pPr>
            <a:endParaRPr lang="en-US" sz="1800" dirty="0">
              <a:latin typeface="Garamond" panose="02020404030301010803" pitchFamily="18" charset="0"/>
            </a:endParaRPr>
          </a:p>
          <a:p>
            <a:r>
              <a:rPr lang="en-US" sz="2100" dirty="0">
                <a:latin typeface="Garamond" panose="02020404030301010803" pitchFamily="18" charset="0"/>
              </a:rPr>
              <a:t>…. And many others</a:t>
            </a:r>
          </a:p>
        </p:txBody>
      </p:sp>
      <p:sp>
        <p:nvSpPr>
          <p:cNvPr id="6" name="Title 5">
            <a:extLst>
              <a:ext uri="{FF2B5EF4-FFF2-40B4-BE49-F238E27FC236}">
                <a16:creationId xmlns:a16="http://schemas.microsoft.com/office/drawing/2014/main" id="{4E52674B-DD7F-47AA-AA2C-4C74D41FF88D}"/>
              </a:ext>
            </a:extLst>
          </p:cNvPr>
          <p:cNvSpPr>
            <a:spLocks noGrp="1"/>
          </p:cNvSpPr>
          <p:nvPr>
            <p:ph type="title"/>
          </p:nvPr>
        </p:nvSpPr>
        <p:spPr/>
        <p:txBody>
          <a:bodyPr/>
          <a:lstStyle/>
          <a:p>
            <a:r>
              <a:rPr lang="en-US" dirty="0">
                <a:solidFill>
                  <a:schemeClr val="accent2"/>
                </a:solidFill>
                <a:latin typeface="Copperplate Gothic Bold" panose="020E0705020206020404" pitchFamily="34" charset="0"/>
              </a:rPr>
              <a:t>Peer Support</a:t>
            </a:r>
          </a:p>
        </p:txBody>
      </p:sp>
      <p:pic>
        <p:nvPicPr>
          <p:cNvPr id="8" name="Picture 7" descr="A picture containing clothing&#10;&#10;Description generated with high confidence">
            <a:extLst>
              <a:ext uri="{FF2B5EF4-FFF2-40B4-BE49-F238E27FC236}">
                <a16:creationId xmlns:a16="http://schemas.microsoft.com/office/drawing/2014/main" id="{9139B4AB-A805-4C9C-B8E6-7EE6B85DC0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432" y="2326514"/>
            <a:ext cx="3554575" cy="23439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49057180"/>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FA130A-F0DF-47A7-851E-4523EE024ECA}"/>
              </a:ext>
            </a:extLst>
          </p:cNvPr>
          <p:cNvSpPr>
            <a:spLocks noGrp="1"/>
          </p:cNvSpPr>
          <p:nvPr>
            <p:ph type="title"/>
          </p:nvPr>
        </p:nvSpPr>
        <p:spPr/>
        <p:txBody>
          <a:bodyPr>
            <a:normAutofit fontScale="90000"/>
          </a:bodyPr>
          <a:lstStyle/>
          <a:p>
            <a:r>
              <a:rPr lang="en-US" dirty="0">
                <a:solidFill>
                  <a:schemeClr val="accent2"/>
                </a:solidFill>
                <a:latin typeface="Copperplate Gothic Bold" panose="020E0705020206020404" pitchFamily="34" charset="0"/>
              </a:rPr>
              <a:t>Youth and Peer Support</a:t>
            </a:r>
          </a:p>
        </p:txBody>
      </p:sp>
      <p:pic>
        <p:nvPicPr>
          <p:cNvPr id="18" name="Picture 17" descr="A close up of a sign&#10;&#10;Description generated with very high confidence">
            <a:extLst>
              <a:ext uri="{FF2B5EF4-FFF2-40B4-BE49-F238E27FC236}">
                <a16:creationId xmlns:a16="http://schemas.microsoft.com/office/drawing/2014/main" id="{AFFFA215-A535-431C-8F55-0615EBDBA1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2998" y="2299482"/>
            <a:ext cx="2143125" cy="2019300"/>
          </a:xfrm>
          <a:prstGeom prst="rect">
            <a:avLst/>
          </a:prstGeom>
        </p:spPr>
      </p:pic>
      <p:sp>
        <p:nvSpPr>
          <p:cNvPr id="19" name="Arrow: Down 18">
            <a:extLst>
              <a:ext uri="{FF2B5EF4-FFF2-40B4-BE49-F238E27FC236}">
                <a16:creationId xmlns:a16="http://schemas.microsoft.com/office/drawing/2014/main" id="{65CC16A4-8699-41F3-8D74-B0920F931492}"/>
              </a:ext>
            </a:extLst>
          </p:cNvPr>
          <p:cNvSpPr/>
          <p:nvPr/>
        </p:nvSpPr>
        <p:spPr>
          <a:xfrm rot="2867625">
            <a:off x="2869642" y="3967089"/>
            <a:ext cx="419900" cy="3516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B41C003A-8E1C-4345-877F-82EA718EFE91}"/>
              </a:ext>
            </a:extLst>
          </p:cNvPr>
          <p:cNvSpPr/>
          <p:nvPr/>
        </p:nvSpPr>
        <p:spPr>
          <a:xfrm rot="6264828">
            <a:off x="2957368" y="2520023"/>
            <a:ext cx="419900" cy="3516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75955E76-AD7C-4642-AC8E-C4AB8702D50E}"/>
              </a:ext>
            </a:extLst>
          </p:cNvPr>
          <p:cNvSpPr/>
          <p:nvPr/>
        </p:nvSpPr>
        <p:spPr>
          <a:xfrm rot="18570760">
            <a:off x="5710592" y="4161694"/>
            <a:ext cx="419900" cy="3516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BE9022D7-62DD-4D43-ACF0-8A1CD568E0FA}"/>
              </a:ext>
            </a:extLst>
          </p:cNvPr>
          <p:cNvSpPr/>
          <p:nvPr/>
        </p:nvSpPr>
        <p:spPr>
          <a:xfrm rot="15201957">
            <a:off x="5675257" y="2527651"/>
            <a:ext cx="419900" cy="3516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group of people posing for the camera&#10;&#10;Description generated with very high confidence">
            <a:extLst>
              <a:ext uri="{FF2B5EF4-FFF2-40B4-BE49-F238E27FC236}">
                <a16:creationId xmlns:a16="http://schemas.microsoft.com/office/drawing/2014/main" id="{F82279CC-E574-4D5E-9D7A-B71A25F620E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14838" y="4491844"/>
            <a:ext cx="2707090" cy="1523180"/>
          </a:xfrm>
          <a:prstGeom prst="rect">
            <a:avLst/>
          </a:prstGeom>
          <a:ln>
            <a:noFill/>
          </a:ln>
          <a:effectLst>
            <a:outerShdw blurRad="190500" algn="tl" rotWithShape="0">
              <a:srgbClr val="000000">
                <a:alpha val="70000"/>
              </a:srgbClr>
            </a:outerShdw>
          </a:effectLst>
        </p:spPr>
      </p:pic>
      <p:pic>
        <p:nvPicPr>
          <p:cNvPr id="26" name="Picture 25" descr="A group of people around each other&#10;&#10;Description generated with very high confidence">
            <a:extLst>
              <a:ext uri="{FF2B5EF4-FFF2-40B4-BE49-F238E27FC236}">
                <a16:creationId xmlns:a16="http://schemas.microsoft.com/office/drawing/2014/main" id="{1797576A-3222-45F5-8E52-D2B6953F890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9966" y="4456310"/>
            <a:ext cx="2478287" cy="1396218"/>
          </a:xfrm>
          <a:prstGeom prst="rect">
            <a:avLst/>
          </a:prstGeom>
          <a:ln>
            <a:noFill/>
          </a:ln>
          <a:effectLst>
            <a:outerShdw blurRad="190500" algn="tl" rotWithShape="0">
              <a:srgbClr val="000000">
                <a:alpha val="70000"/>
              </a:srgbClr>
            </a:outerShdw>
          </a:effectLst>
        </p:spPr>
      </p:pic>
      <p:pic>
        <p:nvPicPr>
          <p:cNvPr id="28" name="Picture 27" descr="A group of people standing in front of a crowd&#10;&#10;Description generated with high confidence">
            <a:extLst>
              <a:ext uri="{FF2B5EF4-FFF2-40B4-BE49-F238E27FC236}">
                <a16:creationId xmlns:a16="http://schemas.microsoft.com/office/drawing/2014/main" id="{7E5E4245-9A36-40AC-BA06-599B627DF5E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97052" y="1721212"/>
            <a:ext cx="2477231" cy="1461566"/>
          </a:xfrm>
          <a:prstGeom prst="rect">
            <a:avLst/>
          </a:prstGeom>
          <a:ln>
            <a:noFill/>
          </a:ln>
          <a:effectLst>
            <a:outerShdw blurRad="190500" algn="tl" rotWithShape="0">
              <a:srgbClr val="000000">
                <a:alpha val="70000"/>
              </a:srgbClr>
            </a:outerShdw>
          </a:effectLst>
        </p:spPr>
      </p:pic>
      <p:pic>
        <p:nvPicPr>
          <p:cNvPr id="30" name="Picture 29" descr="A person sitting at a table using a computer&#10;&#10;Description generated with high confidence">
            <a:extLst>
              <a:ext uri="{FF2B5EF4-FFF2-40B4-BE49-F238E27FC236}">
                <a16:creationId xmlns:a16="http://schemas.microsoft.com/office/drawing/2014/main" id="{3399F801-CD57-4715-80B6-1CD663E78451}"/>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114838" y="1666395"/>
            <a:ext cx="2700040" cy="1961662"/>
          </a:xfrm>
          <a:prstGeom prst="ellipse">
            <a:avLst/>
          </a:prstGeom>
          <a:ln>
            <a:noFill/>
          </a:ln>
          <a:effectLst>
            <a:softEdge rad="112500"/>
          </a:effectLst>
        </p:spPr>
      </p:pic>
    </p:spTree>
    <p:extLst>
      <p:ext uri="{BB962C8B-B14F-4D97-AF65-F5344CB8AC3E}">
        <p14:creationId xmlns:p14="http://schemas.microsoft.com/office/powerpoint/2010/main" val="4148367696"/>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6A08A-0393-455D-83D4-20DDF50B2A9C}"/>
              </a:ext>
            </a:extLst>
          </p:cNvPr>
          <p:cNvSpPr>
            <a:spLocks noGrp="1"/>
          </p:cNvSpPr>
          <p:nvPr>
            <p:ph type="ctrTitle"/>
          </p:nvPr>
        </p:nvSpPr>
        <p:spPr>
          <a:xfrm>
            <a:off x="2080592" y="2564904"/>
            <a:ext cx="5229637" cy="3323987"/>
          </a:xfrm>
        </p:spPr>
        <p:txBody>
          <a:bodyPr/>
          <a:lstStyle/>
          <a:p>
            <a:r>
              <a:rPr lang="en-US" sz="5400" dirty="0">
                <a:latin typeface="Copperplate Gothic Bold" panose="020E0705020206020404" pitchFamily="34" charset="0"/>
              </a:rPr>
              <a:t>Alternative Peer Groups</a:t>
            </a:r>
          </a:p>
        </p:txBody>
      </p:sp>
    </p:spTree>
    <p:extLst>
      <p:ext uri="{BB962C8B-B14F-4D97-AF65-F5344CB8AC3E}">
        <p14:creationId xmlns:p14="http://schemas.microsoft.com/office/powerpoint/2010/main" val="3444015996"/>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9D4006-A1F0-4F66-B209-2DBF25AC4B72}"/>
              </a:ext>
            </a:extLst>
          </p:cNvPr>
          <p:cNvSpPr>
            <a:spLocks noGrp="1"/>
          </p:cNvSpPr>
          <p:nvPr>
            <p:ph type="body" sz="quarter" idx="17"/>
          </p:nvPr>
        </p:nvSpPr>
        <p:spPr>
          <a:xfrm>
            <a:off x="590843" y="1547899"/>
            <a:ext cx="8229629" cy="4262058"/>
          </a:xfrm>
        </p:spPr>
        <p:txBody>
          <a:bodyPr>
            <a:noAutofit/>
          </a:bodyPr>
          <a:lstStyle/>
          <a:p>
            <a:r>
              <a:rPr lang="en-US" sz="2000" dirty="0">
                <a:latin typeface="Garamond" panose="02020404030301010803" pitchFamily="18" charset="0"/>
              </a:rPr>
              <a:t>An </a:t>
            </a:r>
            <a:r>
              <a:rPr lang="en-US" sz="2000" b="1" dirty="0">
                <a:latin typeface="Garamond" panose="02020404030301010803" pitchFamily="18" charset="0"/>
              </a:rPr>
              <a:t>Alternative Peer Group </a:t>
            </a:r>
            <a:r>
              <a:rPr lang="en-US" sz="2000" dirty="0">
                <a:latin typeface="Garamond" panose="02020404030301010803" pitchFamily="18" charset="0"/>
              </a:rPr>
              <a:t>(APG) is a community-based, family-centered, professionally staffed, positive peer support program that offers prosocial activities, counseling, and case-management for people who struggle with substance use or self-destructive behaviors. APGs are a much better fit for the adolescent who struggles with substance use and co-occurring disorders because the main focus is to offer and shape a new peer group that utilizes positive peer pressure to stay sober. In addition, APGs focus on making sobriety more fun than using by organizing and staffing sober social functions throughout the week, weekends, and summers.</a:t>
            </a:r>
          </a:p>
          <a:p>
            <a:r>
              <a:rPr lang="en-US" sz="2000" dirty="0">
                <a:latin typeface="Garamond" panose="02020404030301010803" pitchFamily="18" charset="0"/>
              </a:rPr>
              <a:t>For more information, see the film “Generation Found”</a:t>
            </a:r>
          </a:p>
          <a:p>
            <a:endParaRPr lang="en-US" sz="2000" dirty="0">
              <a:latin typeface="Garamond" panose="02020404030301010803" pitchFamily="18" charset="0"/>
            </a:endParaRPr>
          </a:p>
          <a:p>
            <a:r>
              <a:rPr lang="en-US" dirty="0">
                <a:latin typeface="Garamond" panose="02020404030301010803" pitchFamily="18" charset="0"/>
              </a:rPr>
              <a:t>References: </a:t>
            </a:r>
          </a:p>
          <a:p>
            <a:r>
              <a:rPr lang="en-US" dirty="0">
                <a:latin typeface="Garamond" panose="02020404030301010803" pitchFamily="18" charset="0"/>
              </a:rPr>
              <a:t>http://generationfoundfilm.com/2016/12/05/alternative-peer-groups-powerful-tool-youth-recovery-across-nation/</a:t>
            </a:r>
          </a:p>
        </p:txBody>
      </p:sp>
      <p:sp>
        <p:nvSpPr>
          <p:cNvPr id="6" name="Title 5">
            <a:extLst>
              <a:ext uri="{FF2B5EF4-FFF2-40B4-BE49-F238E27FC236}">
                <a16:creationId xmlns:a16="http://schemas.microsoft.com/office/drawing/2014/main" id="{6E23FA2F-AAE7-40CD-B5C8-F7F594556939}"/>
              </a:ext>
            </a:extLst>
          </p:cNvPr>
          <p:cNvSpPr>
            <a:spLocks noGrp="1"/>
          </p:cNvSpPr>
          <p:nvPr>
            <p:ph type="title"/>
          </p:nvPr>
        </p:nvSpPr>
        <p:spPr/>
        <p:txBody>
          <a:bodyPr>
            <a:normAutofit fontScale="90000"/>
          </a:bodyPr>
          <a:lstStyle/>
          <a:p>
            <a:r>
              <a:rPr lang="en-US" dirty="0">
                <a:solidFill>
                  <a:schemeClr val="accent2"/>
                </a:solidFill>
                <a:latin typeface="Copperplate Gothic Bold" panose="020E0705020206020404" pitchFamily="34" charset="0"/>
              </a:rPr>
              <a:t>Alternative Peer Groups</a:t>
            </a:r>
          </a:p>
        </p:txBody>
      </p:sp>
    </p:spTree>
    <p:extLst>
      <p:ext uri="{BB962C8B-B14F-4D97-AF65-F5344CB8AC3E}">
        <p14:creationId xmlns:p14="http://schemas.microsoft.com/office/powerpoint/2010/main" val="1367942088"/>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5C1059-8994-4AC4-939D-61390B77EBA1}"/>
              </a:ext>
            </a:extLst>
          </p:cNvPr>
          <p:cNvSpPr>
            <a:spLocks noGrp="1"/>
          </p:cNvSpPr>
          <p:nvPr>
            <p:ph type="title"/>
          </p:nvPr>
        </p:nvSpPr>
        <p:spPr/>
        <p:txBody>
          <a:bodyPr>
            <a:normAutofit fontScale="90000"/>
          </a:bodyPr>
          <a:lstStyle/>
          <a:p>
            <a:r>
              <a:rPr lang="en-US" dirty="0">
                <a:solidFill>
                  <a:schemeClr val="accent2"/>
                </a:solidFill>
                <a:latin typeface="Copperplate Gothic Bold" panose="020E0705020206020404" pitchFamily="34" charset="0"/>
              </a:rPr>
              <a:t>Alternative Peer Groups</a:t>
            </a:r>
            <a:endParaRPr lang="en-US" dirty="0"/>
          </a:p>
        </p:txBody>
      </p:sp>
      <p:pic>
        <p:nvPicPr>
          <p:cNvPr id="7" name="Picture 6" descr="A close up of a logo&#10;&#10;Description generated with high confidence">
            <a:extLst>
              <a:ext uri="{FF2B5EF4-FFF2-40B4-BE49-F238E27FC236}">
                <a16:creationId xmlns:a16="http://schemas.microsoft.com/office/drawing/2014/main" id="{D4374906-B07B-4FDE-AF98-4960A8B5088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95498" y="1089206"/>
            <a:ext cx="4522278" cy="4974505"/>
          </a:xfrm>
          <a:prstGeom prst="rect">
            <a:avLst/>
          </a:prstGeom>
        </p:spPr>
      </p:pic>
    </p:spTree>
    <p:extLst>
      <p:ext uri="{BB962C8B-B14F-4D97-AF65-F5344CB8AC3E}">
        <p14:creationId xmlns:p14="http://schemas.microsoft.com/office/powerpoint/2010/main" val="3998529237"/>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322" y="1515840"/>
            <a:ext cx="7055380" cy="1400530"/>
          </a:xfrm>
        </p:spPr>
        <p:txBody>
          <a:bodyPr>
            <a:normAutofit/>
          </a:bodyPr>
          <a:lstStyle/>
          <a:p>
            <a:pPr algn="ctr"/>
            <a:r>
              <a:rPr lang="en-US" dirty="0">
                <a:latin typeface="Copperplate Gothic Bold" panose="020E0705020206020404" pitchFamily="34" charset="0"/>
              </a:rPr>
              <a:t>Welcome and Introductions</a:t>
            </a:r>
            <a:r>
              <a:rPr lang="en-US" dirty="0"/>
              <a:t> </a:t>
            </a:r>
          </a:p>
        </p:txBody>
      </p:sp>
      <p:sp>
        <p:nvSpPr>
          <p:cNvPr id="3" name="Content Placeholder 2"/>
          <p:cNvSpPr>
            <a:spLocks noGrp="1"/>
          </p:cNvSpPr>
          <p:nvPr>
            <p:ph idx="1"/>
          </p:nvPr>
        </p:nvSpPr>
        <p:spPr/>
        <p:txBody>
          <a:bodyPr/>
          <a:lstStyle/>
          <a:p>
            <a:pPr marL="0" indent="0" algn="ctr">
              <a:buNone/>
            </a:pPr>
            <a:endParaRPr lang="en-US" dirty="0">
              <a:solidFill>
                <a:schemeClr val="tx1"/>
              </a:solidFill>
              <a:latin typeface="Copperplate Gothic Bold" panose="020E0705020206020404" pitchFamily="34" charset="0"/>
            </a:endParaRPr>
          </a:p>
          <a:p>
            <a:pPr marL="0" indent="0" algn="ctr">
              <a:buNone/>
            </a:pPr>
            <a:endParaRPr lang="en-US" dirty="0">
              <a:solidFill>
                <a:schemeClr val="tx1"/>
              </a:solidFill>
              <a:latin typeface="Copperplate Gothic Bold" panose="020E0705020206020404" pitchFamily="34" charset="0"/>
            </a:endParaRPr>
          </a:p>
          <a:p>
            <a:pPr marL="0" indent="0" algn="ctr">
              <a:buNone/>
            </a:pPr>
            <a:r>
              <a:rPr lang="en-US" dirty="0">
                <a:solidFill>
                  <a:schemeClr val="tx1"/>
                </a:solidFill>
                <a:latin typeface="Copperplate Gothic Bold" panose="020E0705020206020404" pitchFamily="34" charset="0"/>
              </a:rPr>
              <a:t>Tara Moseley, MPAP</a:t>
            </a:r>
          </a:p>
          <a:p>
            <a:pPr marL="0" indent="0" algn="ctr">
              <a:buNone/>
            </a:pPr>
            <a:r>
              <a:rPr lang="en-US" dirty="0">
                <a:latin typeface="Copperplate Gothic Bold" panose="020E0705020206020404" pitchFamily="34" charset="0"/>
              </a:rPr>
              <a:t>Policy Analyst</a:t>
            </a:r>
          </a:p>
          <a:p>
            <a:pPr marL="0" indent="0" algn="ctr">
              <a:buNone/>
            </a:pPr>
            <a:r>
              <a:rPr lang="en-US" dirty="0">
                <a:solidFill>
                  <a:schemeClr val="tx1"/>
                </a:solidFill>
                <a:latin typeface="Copperplate Gothic Bold" panose="020E0705020206020404" pitchFamily="34" charset="0"/>
              </a:rPr>
              <a:t>Innovative Policy Solutions</a:t>
            </a:r>
          </a:p>
          <a:p>
            <a:endParaRPr lang="en-US" dirty="0">
              <a:solidFill>
                <a:schemeClr val="tx1"/>
              </a:solidFill>
              <a:latin typeface="Copperplate Gothic Bold" panose="020E0705020206020404" pitchFamily="34" charset="0"/>
            </a:endParaRPr>
          </a:p>
          <a:p>
            <a:endParaRPr lang="en-US" dirty="0">
              <a:solidFill>
                <a:schemeClr val="tx1"/>
              </a:solidFill>
              <a:latin typeface="Copperplate Gothic Bold" panose="020E0705020206020404" pitchFamily="34" charset="0"/>
            </a:endParaRPr>
          </a:p>
        </p:txBody>
      </p:sp>
    </p:spTree>
    <p:extLst>
      <p:ext uri="{BB962C8B-B14F-4D97-AF65-F5344CB8AC3E}">
        <p14:creationId xmlns:p14="http://schemas.microsoft.com/office/powerpoint/2010/main" val="3307837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E91A-C3BA-4A5B-914F-00289DD78BAD}"/>
              </a:ext>
            </a:extLst>
          </p:cNvPr>
          <p:cNvSpPr>
            <a:spLocks noGrp="1"/>
          </p:cNvSpPr>
          <p:nvPr>
            <p:ph type="ctrTitle"/>
          </p:nvPr>
        </p:nvSpPr>
        <p:spPr>
          <a:xfrm>
            <a:off x="1510747" y="2604661"/>
            <a:ext cx="6626087" cy="1661993"/>
          </a:xfrm>
        </p:spPr>
        <p:txBody>
          <a:bodyPr/>
          <a:lstStyle/>
          <a:p>
            <a:pPr algn="ctr"/>
            <a:r>
              <a:rPr lang="en-US" sz="5400" dirty="0">
                <a:latin typeface="Copperplate Gothic Bold" panose="020E0705020206020404" pitchFamily="34" charset="0"/>
              </a:rPr>
              <a:t>Recovery High Schools</a:t>
            </a:r>
          </a:p>
        </p:txBody>
      </p:sp>
    </p:spTree>
    <p:extLst>
      <p:ext uri="{BB962C8B-B14F-4D97-AF65-F5344CB8AC3E}">
        <p14:creationId xmlns:p14="http://schemas.microsoft.com/office/powerpoint/2010/main" val="279757116"/>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02CCD7-94C1-4D57-ADF4-D4A0393782FA}"/>
              </a:ext>
            </a:extLst>
          </p:cNvPr>
          <p:cNvSpPr>
            <a:spLocks noGrp="1"/>
          </p:cNvSpPr>
          <p:nvPr>
            <p:ph type="body" sz="quarter" idx="17"/>
          </p:nvPr>
        </p:nvSpPr>
        <p:spPr>
          <a:xfrm>
            <a:off x="427937" y="4318781"/>
            <a:ext cx="8159290" cy="1055077"/>
          </a:xfrm>
        </p:spPr>
        <p:txBody>
          <a:bodyPr>
            <a:noAutofit/>
          </a:bodyPr>
          <a:lstStyle/>
          <a:p>
            <a:pPr algn="ctr"/>
            <a:r>
              <a:rPr lang="en-US" sz="2400" b="1" dirty="0">
                <a:latin typeface="Garamond" panose="02020404030301010803" pitchFamily="18" charset="0"/>
              </a:rPr>
              <a:t>Association of Recovery Schools </a:t>
            </a:r>
            <a:r>
              <a:rPr lang="en-US" sz="2400" dirty="0">
                <a:latin typeface="Garamond" panose="02020404030301010803" pitchFamily="18" charset="0"/>
              </a:rPr>
              <a:t>(ARS) helps to develop, support, and inspire schools for optimum performance, empowering hope and access to every student in recovery. </a:t>
            </a:r>
          </a:p>
        </p:txBody>
      </p:sp>
      <p:sp>
        <p:nvSpPr>
          <p:cNvPr id="6" name="Title 5">
            <a:extLst>
              <a:ext uri="{FF2B5EF4-FFF2-40B4-BE49-F238E27FC236}">
                <a16:creationId xmlns:a16="http://schemas.microsoft.com/office/drawing/2014/main" id="{8D69EAF6-40D6-47CF-944A-550091F0E071}"/>
              </a:ext>
            </a:extLst>
          </p:cNvPr>
          <p:cNvSpPr>
            <a:spLocks noGrp="1"/>
          </p:cNvSpPr>
          <p:nvPr>
            <p:ph type="title"/>
          </p:nvPr>
        </p:nvSpPr>
        <p:spPr/>
        <p:txBody>
          <a:bodyPr/>
          <a:lstStyle/>
          <a:p>
            <a:r>
              <a:rPr lang="en-US" dirty="0">
                <a:solidFill>
                  <a:schemeClr val="accent2"/>
                </a:solidFill>
                <a:latin typeface="Copperplate Gothic Bold" panose="020E0705020206020404" pitchFamily="34" charset="0"/>
              </a:rPr>
              <a:t>Recovery High Schools</a:t>
            </a:r>
          </a:p>
        </p:txBody>
      </p:sp>
      <p:pic>
        <p:nvPicPr>
          <p:cNvPr id="8" name="Picture 7" descr="A picture containing sky, outdoor, person&#10;&#10;Description generated with very high confidence">
            <a:extLst>
              <a:ext uri="{FF2B5EF4-FFF2-40B4-BE49-F238E27FC236}">
                <a16:creationId xmlns:a16="http://schemas.microsoft.com/office/drawing/2014/main" id="{F1471A59-C9A7-46D4-A645-7CE2048DA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3373" y="1672549"/>
            <a:ext cx="3912210" cy="220445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23197649"/>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B68D8E-4F5D-4189-A2DB-B1A5B1E71531}"/>
              </a:ext>
            </a:extLst>
          </p:cNvPr>
          <p:cNvSpPr>
            <a:spLocks noGrp="1"/>
          </p:cNvSpPr>
          <p:nvPr>
            <p:ph type="body" sz="quarter" idx="17"/>
          </p:nvPr>
        </p:nvSpPr>
        <p:spPr>
          <a:xfrm>
            <a:off x="1097280" y="1505243"/>
            <a:ext cx="7723192" cy="4025980"/>
          </a:xfrm>
        </p:spPr>
        <p:txBody>
          <a:bodyPr>
            <a:normAutofit/>
          </a:bodyPr>
          <a:lstStyle/>
          <a:p>
            <a:pPr fontAlgn="base"/>
            <a:r>
              <a:rPr lang="en-US" sz="2000" dirty="0">
                <a:latin typeface="Garamond" panose="02020404030301010803" pitchFamily="18" charset="0"/>
              </a:rPr>
              <a:t>Although each school operates differently depending on available community resources and state standards, each recovery high school shares the following goals</a:t>
            </a:r>
            <a:r>
              <a:rPr lang="en-US" sz="1800" dirty="0">
                <a:latin typeface="Garamond" panose="02020404030301010803" pitchFamily="18" charset="0"/>
              </a:rPr>
              <a:t>:</a:t>
            </a:r>
          </a:p>
          <a:p>
            <a:pPr fontAlgn="base"/>
            <a:endParaRPr lang="en-US" sz="1800" dirty="0">
              <a:latin typeface="Garamond" panose="02020404030301010803" pitchFamily="18" charset="0"/>
            </a:endParaRPr>
          </a:p>
          <a:p>
            <a:pPr fontAlgn="base"/>
            <a:r>
              <a:rPr lang="en-US" sz="1800" dirty="0">
                <a:latin typeface="Garamond" panose="02020404030301010803" pitchFamily="18" charset="0"/>
              </a:rPr>
              <a:t>To educate all available and eligible students who are in recovery from substance use disorder or co-occurring disorders such as anxiety, depression, and attention deficit hyperactivity disorder</a:t>
            </a:r>
          </a:p>
          <a:p>
            <a:pPr fontAlgn="base"/>
            <a:r>
              <a:rPr lang="en-US" sz="1800" dirty="0">
                <a:latin typeface="Garamond" panose="02020404030301010803" pitchFamily="18" charset="0"/>
              </a:rPr>
              <a:t>To meet state requirements for awarding a secondary school diploma</a:t>
            </a:r>
          </a:p>
          <a:p>
            <a:pPr fontAlgn="base"/>
            <a:r>
              <a:rPr lang="en-US" sz="1800" dirty="0">
                <a:latin typeface="Garamond" panose="02020404030301010803" pitchFamily="18" charset="0"/>
              </a:rPr>
              <a:t>To support students in working a strong program of recovery</a:t>
            </a:r>
          </a:p>
          <a:p>
            <a:endParaRPr lang="en-US" dirty="0"/>
          </a:p>
        </p:txBody>
      </p:sp>
      <p:sp>
        <p:nvSpPr>
          <p:cNvPr id="6" name="Title 5">
            <a:extLst>
              <a:ext uri="{FF2B5EF4-FFF2-40B4-BE49-F238E27FC236}">
                <a16:creationId xmlns:a16="http://schemas.microsoft.com/office/drawing/2014/main" id="{A7A85881-E635-48D7-BFC9-79206748F1CF}"/>
              </a:ext>
            </a:extLst>
          </p:cNvPr>
          <p:cNvSpPr>
            <a:spLocks noGrp="1"/>
          </p:cNvSpPr>
          <p:nvPr>
            <p:ph type="title"/>
          </p:nvPr>
        </p:nvSpPr>
        <p:spPr/>
        <p:txBody>
          <a:bodyPr>
            <a:normAutofit fontScale="90000"/>
          </a:bodyPr>
          <a:lstStyle/>
          <a:p>
            <a:r>
              <a:rPr lang="en-US" dirty="0">
                <a:solidFill>
                  <a:schemeClr val="accent2"/>
                </a:solidFill>
                <a:latin typeface="Copperplate Gothic Bold" panose="020E0705020206020404" pitchFamily="34" charset="0"/>
              </a:rPr>
              <a:t>Recovery High School’s</a:t>
            </a:r>
          </a:p>
        </p:txBody>
      </p:sp>
      <p:pic>
        <p:nvPicPr>
          <p:cNvPr id="8" name="Graphic 7" descr="Books">
            <a:extLst>
              <a:ext uri="{FF2B5EF4-FFF2-40B4-BE49-F238E27FC236}">
                <a16:creationId xmlns:a16="http://schemas.microsoft.com/office/drawing/2014/main" id="{E97A4C14-DA9F-4034-803D-D062204184CD}"/>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3172" y="3094892"/>
            <a:ext cx="334108" cy="334108"/>
          </a:xfrm>
          <a:prstGeom prst="rect">
            <a:avLst/>
          </a:prstGeom>
        </p:spPr>
      </p:pic>
      <p:pic>
        <p:nvPicPr>
          <p:cNvPr id="9" name="Graphic 8" descr="Books">
            <a:extLst>
              <a:ext uri="{FF2B5EF4-FFF2-40B4-BE49-F238E27FC236}">
                <a16:creationId xmlns:a16="http://schemas.microsoft.com/office/drawing/2014/main" id="{EC5893E0-C4C8-485E-A096-2021E3500A57}"/>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5614" y="3932040"/>
            <a:ext cx="334108" cy="334108"/>
          </a:xfrm>
          <a:prstGeom prst="rect">
            <a:avLst/>
          </a:prstGeom>
        </p:spPr>
      </p:pic>
      <p:pic>
        <p:nvPicPr>
          <p:cNvPr id="10" name="Graphic 9" descr="Books">
            <a:extLst>
              <a:ext uri="{FF2B5EF4-FFF2-40B4-BE49-F238E27FC236}">
                <a16:creationId xmlns:a16="http://schemas.microsoft.com/office/drawing/2014/main" id="{890C7EDD-D411-40F2-8B2C-993C3A2232B6}"/>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9722" y="4460975"/>
            <a:ext cx="334108" cy="334108"/>
          </a:xfrm>
          <a:prstGeom prst="rect">
            <a:avLst/>
          </a:prstGeom>
        </p:spPr>
      </p:pic>
      <p:sp>
        <p:nvSpPr>
          <p:cNvPr id="11" name="TextBox 10">
            <a:extLst>
              <a:ext uri="{FF2B5EF4-FFF2-40B4-BE49-F238E27FC236}">
                <a16:creationId xmlns:a16="http://schemas.microsoft.com/office/drawing/2014/main" id="{804B1AA2-4F12-4441-80CA-FE8305899A5E}"/>
              </a:ext>
            </a:extLst>
          </p:cNvPr>
          <p:cNvSpPr txBox="1"/>
          <p:nvPr/>
        </p:nvSpPr>
        <p:spPr>
          <a:xfrm>
            <a:off x="1404826" y="5069558"/>
            <a:ext cx="7739174" cy="923330"/>
          </a:xfrm>
          <a:prstGeom prst="rect">
            <a:avLst/>
          </a:prstGeom>
          <a:noFill/>
        </p:spPr>
        <p:txBody>
          <a:bodyPr wrap="square" rtlCol="0">
            <a:spAutoFit/>
          </a:bodyPr>
          <a:lstStyle/>
          <a:p>
            <a:r>
              <a:rPr lang="en-US" dirty="0">
                <a:latin typeface="Garamond" panose="02020404030301010803" pitchFamily="18" charset="0"/>
              </a:rPr>
              <a:t>For more information:</a:t>
            </a:r>
          </a:p>
          <a:p>
            <a:endParaRPr lang="en-US" dirty="0">
              <a:latin typeface="Garamond" panose="02020404030301010803" pitchFamily="18" charset="0"/>
            </a:endParaRPr>
          </a:p>
          <a:p>
            <a:r>
              <a:rPr lang="en-US" dirty="0">
                <a:latin typeface="Garamond" panose="02020404030301010803" pitchFamily="18" charset="0"/>
              </a:rPr>
              <a:t>https://recoveryschools.org/mission-and-vision/</a:t>
            </a:r>
          </a:p>
        </p:txBody>
      </p:sp>
    </p:spTree>
    <p:extLst>
      <p:ext uri="{BB962C8B-B14F-4D97-AF65-F5344CB8AC3E}">
        <p14:creationId xmlns:p14="http://schemas.microsoft.com/office/powerpoint/2010/main" val="2374748379"/>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92D7F-3671-48F3-BB78-B1CD91476903}"/>
              </a:ext>
            </a:extLst>
          </p:cNvPr>
          <p:cNvSpPr>
            <a:spLocks noGrp="1"/>
          </p:cNvSpPr>
          <p:nvPr>
            <p:ph type="ctrTitle"/>
          </p:nvPr>
        </p:nvSpPr>
        <p:spPr>
          <a:xfrm>
            <a:off x="1338470" y="2564904"/>
            <a:ext cx="6003234" cy="1661993"/>
          </a:xfrm>
        </p:spPr>
        <p:txBody>
          <a:bodyPr/>
          <a:lstStyle/>
          <a:p>
            <a:pPr algn="ctr"/>
            <a:r>
              <a:rPr lang="en-US" sz="5400" dirty="0">
                <a:latin typeface="Copperplate Gothic Bold" panose="020E0705020206020404" pitchFamily="34" charset="0"/>
              </a:rPr>
              <a:t>Young People in Recovery </a:t>
            </a:r>
          </a:p>
        </p:txBody>
      </p:sp>
    </p:spTree>
    <p:extLst>
      <p:ext uri="{BB962C8B-B14F-4D97-AF65-F5344CB8AC3E}">
        <p14:creationId xmlns:p14="http://schemas.microsoft.com/office/powerpoint/2010/main" val="635145147"/>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377629-278A-4A10-996B-FC58C0FE16C2}"/>
              </a:ext>
            </a:extLst>
          </p:cNvPr>
          <p:cNvSpPr>
            <a:spLocks noGrp="1"/>
          </p:cNvSpPr>
          <p:nvPr>
            <p:ph type="body" sz="quarter" idx="17"/>
          </p:nvPr>
        </p:nvSpPr>
        <p:spPr>
          <a:xfrm>
            <a:off x="5064369" y="2841674"/>
            <a:ext cx="3756103" cy="2689549"/>
          </a:xfrm>
        </p:spPr>
        <p:txBody>
          <a:bodyPr>
            <a:normAutofit/>
          </a:bodyPr>
          <a:lstStyle/>
          <a:p>
            <a:r>
              <a:rPr lang="en-US" sz="2000" dirty="0">
                <a:solidFill>
                  <a:schemeClr val="tx1"/>
                </a:solidFill>
              </a:rPr>
              <a:t>Find a chapter near you:</a:t>
            </a:r>
            <a:endParaRPr lang="en-US" sz="2000" dirty="0">
              <a:solidFill>
                <a:schemeClr val="tx1"/>
              </a:solidFill>
              <a:hlinkClick r:id="rId3"/>
            </a:endParaRPr>
          </a:p>
          <a:p>
            <a:r>
              <a:rPr lang="en-US" sz="2000" dirty="0">
                <a:solidFill>
                  <a:schemeClr val="accent2"/>
                </a:solidFill>
                <a:hlinkClick r:id="rId3"/>
              </a:rPr>
              <a:t>www.youngpeopleinrecovery.org</a:t>
            </a:r>
            <a:endParaRPr lang="en-US" sz="2000" dirty="0">
              <a:solidFill>
                <a:schemeClr val="accent2"/>
              </a:solidFill>
            </a:endParaRPr>
          </a:p>
          <a:p>
            <a:endParaRPr lang="en-US" sz="2000" dirty="0"/>
          </a:p>
        </p:txBody>
      </p:sp>
      <p:sp>
        <p:nvSpPr>
          <p:cNvPr id="6" name="Title 5">
            <a:extLst>
              <a:ext uri="{FF2B5EF4-FFF2-40B4-BE49-F238E27FC236}">
                <a16:creationId xmlns:a16="http://schemas.microsoft.com/office/drawing/2014/main" id="{04626667-1596-4899-BE39-BA632FE95460}"/>
              </a:ext>
            </a:extLst>
          </p:cNvPr>
          <p:cNvSpPr>
            <a:spLocks noGrp="1"/>
          </p:cNvSpPr>
          <p:nvPr>
            <p:ph type="title"/>
          </p:nvPr>
        </p:nvSpPr>
        <p:spPr/>
        <p:txBody>
          <a:bodyPr>
            <a:normAutofit fontScale="90000"/>
          </a:bodyPr>
          <a:lstStyle/>
          <a:p>
            <a:r>
              <a:rPr lang="en-US" dirty="0">
                <a:solidFill>
                  <a:schemeClr val="accent2"/>
                </a:solidFill>
                <a:latin typeface="Copperplate Gothic Bold" panose="020E0705020206020404" pitchFamily="34" charset="0"/>
              </a:rPr>
              <a:t>Young People in Recovery</a:t>
            </a:r>
          </a:p>
        </p:txBody>
      </p:sp>
      <p:pic>
        <p:nvPicPr>
          <p:cNvPr id="12" name="Picture 11" descr="A screenshot of a cell phone&#10;&#10;Description generated with high confidence">
            <a:extLst>
              <a:ext uri="{FF2B5EF4-FFF2-40B4-BE49-F238E27FC236}">
                <a16:creationId xmlns:a16="http://schemas.microsoft.com/office/drawing/2014/main" id="{4199D073-1908-4C6D-9D2E-79E93F084AE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182" y="1385513"/>
            <a:ext cx="4615882" cy="4677663"/>
          </a:xfrm>
          <a:prstGeom prst="rect">
            <a:avLst/>
          </a:prstGeom>
        </p:spPr>
      </p:pic>
    </p:spTree>
    <p:extLst>
      <p:ext uri="{BB962C8B-B14F-4D97-AF65-F5344CB8AC3E}">
        <p14:creationId xmlns:p14="http://schemas.microsoft.com/office/powerpoint/2010/main" val="3408701578"/>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15D560-CEED-4CFE-B692-3CA0FE53F65D}"/>
              </a:ext>
            </a:extLst>
          </p:cNvPr>
          <p:cNvSpPr>
            <a:spLocks noGrp="1"/>
          </p:cNvSpPr>
          <p:nvPr>
            <p:ph type="title"/>
          </p:nvPr>
        </p:nvSpPr>
        <p:spPr/>
        <p:txBody>
          <a:bodyPr>
            <a:normAutofit fontScale="90000"/>
          </a:bodyPr>
          <a:lstStyle/>
          <a:p>
            <a:r>
              <a:rPr lang="en-US" dirty="0">
                <a:solidFill>
                  <a:schemeClr val="accent2"/>
                </a:solidFill>
                <a:latin typeface="Copperplate Gothic Bold" panose="020E0705020206020404" pitchFamily="34" charset="0"/>
              </a:rPr>
              <a:t>Young People in Recovery</a:t>
            </a:r>
          </a:p>
        </p:txBody>
      </p:sp>
      <p:pic>
        <p:nvPicPr>
          <p:cNvPr id="8" name="Picture 7" descr="A screenshot of a cell phone&#10;&#10;Description generated with very high confidence">
            <a:extLst>
              <a:ext uri="{FF2B5EF4-FFF2-40B4-BE49-F238E27FC236}">
                <a16:creationId xmlns:a16="http://schemas.microsoft.com/office/drawing/2014/main" id="{BBD90B43-37D4-4FA8-A976-D5C3292AA60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5077" y="1273352"/>
            <a:ext cx="6833894" cy="4803597"/>
          </a:xfrm>
          <a:prstGeom prst="rect">
            <a:avLst/>
          </a:prstGeom>
        </p:spPr>
      </p:pic>
    </p:spTree>
    <p:extLst>
      <p:ext uri="{BB962C8B-B14F-4D97-AF65-F5344CB8AC3E}">
        <p14:creationId xmlns:p14="http://schemas.microsoft.com/office/powerpoint/2010/main" val="882250889"/>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15D560-CEED-4CFE-B692-3CA0FE53F65D}"/>
              </a:ext>
            </a:extLst>
          </p:cNvPr>
          <p:cNvSpPr>
            <a:spLocks noGrp="1"/>
          </p:cNvSpPr>
          <p:nvPr>
            <p:ph type="title"/>
          </p:nvPr>
        </p:nvSpPr>
        <p:spPr/>
        <p:txBody>
          <a:bodyPr>
            <a:normAutofit fontScale="90000"/>
          </a:bodyPr>
          <a:lstStyle/>
          <a:p>
            <a:r>
              <a:rPr lang="en-US" dirty="0">
                <a:solidFill>
                  <a:schemeClr val="accent2"/>
                </a:solidFill>
                <a:latin typeface="Copperplate Gothic Bold" panose="020E0705020206020404" pitchFamily="34" charset="0"/>
              </a:rPr>
              <a:t>Young People in Recovery</a:t>
            </a:r>
          </a:p>
        </p:txBody>
      </p:sp>
      <p:pic>
        <p:nvPicPr>
          <p:cNvPr id="4" name="Picture 3" descr="A close up of a map&#10;&#10;Description automatically generated">
            <a:extLst>
              <a:ext uri="{FF2B5EF4-FFF2-40B4-BE49-F238E27FC236}">
                <a16:creationId xmlns:a16="http://schemas.microsoft.com/office/drawing/2014/main" id="{0E12D5E3-81DD-4763-91FD-958F85B14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36" y="1372308"/>
            <a:ext cx="8078327" cy="4696480"/>
          </a:xfrm>
          <a:prstGeom prst="rect">
            <a:avLst/>
          </a:prstGeom>
          <a:ln>
            <a:noFill/>
          </a:ln>
          <a:effectLst>
            <a:softEdge rad="112500"/>
          </a:effectLst>
        </p:spPr>
      </p:pic>
    </p:spTree>
    <p:extLst>
      <p:ext uri="{BB962C8B-B14F-4D97-AF65-F5344CB8AC3E}">
        <p14:creationId xmlns:p14="http://schemas.microsoft.com/office/powerpoint/2010/main" val="4048210961"/>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15D560-CEED-4CFE-B692-3CA0FE53F65D}"/>
              </a:ext>
            </a:extLst>
          </p:cNvPr>
          <p:cNvSpPr>
            <a:spLocks noGrp="1"/>
          </p:cNvSpPr>
          <p:nvPr>
            <p:ph type="title"/>
          </p:nvPr>
        </p:nvSpPr>
        <p:spPr/>
        <p:txBody>
          <a:bodyPr>
            <a:normAutofit fontScale="90000"/>
          </a:bodyPr>
          <a:lstStyle/>
          <a:p>
            <a:r>
              <a:rPr lang="en-US" dirty="0">
                <a:solidFill>
                  <a:schemeClr val="accent2"/>
                </a:solidFill>
                <a:latin typeface="Copperplate Gothic Bold" panose="020E0705020206020404" pitchFamily="34" charset="0"/>
              </a:rPr>
              <a:t>Young People in Recovery</a:t>
            </a:r>
          </a:p>
        </p:txBody>
      </p:sp>
      <p:pic>
        <p:nvPicPr>
          <p:cNvPr id="4" name="Picture 3" descr="A close up of a card&#10;&#10;Description generated with high confidence">
            <a:extLst>
              <a:ext uri="{FF2B5EF4-FFF2-40B4-BE49-F238E27FC236}">
                <a16:creationId xmlns:a16="http://schemas.microsoft.com/office/drawing/2014/main" id="{E752DE55-857A-450E-A439-24762913001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2043" y="1283934"/>
            <a:ext cx="8431078" cy="47073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1324203"/>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9D76DB-8E9B-445D-BC21-FF5E4B174FF7}"/>
              </a:ext>
            </a:extLst>
          </p:cNvPr>
          <p:cNvSpPr>
            <a:spLocks noGrp="1"/>
          </p:cNvSpPr>
          <p:nvPr>
            <p:ph type="body" sz="quarter" idx="18"/>
          </p:nvPr>
        </p:nvSpPr>
        <p:spPr>
          <a:xfrm>
            <a:off x="2462227" y="1230768"/>
            <a:ext cx="4238830" cy="696077"/>
          </a:xfrm>
        </p:spPr>
        <p:txBody>
          <a:bodyPr>
            <a:normAutofit/>
          </a:bodyPr>
          <a:lstStyle/>
          <a:p>
            <a:pPr algn="ctr"/>
            <a:r>
              <a:rPr lang="en-US" sz="2000" dirty="0">
                <a:latin typeface="Garamond" panose="02020404030301010803" pitchFamily="18" charset="0"/>
              </a:rPr>
              <a:t> Education Workshop</a:t>
            </a:r>
          </a:p>
        </p:txBody>
      </p:sp>
      <p:sp>
        <p:nvSpPr>
          <p:cNvPr id="2" name="Text Placeholder 1">
            <a:extLst>
              <a:ext uri="{FF2B5EF4-FFF2-40B4-BE49-F238E27FC236}">
                <a16:creationId xmlns:a16="http://schemas.microsoft.com/office/drawing/2014/main" id="{19275856-184A-4BF4-A178-D463B140B848}"/>
              </a:ext>
            </a:extLst>
          </p:cNvPr>
          <p:cNvSpPr>
            <a:spLocks noGrp="1"/>
          </p:cNvSpPr>
          <p:nvPr>
            <p:ph type="body" sz="quarter" idx="17"/>
          </p:nvPr>
        </p:nvSpPr>
        <p:spPr>
          <a:xfrm>
            <a:off x="663677" y="1961536"/>
            <a:ext cx="8156795" cy="3569688"/>
          </a:xfrm>
        </p:spPr>
        <p:txBody>
          <a:bodyPr>
            <a:noAutofit/>
          </a:bodyPr>
          <a:lstStyle/>
          <a:p>
            <a:r>
              <a:rPr lang="en-US" sz="1800" b="1" u="sng" dirty="0">
                <a:latin typeface="Garamond" panose="02020404030301010803" pitchFamily="18" charset="0"/>
              </a:rPr>
              <a:t>YPR's Education Workshop</a:t>
            </a:r>
            <a:r>
              <a:rPr lang="en-US" sz="1800" b="1" dirty="0">
                <a:latin typeface="Garamond" panose="02020404030301010803" pitchFamily="18" charset="0"/>
              </a:rPr>
              <a:t>: </a:t>
            </a:r>
            <a:r>
              <a:rPr lang="en-US" sz="1800" dirty="0">
                <a:latin typeface="Garamond" panose="02020404030301010803" pitchFamily="18" charset="0"/>
              </a:rPr>
              <a:t>YPR's Education Workshop is free-of-charge and open to the public, targeting under-served and under-represented recovery populations. Whether it is a university, college, or trade school, YPR helps young people get in and stay in school. YPR’s workshop will help students through the application process, applying for financial aid, and developing an academic plan for success.</a:t>
            </a:r>
          </a:p>
          <a:p>
            <a:r>
              <a:rPr lang="en-US" sz="1800" dirty="0">
                <a:latin typeface="Garamond" panose="02020404030301010803" pitchFamily="18" charset="0"/>
              </a:rPr>
              <a:t>• </a:t>
            </a:r>
            <a:r>
              <a:rPr lang="en-US" sz="1800" b="1" u="sng" dirty="0">
                <a:latin typeface="Garamond" panose="02020404030301010803" pitchFamily="18" charset="0"/>
              </a:rPr>
              <a:t>Academic Mentoring Program</a:t>
            </a:r>
            <a:r>
              <a:rPr lang="en-US" sz="1800" b="1" dirty="0">
                <a:latin typeface="Garamond" panose="02020404030301010803" pitchFamily="18" charset="0"/>
              </a:rPr>
              <a:t>: </a:t>
            </a:r>
            <a:r>
              <a:rPr lang="en-US" sz="1800" dirty="0">
                <a:latin typeface="Garamond" panose="02020404030301010803" pitchFamily="18" charset="0"/>
              </a:rPr>
              <a:t>YPR will mentor new or returning students to help them reach their educational goals. This will include effective study habits, stress management, and recovery support.</a:t>
            </a:r>
          </a:p>
        </p:txBody>
      </p:sp>
      <p:sp>
        <p:nvSpPr>
          <p:cNvPr id="6" name="Title 5">
            <a:extLst>
              <a:ext uri="{FF2B5EF4-FFF2-40B4-BE49-F238E27FC236}">
                <a16:creationId xmlns:a16="http://schemas.microsoft.com/office/drawing/2014/main" id="{A75164D9-F180-4001-8D66-1EF29E49C87C}"/>
              </a:ext>
            </a:extLst>
          </p:cNvPr>
          <p:cNvSpPr>
            <a:spLocks noGrp="1"/>
          </p:cNvSpPr>
          <p:nvPr>
            <p:ph type="title"/>
          </p:nvPr>
        </p:nvSpPr>
        <p:spPr/>
        <p:txBody>
          <a:bodyPr>
            <a:normAutofit fontScale="90000"/>
          </a:bodyPr>
          <a:lstStyle/>
          <a:p>
            <a:r>
              <a:rPr lang="en-US" dirty="0">
                <a:solidFill>
                  <a:schemeClr val="accent2"/>
                </a:solidFill>
                <a:latin typeface="Copperplate Gothic Bold" panose="020E0705020206020404" pitchFamily="34" charset="0"/>
              </a:rPr>
              <a:t>Young People in Recovery</a:t>
            </a:r>
            <a:endParaRPr lang="en-US" dirty="0"/>
          </a:p>
        </p:txBody>
      </p:sp>
      <p:pic>
        <p:nvPicPr>
          <p:cNvPr id="8" name="Picture 7" descr="A group of people posing for the camera&#10;&#10;Description generated with very high confidence">
            <a:extLst>
              <a:ext uri="{FF2B5EF4-FFF2-40B4-BE49-F238E27FC236}">
                <a16:creationId xmlns:a16="http://schemas.microsoft.com/office/drawing/2014/main" id="{4EF9F87B-E33B-4056-BF78-90FCC8E71CE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53967" y="4430327"/>
            <a:ext cx="3255349" cy="1831665"/>
          </a:xfrm>
          <a:prstGeom prst="rect">
            <a:avLst/>
          </a:prstGeom>
          <a:ln>
            <a:noFill/>
          </a:ln>
          <a:effectLst>
            <a:softEdge rad="112500"/>
          </a:effectLst>
        </p:spPr>
      </p:pic>
    </p:spTree>
    <p:extLst>
      <p:ext uri="{BB962C8B-B14F-4D97-AF65-F5344CB8AC3E}">
        <p14:creationId xmlns:p14="http://schemas.microsoft.com/office/powerpoint/2010/main" val="1123835148"/>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9D76DB-8E9B-445D-BC21-FF5E4B174FF7}"/>
              </a:ext>
            </a:extLst>
          </p:cNvPr>
          <p:cNvSpPr>
            <a:spLocks noGrp="1"/>
          </p:cNvSpPr>
          <p:nvPr>
            <p:ph type="body" sz="quarter" idx="18"/>
          </p:nvPr>
        </p:nvSpPr>
        <p:spPr>
          <a:xfrm>
            <a:off x="2462227" y="1230768"/>
            <a:ext cx="4238830" cy="696077"/>
          </a:xfrm>
        </p:spPr>
        <p:txBody>
          <a:bodyPr>
            <a:normAutofit/>
          </a:bodyPr>
          <a:lstStyle/>
          <a:p>
            <a:pPr algn="ctr"/>
            <a:r>
              <a:rPr lang="en-US" sz="2000" dirty="0">
                <a:latin typeface="Garamond" panose="02020404030301010803" pitchFamily="18" charset="0"/>
              </a:rPr>
              <a:t>Employment Workshop</a:t>
            </a:r>
          </a:p>
        </p:txBody>
      </p:sp>
      <p:sp>
        <p:nvSpPr>
          <p:cNvPr id="2" name="Text Placeholder 1">
            <a:extLst>
              <a:ext uri="{FF2B5EF4-FFF2-40B4-BE49-F238E27FC236}">
                <a16:creationId xmlns:a16="http://schemas.microsoft.com/office/drawing/2014/main" id="{19275856-184A-4BF4-A178-D463B140B848}"/>
              </a:ext>
            </a:extLst>
          </p:cNvPr>
          <p:cNvSpPr>
            <a:spLocks noGrp="1"/>
          </p:cNvSpPr>
          <p:nvPr>
            <p:ph type="body" sz="quarter" idx="17"/>
          </p:nvPr>
        </p:nvSpPr>
        <p:spPr>
          <a:xfrm>
            <a:off x="663677" y="1961535"/>
            <a:ext cx="8156795" cy="4082803"/>
          </a:xfrm>
        </p:spPr>
        <p:txBody>
          <a:bodyPr>
            <a:noAutofit/>
          </a:bodyPr>
          <a:lstStyle/>
          <a:p>
            <a:r>
              <a:rPr lang="en-US" sz="1800" b="1" u="sng" dirty="0">
                <a:latin typeface="Garamond" panose="02020404030301010803" pitchFamily="18" charset="0"/>
              </a:rPr>
              <a:t>YPR’s Employment Workshop</a:t>
            </a:r>
            <a:r>
              <a:rPr lang="en-US" sz="1800" b="1" dirty="0">
                <a:latin typeface="Garamond" panose="02020404030301010803" pitchFamily="18" charset="0"/>
              </a:rPr>
              <a:t>: </a:t>
            </a:r>
            <a:r>
              <a:rPr lang="en-US" sz="1800" dirty="0">
                <a:latin typeface="Garamond" panose="02020404030301010803" pitchFamily="18" charset="0"/>
              </a:rPr>
              <a:t>The goal of the employment workshop is to help attendees become employable, teach them the requisite mindset to develop healthy work habits, and inform them of the laws that govern addiction in the workplace. The workshop consists of six parts, and is designed to be interactive.</a:t>
            </a:r>
          </a:p>
          <a:p>
            <a:pPr algn="l"/>
            <a:r>
              <a:rPr lang="en-US" sz="1800" b="1" u="sng" dirty="0">
                <a:latin typeface="Garamond" panose="02020404030301010803" pitchFamily="18" charset="0"/>
              </a:rPr>
              <a:t>Designed to be interactive in (6) portions:</a:t>
            </a:r>
          </a:p>
          <a:p>
            <a:pPr marL="342900" indent="-342900" algn="l">
              <a:buAutoNum type="arabicParenBoth"/>
            </a:pPr>
            <a:r>
              <a:rPr lang="en-US" sz="1800" dirty="0">
                <a:latin typeface="Garamond" panose="02020404030301010803" pitchFamily="18" charset="0"/>
              </a:rPr>
              <a:t>Create resume</a:t>
            </a:r>
          </a:p>
          <a:p>
            <a:pPr algn="l"/>
            <a:r>
              <a:rPr lang="en-US" sz="1800" dirty="0">
                <a:latin typeface="Garamond" panose="02020404030301010803" pitchFamily="18" charset="0"/>
              </a:rPr>
              <a:t>(2) Learn how to write a cover letter</a:t>
            </a:r>
          </a:p>
          <a:p>
            <a:pPr algn="l"/>
            <a:r>
              <a:rPr lang="en-US" sz="1800" dirty="0">
                <a:latin typeface="Garamond" panose="02020404030301010803" pitchFamily="18" charset="0"/>
              </a:rPr>
              <a:t>(3) Interviewing tips</a:t>
            </a:r>
          </a:p>
          <a:p>
            <a:pPr algn="l"/>
            <a:r>
              <a:rPr lang="en-US" sz="1800" dirty="0">
                <a:latin typeface="Garamond" panose="02020404030301010803" pitchFamily="18" charset="0"/>
              </a:rPr>
              <a:t>(4) On the job tips</a:t>
            </a:r>
          </a:p>
          <a:p>
            <a:pPr algn="l"/>
            <a:r>
              <a:rPr lang="en-US" sz="1800" dirty="0">
                <a:latin typeface="Garamond" panose="02020404030301010803" pitchFamily="18" charset="0"/>
              </a:rPr>
              <a:t>(5) Expungement process</a:t>
            </a:r>
          </a:p>
          <a:p>
            <a:pPr algn="l"/>
            <a:r>
              <a:rPr lang="en-US" sz="1800" dirty="0">
                <a:latin typeface="Garamond" panose="02020404030301010803" pitchFamily="18" charset="0"/>
              </a:rPr>
              <a:t>(6) Know your rights</a:t>
            </a:r>
          </a:p>
          <a:p>
            <a:endParaRPr lang="en-US" sz="1800" dirty="0">
              <a:latin typeface="Garamond" panose="02020404030301010803" pitchFamily="18" charset="0"/>
            </a:endParaRPr>
          </a:p>
          <a:p>
            <a:pPr marL="342900" indent="-342900">
              <a:buAutoNum type="arabicParenBoth"/>
            </a:pPr>
            <a:endParaRPr lang="en-US" sz="1800" dirty="0">
              <a:latin typeface="Garamond" panose="02020404030301010803" pitchFamily="18" charset="0"/>
            </a:endParaRPr>
          </a:p>
          <a:p>
            <a:pPr marL="285750" indent="-285750">
              <a:buFont typeface="Arial" panose="020B0604020202020204" pitchFamily="34" charset="0"/>
              <a:buChar char="•"/>
            </a:pPr>
            <a:endParaRPr lang="en-US" sz="1800" b="1" u="sng" dirty="0">
              <a:latin typeface="Garamond" panose="02020404030301010803" pitchFamily="18" charset="0"/>
            </a:endParaRPr>
          </a:p>
        </p:txBody>
      </p:sp>
      <p:sp>
        <p:nvSpPr>
          <p:cNvPr id="6" name="Title 5">
            <a:extLst>
              <a:ext uri="{FF2B5EF4-FFF2-40B4-BE49-F238E27FC236}">
                <a16:creationId xmlns:a16="http://schemas.microsoft.com/office/drawing/2014/main" id="{A75164D9-F180-4001-8D66-1EF29E49C87C}"/>
              </a:ext>
            </a:extLst>
          </p:cNvPr>
          <p:cNvSpPr>
            <a:spLocks noGrp="1"/>
          </p:cNvSpPr>
          <p:nvPr>
            <p:ph type="title"/>
          </p:nvPr>
        </p:nvSpPr>
        <p:spPr/>
        <p:txBody>
          <a:bodyPr>
            <a:normAutofit fontScale="90000"/>
          </a:bodyPr>
          <a:lstStyle/>
          <a:p>
            <a:r>
              <a:rPr lang="en-US" dirty="0">
                <a:solidFill>
                  <a:schemeClr val="accent2"/>
                </a:solidFill>
                <a:latin typeface="Copperplate Gothic Bold" panose="020E0705020206020404" pitchFamily="34" charset="0"/>
              </a:rPr>
              <a:t>Young People in Recovery</a:t>
            </a:r>
            <a:endParaRPr lang="en-US" dirty="0"/>
          </a:p>
        </p:txBody>
      </p:sp>
      <p:pic>
        <p:nvPicPr>
          <p:cNvPr id="5" name="Picture 4">
            <a:extLst>
              <a:ext uri="{FF2B5EF4-FFF2-40B4-BE49-F238E27FC236}">
                <a16:creationId xmlns:a16="http://schemas.microsoft.com/office/drawing/2014/main" id="{37E047C7-51BE-44E1-8951-28BD5A82750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0" y="3608438"/>
            <a:ext cx="3897945" cy="2192594"/>
          </a:xfrm>
          <a:prstGeom prst="rect">
            <a:avLst/>
          </a:prstGeom>
        </p:spPr>
      </p:pic>
    </p:spTree>
    <p:extLst>
      <p:ext uri="{BB962C8B-B14F-4D97-AF65-F5344CB8AC3E}">
        <p14:creationId xmlns:p14="http://schemas.microsoft.com/office/powerpoint/2010/main" val="1268147790"/>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B8C770-B057-42CB-9B99-DD67BDA65E92}"/>
              </a:ext>
            </a:extLst>
          </p:cNvPr>
          <p:cNvSpPr>
            <a:spLocks noGrp="1"/>
          </p:cNvSpPr>
          <p:nvPr>
            <p:ph type="body" sz="quarter" idx="18"/>
          </p:nvPr>
        </p:nvSpPr>
        <p:spPr>
          <a:xfrm>
            <a:off x="4581642" y="1892830"/>
            <a:ext cx="4238830" cy="3438967"/>
          </a:xfrm>
        </p:spPr>
        <p:txBody>
          <a:bodyPr>
            <a:normAutofit fontScale="85000" lnSpcReduction="10000"/>
          </a:bodyPr>
          <a:lstStyle/>
          <a:p>
            <a:pPr algn="ctr">
              <a:lnSpc>
                <a:spcPct val="200000"/>
              </a:lnSpc>
            </a:pPr>
            <a:endParaRPr lang="en-US" dirty="0">
              <a:latin typeface="Copperplate Gothic Light" panose="020E0507020206020404" pitchFamily="34" charset="0"/>
            </a:endParaRPr>
          </a:p>
          <a:p>
            <a:pPr algn="ctr">
              <a:lnSpc>
                <a:spcPct val="120000"/>
              </a:lnSpc>
            </a:pPr>
            <a:r>
              <a:rPr lang="en-US" sz="2400" dirty="0">
                <a:latin typeface="Garamond" panose="02020404030301010803" pitchFamily="18" charset="0"/>
              </a:rPr>
              <a:t>To provide healthcare workers with the resources that will help recovering youth and young adults initiate and sustain long-term recovery in various settings by  integrating programs geared for holistic recovery wellness, workforce preparedness, leadership development, and educational goal-setting.</a:t>
            </a:r>
          </a:p>
        </p:txBody>
      </p:sp>
      <p:pic>
        <p:nvPicPr>
          <p:cNvPr id="9" name="Picture Placeholder 8" descr="A group of people sitting posing for the camera&#10;&#10;Description generated with very high confidence">
            <a:extLst>
              <a:ext uri="{FF2B5EF4-FFF2-40B4-BE49-F238E27FC236}">
                <a16:creationId xmlns:a16="http://schemas.microsoft.com/office/drawing/2014/main" id="{68E3B40E-003E-45E4-939C-CB3DD3C80D9C}"/>
              </a:ext>
            </a:extLst>
          </p:cNvPr>
          <p:cNvPicPr>
            <a:picLocks noGrp="1" noChangeAspect="1"/>
          </p:cNvPicPr>
          <p:nvPr>
            <p:ph type="pic" sz="quarter" idx="24"/>
          </p:nvPr>
        </p:nvPicPr>
        <p:blipFill>
          <a:blip r:embed="rId2">
            <a:extLst>
              <a:ext uri="{28A0092B-C50C-407E-A947-70E740481C1C}">
                <a14:useLocalDpi xmlns:a14="http://schemas.microsoft.com/office/drawing/2010/main" val="0"/>
              </a:ext>
            </a:extLst>
          </a:blip>
          <a:srcRect l="12495" r="12495"/>
          <a:stretch>
            <a:fillRect/>
          </a:stretch>
        </p:blipFill>
        <p:spPr/>
      </p:pic>
      <p:sp>
        <p:nvSpPr>
          <p:cNvPr id="5" name="Text Placeholder 4">
            <a:extLst>
              <a:ext uri="{FF2B5EF4-FFF2-40B4-BE49-F238E27FC236}">
                <a16:creationId xmlns:a16="http://schemas.microsoft.com/office/drawing/2014/main" id="{67EF5875-1A5F-4263-A109-BD665C90D69F}"/>
              </a:ext>
            </a:extLst>
          </p:cNvPr>
          <p:cNvSpPr>
            <a:spLocks noGrp="1"/>
          </p:cNvSpPr>
          <p:nvPr>
            <p:ph type="body" sz="quarter" idx="17"/>
          </p:nvPr>
        </p:nvSpPr>
        <p:spPr>
          <a:xfrm>
            <a:off x="907184" y="1147820"/>
            <a:ext cx="7200799" cy="484031"/>
          </a:xfrm>
        </p:spPr>
        <p:txBody>
          <a:bodyPr/>
          <a:lstStyle/>
          <a:p>
            <a:r>
              <a:rPr lang="en-US" sz="2000" b="1" dirty="0">
                <a:latin typeface="Garamond" panose="02020404030301010803" pitchFamily="18" charset="0"/>
              </a:rPr>
              <a:t>Why are we here?</a:t>
            </a:r>
          </a:p>
        </p:txBody>
      </p:sp>
      <p:sp>
        <p:nvSpPr>
          <p:cNvPr id="6" name="Title 5">
            <a:extLst>
              <a:ext uri="{FF2B5EF4-FFF2-40B4-BE49-F238E27FC236}">
                <a16:creationId xmlns:a16="http://schemas.microsoft.com/office/drawing/2014/main" id="{87A1FEE7-68AD-4C26-892C-0361B1A82875}"/>
              </a:ext>
            </a:extLst>
          </p:cNvPr>
          <p:cNvSpPr>
            <a:spLocks noGrp="1"/>
          </p:cNvSpPr>
          <p:nvPr>
            <p:ph type="title"/>
          </p:nvPr>
        </p:nvSpPr>
        <p:spPr>
          <a:xfrm>
            <a:off x="907182" y="410466"/>
            <a:ext cx="7200800" cy="778099"/>
          </a:xfrm>
        </p:spPr>
        <p:txBody>
          <a:bodyPr/>
          <a:lstStyle/>
          <a:p>
            <a:r>
              <a:rPr lang="en-US" dirty="0">
                <a:solidFill>
                  <a:schemeClr val="accent1"/>
                </a:solidFill>
                <a:latin typeface="Copperplate Gothic Bold" panose="020E0705020206020404" pitchFamily="34" charset="0"/>
              </a:rPr>
              <a:t>What’s the Point?</a:t>
            </a:r>
          </a:p>
        </p:txBody>
      </p:sp>
    </p:spTree>
    <p:extLst>
      <p:ext uri="{BB962C8B-B14F-4D97-AF65-F5344CB8AC3E}">
        <p14:creationId xmlns:p14="http://schemas.microsoft.com/office/powerpoint/2010/main" val="1800044575"/>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53FCC-766E-4354-AB4E-0AA6D00A8C36}"/>
              </a:ext>
            </a:extLst>
          </p:cNvPr>
          <p:cNvSpPr>
            <a:spLocks noGrp="1"/>
          </p:cNvSpPr>
          <p:nvPr>
            <p:ph type="ctrTitle"/>
          </p:nvPr>
        </p:nvSpPr>
        <p:spPr>
          <a:xfrm>
            <a:off x="1961321" y="828869"/>
            <a:ext cx="5242890" cy="4431983"/>
          </a:xfrm>
        </p:spPr>
        <p:txBody>
          <a:bodyPr/>
          <a:lstStyle/>
          <a:p>
            <a:pPr algn="ctr"/>
            <a:r>
              <a:rPr lang="en-US" sz="4800" dirty="0">
                <a:latin typeface="Copperplate Gothic Bold" panose="020E0705020206020404" pitchFamily="34" charset="0"/>
              </a:rPr>
              <a:t>YPR: </a:t>
            </a:r>
            <a:br>
              <a:rPr lang="en-US" sz="4800" dirty="0">
                <a:latin typeface="Copperplate Gothic Bold" panose="020E0705020206020404" pitchFamily="34" charset="0"/>
              </a:rPr>
            </a:br>
            <a:r>
              <a:rPr lang="en-US" sz="4800" i="1" dirty="0">
                <a:latin typeface="Copperplate Gothic Bold" panose="020E0705020206020404" pitchFamily="34" charset="0"/>
              </a:rPr>
              <a:t>My Recovery is E.P.I.C. and the numbers behind Peer led, </a:t>
            </a:r>
            <a:r>
              <a:rPr lang="en-US" sz="4800" i="1" dirty="0" err="1">
                <a:latin typeface="Copperplate Gothic Bold" panose="020E0705020206020404" pitchFamily="34" charset="0"/>
              </a:rPr>
              <a:t>lifeskills</a:t>
            </a:r>
            <a:endParaRPr lang="en-US" sz="4800" i="1" dirty="0">
              <a:latin typeface="Copperplate Gothic Bold" panose="020E0705020206020404" pitchFamily="34" charset="0"/>
            </a:endParaRPr>
          </a:p>
        </p:txBody>
      </p:sp>
    </p:spTree>
    <p:extLst>
      <p:ext uri="{BB962C8B-B14F-4D97-AF65-F5344CB8AC3E}">
        <p14:creationId xmlns:p14="http://schemas.microsoft.com/office/powerpoint/2010/main" val="1850614490"/>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108D6F-5714-4E31-A352-867411911F17}"/>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278969" y="1436753"/>
            <a:ext cx="8725546" cy="4716074"/>
          </a:xfrm>
          <a:prstGeom prst="rect">
            <a:avLst/>
          </a:prstGeom>
          <a:ln>
            <a:noFill/>
          </a:ln>
          <a:effectLst>
            <a:softEdge rad="112500"/>
          </a:effectLst>
        </p:spPr>
        <p:style>
          <a:lnRef idx="0">
            <a:scrgbClr r="0" g="0" b="0"/>
          </a:lnRef>
          <a:fillRef idx="0">
            <a:scrgbClr r="0" g="0" b="0"/>
          </a:fillRef>
          <a:effectRef idx="0">
            <a:scrgbClr r="0" g="0" b="0"/>
          </a:effectRef>
          <a:fontRef idx="minor">
            <a:schemeClr val="lt1"/>
          </a:fontRef>
        </p:style>
      </p:pic>
      <p:sp>
        <p:nvSpPr>
          <p:cNvPr id="2" name="Text Placeholder 1">
            <a:extLst>
              <a:ext uri="{FF2B5EF4-FFF2-40B4-BE49-F238E27FC236}">
                <a16:creationId xmlns:a16="http://schemas.microsoft.com/office/drawing/2014/main" id="{19275856-184A-4BF4-A178-D463B140B848}"/>
              </a:ext>
            </a:extLst>
          </p:cNvPr>
          <p:cNvSpPr>
            <a:spLocks noGrp="1"/>
          </p:cNvSpPr>
          <p:nvPr>
            <p:ph type="body" sz="quarter" idx="17"/>
          </p:nvPr>
        </p:nvSpPr>
        <p:spPr>
          <a:xfrm>
            <a:off x="236830" y="1913144"/>
            <a:ext cx="8541503" cy="3610919"/>
          </a:xfrm>
        </p:spPr>
        <p:txBody>
          <a:bodyPr>
            <a:noAutofit/>
          </a:bodyPr>
          <a:lstStyle/>
          <a:p>
            <a:pPr>
              <a:lnSpc>
                <a:spcPct val="100000"/>
              </a:lnSpc>
            </a:pPr>
            <a:r>
              <a:rPr lang="en-US" sz="2000" dirty="0">
                <a:latin typeface="Garamond" panose="02020404030301010803" pitchFamily="18" charset="0"/>
              </a:rPr>
              <a:t>My </a:t>
            </a:r>
            <a:r>
              <a:rPr lang="en-US" sz="2000" dirty="0">
                <a:solidFill>
                  <a:schemeClr val="bg1"/>
                </a:solidFill>
                <a:latin typeface="Garamond" panose="02020404030301010803" pitchFamily="18" charset="0"/>
              </a:rPr>
              <a:t>Recovery is E.P.I.C. is a comprehensive life-skills curriculum offered exclusively by Young People in Recovery that focuses on improving access to housing, education and employment. E.P.I.C. stands for:</a:t>
            </a:r>
          </a:p>
          <a:p>
            <a:pPr algn="ctr">
              <a:lnSpc>
                <a:spcPct val="100000"/>
              </a:lnSpc>
            </a:pPr>
            <a:endParaRPr lang="en-US" sz="2000" dirty="0">
              <a:solidFill>
                <a:schemeClr val="bg1"/>
              </a:solidFill>
              <a:latin typeface="Garamond" panose="02020404030301010803" pitchFamily="18" charset="0"/>
            </a:endParaRPr>
          </a:p>
          <a:p>
            <a:pPr algn="ctr">
              <a:lnSpc>
                <a:spcPct val="100000"/>
              </a:lnSpc>
              <a:spcBef>
                <a:spcPts val="600"/>
              </a:spcBef>
            </a:pPr>
            <a:r>
              <a:rPr lang="en-US" sz="2000" b="1" dirty="0">
                <a:solidFill>
                  <a:schemeClr val="bg1"/>
                </a:solidFill>
                <a:latin typeface="Garamond" panose="02020404030301010803" pitchFamily="18" charset="0"/>
              </a:rPr>
              <a:t>E = Engaged</a:t>
            </a:r>
          </a:p>
          <a:p>
            <a:pPr algn="ctr">
              <a:lnSpc>
                <a:spcPct val="100000"/>
              </a:lnSpc>
              <a:spcBef>
                <a:spcPts val="600"/>
              </a:spcBef>
            </a:pPr>
            <a:r>
              <a:rPr lang="en-US" sz="2000" b="1" dirty="0">
                <a:solidFill>
                  <a:schemeClr val="bg1"/>
                </a:solidFill>
                <a:latin typeface="Garamond" panose="02020404030301010803" pitchFamily="18" charset="0"/>
              </a:rPr>
              <a:t>P = Peer-Driven</a:t>
            </a:r>
          </a:p>
          <a:p>
            <a:pPr algn="ctr">
              <a:lnSpc>
                <a:spcPct val="100000"/>
              </a:lnSpc>
              <a:spcBef>
                <a:spcPts val="600"/>
              </a:spcBef>
            </a:pPr>
            <a:r>
              <a:rPr lang="en-US" sz="2000" b="1" dirty="0">
                <a:solidFill>
                  <a:schemeClr val="bg1"/>
                </a:solidFill>
                <a:latin typeface="Garamond" panose="02020404030301010803" pitchFamily="18" charset="0"/>
              </a:rPr>
              <a:t>I = Integrated</a:t>
            </a:r>
          </a:p>
          <a:p>
            <a:pPr algn="ctr">
              <a:lnSpc>
                <a:spcPct val="100000"/>
              </a:lnSpc>
              <a:spcBef>
                <a:spcPts val="600"/>
              </a:spcBef>
            </a:pPr>
            <a:r>
              <a:rPr lang="en-US" sz="2000" b="1" dirty="0">
                <a:solidFill>
                  <a:schemeClr val="bg1"/>
                </a:solidFill>
                <a:latin typeface="Garamond" panose="02020404030301010803" pitchFamily="18" charset="0"/>
              </a:rPr>
              <a:t>C = Community</a:t>
            </a:r>
          </a:p>
        </p:txBody>
      </p:sp>
      <p:sp>
        <p:nvSpPr>
          <p:cNvPr id="6" name="Title 5">
            <a:extLst>
              <a:ext uri="{FF2B5EF4-FFF2-40B4-BE49-F238E27FC236}">
                <a16:creationId xmlns:a16="http://schemas.microsoft.com/office/drawing/2014/main" id="{A75164D9-F180-4001-8D66-1EF29E49C87C}"/>
              </a:ext>
            </a:extLst>
          </p:cNvPr>
          <p:cNvSpPr>
            <a:spLocks noGrp="1"/>
          </p:cNvSpPr>
          <p:nvPr>
            <p:ph type="title"/>
          </p:nvPr>
        </p:nvSpPr>
        <p:spPr/>
        <p:txBody>
          <a:bodyPr/>
          <a:lstStyle/>
          <a:p>
            <a:r>
              <a:rPr lang="en-US" dirty="0">
                <a:solidFill>
                  <a:schemeClr val="accent2"/>
                </a:solidFill>
                <a:latin typeface="Copperplate Gothic Bold" panose="020E0705020206020404" pitchFamily="34" charset="0"/>
              </a:rPr>
              <a:t>My Recovery is E.P.I.C.</a:t>
            </a:r>
          </a:p>
        </p:txBody>
      </p:sp>
    </p:spTree>
    <p:extLst>
      <p:ext uri="{BB962C8B-B14F-4D97-AF65-F5344CB8AC3E}">
        <p14:creationId xmlns:p14="http://schemas.microsoft.com/office/powerpoint/2010/main" val="3724233256"/>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275856-184A-4BF4-A178-D463B140B848}"/>
              </a:ext>
            </a:extLst>
          </p:cNvPr>
          <p:cNvSpPr>
            <a:spLocks noGrp="1"/>
          </p:cNvSpPr>
          <p:nvPr>
            <p:ph type="body" sz="quarter" idx="17"/>
          </p:nvPr>
        </p:nvSpPr>
        <p:spPr>
          <a:xfrm>
            <a:off x="236830" y="1565329"/>
            <a:ext cx="5446215" cy="4293031"/>
          </a:xfrm>
        </p:spPr>
        <p:txBody>
          <a:bodyPr>
            <a:noAutofit/>
          </a:bodyPr>
          <a:lstStyle/>
          <a:p>
            <a:endParaRPr lang="en-US" sz="1800" b="1" u="sng" dirty="0">
              <a:latin typeface="Garamond" panose="02020404030301010803" pitchFamily="18" charset="0"/>
            </a:endParaRPr>
          </a:p>
          <a:p>
            <a:r>
              <a:rPr lang="en-US" sz="1800" b="1" u="sng" dirty="0">
                <a:latin typeface="Garamond" panose="02020404030301010803" pitchFamily="18" charset="0"/>
              </a:rPr>
              <a:t>Employment:</a:t>
            </a:r>
            <a:endParaRPr lang="en-US" sz="1800" dirty="0">
              <a:latin typeface="Garamond" panose="02020404030301010803" pitchFamily="18" charset="0"/>
            </a:endParaRPr>
          </a:p>
          <a:p>
            <a:r>
              <a:rPr lang="en-US" b="1" dirty="0"/>
              <a:t> </a:t>
            </a:r>
            <a:r>
              <a:rPr lang="en-US" sz="2000" dirty="0">
                <a:latin typeface="Garamond" panose="02020404030301010803" pitchFamily="18" charset="0"/>
              </a:rPr>
              <a:t>Getting back to work is an important part of everyone’s recovery journey. However, it can be challenging in early recovery to know how to find the right job, what to say about your recovery, or even if working is the right fit. Preparing yourself with interview tips, identifying your skills, and learning what it is that you want to do in life are all important parts of the recovery journey.</a:t>
            </a:r>
          </a:p>
          <a:p>
            <a:pPr>
              <a:lnSpc>
                <a:spcPct val="100000"/>
              </a:lnSpc>
            </a:pPr>
            <a:endParaRPr lang="en-US" sz="2000" b="1" dirty="0">
              <a:latin typeface="Garamond" panose="02020404030301010803" pitchFamily="18" charset="0"/>
            </a:endParaRPr>
          </a:p>
        </p:txBody>
      </p:sp>
      <p:sp>
        <p:nvSpPr>
          <p:cNvPr id="6" name="Title 5">
            <a:extLst>
              <a:ext uri="{FF2B5EF4-FFF2-40B4-BE49-F238E27FC236}">
                <a16:creationId xmlns:a16="http://schemas.microsoft.com/office/drawing/2014/main" id="{A75164D9-F180-4001-8D66-1EF29E49C87C}"/>
              </a:ext>
            </a:extLst>
          </p:cNvPr>
          <p:cNvSpPr>
            <a:spLocks noGrp="1"/>
          </p:cNvSpPr>
          <p:nvPr>
            <p:ph type="title"/>
          </p:nvPr>
        </p:nvSpPr>
        <p:spPr/>
        <p:txBody>
          <a:bodyPr>
            <a:normAutofit fontScale="90000"/>
          </a:bodyPr>
          <a:lstStyle/>
          <a:p>
            <a:r>
              <a:rPr lang="en-US" dirty="0">
                <a:solidFill>
                  <a:schemeClr val="accent2"/>
                </a:solidFill>
                <a:latin typeface="Copperplate Gothic Bold" panose="020E0705020206020404" pitchFamily="34" charset="0"/>
              </a:rPr>
              <a:t>Comprehensive Life Skills</a:t>
            </a:r>
          </a:p>
        </p:txBody>
      </p:sp>
      <p:pic>
        <p:nvPicPr>
          <p:cNvPr id="4" name="Picture 3">
            <a:extLst>
              <a:ext uri="{FF2B5EF4-FFF2-40B4-BE49-F238E27FC236}">
                <a16:creationId xmlns:a16="http://schemas.microsoft.com/office/drawing/2014/main" id="{B63DF41D-8F41-4BFB-BAD6-8D0CCE1A0F6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61703" y="2288458"/>
            <a:ext cx="2945068" cy="2429360"/>
          </a:xfrm>
          <a:prstGeom prst="rect">
            <a:avLst/>
          </a:prstGeom>
          <a:ln>
            <a:noFill/>
          </a:ln>
          <a:effectLst>
            <a:softEdge rad="112500"/>
          </a:effectLst>
        </p:spPr>
      </p:pic>
    </p:spTree>
    <p:extLst>
      <p:ext uri="{BB962C8B-B14F-4D97-AF65-F5344CB8AC3E}">
        <p14:creationId xmlns:p14="http://schemas.microsoft.com/office/powerpoint/2010/main" val="1790474078"/>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275856-184A-4BF4-A178-D463B140B848}"/>
              </a:ext>
            </a:extLst>
          </p:cNvPr>
          <p:cNvSpPr>
            <a:spLocks noGrp="1"/>
          </p:cNvSpPr>
          <p:nvPr>
            <p:ph type="body" sz="quarter" idx="17"/>
          </p:nvPr>
        </p:nvSpPr>
        <p:spPr>
          <a:xfrm>
            <a:off x="3854245" y="1476838"/>
            <a:ext cx="4755500" cy="4293031"/>
          </a:xfrm>
        </p:spPr>
        <p:txBody>
          <a:bodyPr>
            <a:noAutofit/>
          </a:bodyPr>
          <a:lstStyle/>
          <a:p>
            <a:endParaRPr lang="en-US" sz="1800" b="1" u="sng" dirty="0">
              <a:latin typeface="Garamond" panose="02020404030301010803" pitchFamily="18" charset="0"/>
            </a:endParaRPr>
          </a:p>
          <a:p>
            <a:endParaRPr lang="en-US" sz="1800" b="1" u="sng" dirty="0">
              <a:latin typeface="Garamond" panose="02020404030301010803" pitchFamily="18" charset="0"/>
            </a:endParaRPr>
          </a:p>
          <a:p>
            <a:r>
              <a:rPr lang="en-US" sz="1800" b="1" u="sng" dirty="0">
                <a:latin typeface="Garamond" panose="02020404030301010803" pitchFamily="18" charset="0"/>
              </a:rPr>
              <a:t>Education:</a:t>
            </a:r>
          </a:p>
          <a:p>
            <a:r>
              <a:rPr lang="en-US" sz="1800" dirty="0">
                <a:latin typeface="Garamond" panose="02020404030301010803" pitchFamily="18" charset="0"/>
              </a:rPr>
              <a:t>As you enter into the recovery process, there is no reason that you should have to choose between an education and your recovery. Pursuing and attaining your higher education goals is empowering, and will provide new skill sets that allow you to have success personally and professionally. </a:t>
            </a:r>
            <a:endParaRPr lang="en-US" sz="2000" b="1" dirty="0">
              <a:latin typeface="Garamond" panose="02020404030301010803" pitchFamily="18" charset="0"/>
            </a:endParaRPr>
          </a:p>
        </p:txBody>
      </p:sp>
      <p:sp>
        <p:nvSpPr>
          <p:cNvPr id="6" name="Title 5">
            <a:extLst>
              <a:ext uri="{FF2B5EF4-FFF2-40B4-BE49-F238E27FC236}">
                <a16:creationId xmlns:a16="http://schemas.microsoft.com/office/drawing/2014/main" id="{A75164D9-F180-4001-8D66-1EF29E49C87C}"/>
              </a:ext>
            </a:extLst>
          </p:cNvPr>
          <p:cNvSpPr>
            <a:spLocks noGrp="1"/>
          </p:cNvSpPr>
          <p:nvPr>
            <p:ph type="title"/>
          </p:nvPr>
        </p:nvSpPr>
        <p:spPr/>
        <p:txBody>
          <a:bodyPr>
            <a:normAutofit fontScale="90000"/>
          </a:bodyPr>
          <a:lstStyle/>
          <a:p>
            <a:r>
              <a:rPr lang="en-US" dirty="0">
                <a:solidFill>
                  <a:schemeClr val="accent2"/>
                </a:solidFill>
                <a:latin typeface="Copperplate Gothic Bold" panose="020E0705020206020404" pitchFamily="34" charset="0"/>
              </a:rPr>
              <a:t>Comprehensive Life Skills</a:t>
            </a:r>
          </a:p>
        </p:txBody>
      </p:sp>
      <p:pic>
        <p:nvPicPr>
          <p:cNvPr id="5" name="Picture 4">
            <a:extLst>
              <a:ext uri="{FF2B5EF4-FFF2-40B4-BE49-F238E27FC236}">
                <a16:creationId xmlns:a16="http://schemas.microsoft.com/office/drawing/2014/main" id="{AE98F0DC-6DF9-42D8-9E49-40FC8922038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5581" y="2124926"/>
            <a:ext cx="3033252" cy="29968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3834637"/>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275856-184A-4BF4-A178-D463B140B848}"/>
              </a:ext>
            </a:extLst>
          </p:cNvPr>
          <p:cNvSpPr>
            <a:spLocks noGrp="1"/>
          </p:cNvSpPr>
          <p:nvPr>
            <p:ph type="body" sz="quarter" idx="17"/>
          </p:nvPr>
        </p:nvSpPr>
        <p:spPr>
          <a:xfrm>
            <a:off x="236830" y="1565329"/>
            <a:ext cx="5446215" cy="4293031"/>
          </a:xfrm>
        </p:spPr>
        <p:txBody>
          <a:bodyPr>
            <a:noAutofit/>
          </a:bodyPr>
          <a:lstStyle/>
          <a:p>
            <a:endParaRPr lang="en-US" sz="1800" b="1" u="sng" dirty="0">
              <a:latin typeface="Garamond" panose="02020404030301010803" pitchFamily="18" charset="0"/>
            </a:endParaRPr>
          </a:p>
          <a:p>
            <a:pPr>
              <a:lnSpc>
                <a:spcPct val="100000"/>
              </a:lnSpc>
            </a:pPr>
            <a:endParaRPr lang="en-US" sz="2000" b="1" dirty="0">
              <a:latin typeface="Garamond" panose="02020404030301010803" pitchFamily="18" charset="0"/>
            </a:endParaRPr>
          </a:p>
        </p:txBody>
      </p:sp>
      <p:sp>
        <p:nvSpPr>
          <p:cNvPr id="6" name="Title 5">
            <a:extLst>
              <a:ext uri="{FF2B5EF4-FFF2-40B4-BE49-F238E27FC236}">
                <a16:creationId xmlns:a16="http://schemas.microsoft.com/office/drawing/2014/main" id="{A75164D9-F180-4001-8D66-1EF29E49C87C}"/>
              </a:ext>
            </a:extLst>
          </p:cNvPr>
          <p:cNvSpPr>
            <a:spLocks noGrp="1"/>
          </p:cNvSpPr>
          <p:nvPr>
            <p:ph type="title"/>
          </p:nvPr>
        </p:nvSpPr>
        <p:spPr/>
        <p:txBody>
          <a:bodyPr>
            <a:normAutofit fontScale="90000"/>
          </a:bodyPr>
          <a:lstStyle/>
          <a:p>
            <a:r>
              <a:rPr lang="en-US" dirty="0">
                <a:solidFill>
                  <a:schemeClr val="accent2"/>
                </a:solidFill>
                <a:latin typeface="Copperplate Gothic Bold" panose="020E0705020206020404" pitchFamily="34" charset="0"/>
              </a:rPr>
              <a:t>Comprehensive Life Skills</a:t>
            </a:r>
          </a:p>
        </p:txBody>
      </p:sp>
      <p:pic>
        <p:nvPicPr>
          <p:cNvPr id="7" name="Picture 6">
            <a:extLst>
              <a:ext uri="{FF2B5EF4-FFF2-40B4-BE49-F238E27FC236}">
                <a16:creationId xmlns:a16="http://schemas.microsoft.com/office/drawing/2014/main" id="{580D42D0-A5E1-4E5D-98E6-8B2B795EAEA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20702" y="3755787"/>
            <a:ext cx="2426026" cy="1477327"/>
          </a:xfrm>
          <a:prstGeom prst="rect">
            <a:avLst/>
          </a:prstGeom>
          <a:ln>
            <a:noFill/>
          </a:ln>
          <a:effectLst>
            <a:softEdge rad="112500"/>
          </a:effectLst>
        </p:spPr>
      </p:pic>
      <p:sp>
        <p:nvSpPr>
          <p:cNvPr id="3" name="TextBox 2">
            <a:extLst>
              <a:ext uri="{FF2B5EF4-FFF2-40B4-BE49-F238E27FC236}">
                <a16:creationId xmlns:a16="http://schemas.microsoft.com/office/drawing/2014/main" id="{B3A57350-79DB-450D-B4DF-89A191FCF96F}"/>
              </a:ext>
            </a:extLst>
          </p:cNvPr>
          <p:cNvSpPr txBox="1"/>
          <p:nvPr/>
        </p:nvSpPr>
        <p:spPr>
          <a:xfrm>
            <a:off x="432618" y="1531343"/>
            <a:ext cx="8474551" cy="1477328"/>
          </a:xfrm>
          <a:prstGeom prst="rect">
            <a:avLst/>
          </a:prstGeom>
          <a:noFill/>
        </p:spPr>
        <p:txBody>
          <a:bodyPr wrap="square" rtlCol="0">
            <a:spAutoFit/>
          </a:bodyPr>
          <a:lstStyle/>
          <a:p>
            <a:pPr algn="ctr"/>
            <a:r>
              <a:rPr lang="en-US" b="1" u="sng" dirty="0">
                <a:latin typeface="Garamond" panose="02020404030301010803" pitchFamily="18" charset="0"/>
              </a:rPr>
              <a:t>Recovery Messaging:</a:t>
            </a:r>
          </a:p>
          <a:p>
            <a:endParaRPr lang="en-US" dirty="0">
              <a:latin typeface="Garamond" panose="02020404030301010803" pitchFamily="18" charset="0"/>
            </a:endParaRPr>
          </a:p>
          <a:p>
            <a:pPr algn="ctr"/>
            <a:r>
              <a:rPr lang="en-US" dirty="0">
                <a:latin typeface="Garamond" panose="02020404030301010803" pitchFamily="18" charset="0"/>
              </a:rPr>
              <a:t>Recovery messaging incorporates language that you can use to talk about recovery from addiction to alcohol and other substances, process of addiction, or any quality of life concern. </a:t>
            </a:r>
          </a:p>
        </p:txBody>
      </p:sp>
      <p:pic>
        <p:nvPicPr>
          <p:cNvPr id="9" name="Picture 8">
            <a:extLst>
              <a:ext uri="{FF2B5EF4-FFF2-40B4-BE49-F238E27FC236}">
                <a16:creationId xmlns:a16="http://schemas.microsoft.com/office/drawing/2014/main" id="{56B1C047-9583-4CF7-AFFB-8FC6E03F5C9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0596" y="2996528"/>
            <a:ext cx="2631186" cy="1480600"/>
          </a:xfrm>
          <a:prstGeom prst="rect">
            <a:avLst/>
          </a:prstGeom>
        </p:spPr>
      </p:pic>
      <p:pic>
        <p:nvPicPr>
          <p:cNvPr id="11" name="Picture 10">
            <a:extLst>
              <a:ext uri="{FF2B5EF4-FFF2-40B4-BE49-F238E27FC236}">
                <a16:creationId xmlns:a16="http://schemas.microsoft.com/office/drawing/2014/main" id="{750C7AFE-3FFC-4F9D-9414-530A91579FF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53397" y="4477128"/>
            <a:ext cx="2200007" cy="1392769"/>
          </a:xfrm>
          <a:prstGeom prst="rect">
            <a:avLst/>
          </a:prstGeom>
        </p:spPr>
      </p:pic>
      <p:pic>
        <p:nvPicPr>
          <p:cNvPr id="13" name="Picture 12">
            <a:extLst>
              <a:ext uri="{FF2B5EF4-FFF2-40B4-BE49-F238E27FC236}">
                <a16:creationId xmlns:a16="http://schemas.microsoft.com/office/drawing/2014/main" id="{5A04F763-430B-4DBB-9FB2-5B1D469E5800}"/>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76660" y="2874739"/>
            <a:ext cx="2076744" cy="1421958"/>
          </a:xfrm>
          <a:prstGeom prst="rect">
            <a:avLst/>
          </a:prstGeom>
        </p:spPr>
      </p:pic>
      <p:pic>
        <p:nvPicPr>
          <p:cNvPr id="15" name="Picture 14">
            <a:extLst>
              <a:ext uri="{FF2B5EF4-FFF2-40B4-BE49-F238E27FC236}">
                <a16:creationId xmlns:a16="http://schemas.microsoft.com/office/drawing/2014/main" id="{4E78F789-E513-4FA0-86BE-FA01644C57BD}"/>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90596" y="4866404"/>
            <a:ext cx="2426878" cy="852533"/>
          </a:xfrm>
          <a:prstGeom prst="rect">
            <a:avLst/>
          </a:prstGeom>
        </p:spPr>
      </p:pic>
    </p:spTree>
    <p:extLst>
      <p:ext uri="{BB962C8B-B14F-4D97-AF65-F5344CB8AC3E}">
        <p14:creationId xmlns:p14="http://schemas.microsoft.com/office/powerpoint/2010/main" val="2600991516"/>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275856-184A-4BF4-A178-D463B140B848}"/>
              </a:ext>
            </a:extLst>
          </p:cNvPr>
          <p:cNvSpPr>
            <a:spLocks noGrp="1"/>
          </p:cNvSpPr>
          <p:nvPr>
            <p:ph type="body" sz="quarter" idx="17"/>
          </p:nvPr>
        </p:nvSpPr>
        <p:spPr>
          <a:xfrm>
            <a:off x="236830" y="1565329"/>
            <a:ext cx="5446215" cy="4293031"/>
          </a:xfrm>
        </p:spPr>
        <p:txBody>
          <a:bodyPr>
            <a:noAutofit/>
          </a:bodyPr>
          <a:lstStyle/>
          <a:p>
            <a:endParaRPr lang="en-US" sz="1800" b="1" u="sng" dirty="0">
              <a:latin typeface="Garamond" panose="02020404030301010803" pitchFamily="18" charset="0"/>
            </a:endParaRPr>
          </a:p>
          <a:p>
            <a:pPr>
              <a:lnSpc>
                <a:spcPct val="100000"/>
              </a:lnSpc>
            </a:pPr>
            <a:endParaRPr lang="en-US" sz="2000" b="1" dirty="0">
              <a:latin typeface="Garamond" panose="02020404030301010803" pitchFamily="18" charset="0"/>
            </a:endParaRPr>
          </a:p>
        </p:txBody>
      </p:sp>
      <p:sp>
        <p:nvSpPr>
          <p:cNvPr id="6" name="Title 5">
            <a:extLst>
              <a:ext uri="{FF2B5EF4-FFF2-40B4-BE49-F238E27FC236}">
                <a16:creationId xmlns:a16="http://schemas.microsoft.com/office/drawing/2014/main" id="{A75164D9-F180-4001-8D66-1EF29E49C87C}"/>
              </a:ext>
            </a:extLst>
          </p:cNvPr>
          <p:cNvSpPr>
            <a:spLocks noGrp="1"/>
          </p:cNvSpPr>
          <p:nvPr>
            <p:ph type="title"/>
          </p:nvPr>
        </p:nvSpPr>
        <p:spPr/>
        <p:txBody>
          <a:bodyPr>
            <a:normAutofit fontScale="90000"/>
          </a:bodyPr>
          <a:lstStyle/>
          <a:p>
            <a:r>
              <a:rPr lang="en-US" dirty="0">
                <a:solidFill>
                  <a:schemeClr val="accent2"/>
                </a:solidFill>
                <a:latin typeface="Copperplate Gothic Bold" panose="020E0705020206020404" pitchFamily="34" charset="0"/>
              </a:rPr>
              <a:t>Comprehensive Life Skills</a:t>
            </a:r>
          </a:p>
        </p:txBody>
      </p:sp>
      <p:sp>
        <p:nvSpPr>
          <p:cNvPr id="3" name="TextBox 2">
            <a:extLst>
              <a:ext uri="{FF2B5EF4-FFF2-40B4-BE49-F238E27FC236}">
                <a16:creationId xmlns:a16="http://schemas.microsoft.com/office/drawing/2014/main" id="{B3A57350-79DB-450D-B4DF-89A191FCF96F}"/>
              </a:ext>
            </a:extLst>
          </p:cNvPr>
          <p:cNvSpPr txBox="1"/>
          <p:nvPr/>
        </p:nvSpPr>
        <p:spPr>
          <a:xfrm>
            <a:off x="236831" y="1954265"/>
            <a:ext cx="3882886" cy="2031325"/>
          </a:xfrm>
          <a:prstGeom prst="rect">
            <a:avLst/>
          </a:prstGeom>
          <a:noFill/>
        </p:spPr>
        <p:txBody>
          <a:bodyPr wrap="square" rtlCol="0">
            <a:spAutoFit/>
          </a:bodyPr>
          <a:lstStyle/>
          <a:p>
            <a:endParaRPr lang="en-US" b="1" u="sng" dirty="0">
              <a:latin typeface="Garamond" panose="02020404030301010803" pitchFamily="18" charset="0"/>
            </a:endParaRPr>
          </a:p>
          <a:p>
            <a:pPr algn="ctr"/>
            <a:r>
              <a:rPr lang="en-US" b="1" u="sng" dirty="0">
                <a:latin typeface="Garamond" panose="02020404030301010803" pitchFamily="18" charset="0"/>
              </a:rPr>
              <a:t>Finance:</a:t>
            </a:r>
          </a:p>
          <a:p>
            <a:endParaRPr lang="en-US" dirty="0">
              <a:latin typeface="Garamond" panose="02020404030301010803" pitchFamily="18" charset="0"/>
            </a:endParaRPr>
          </a:p>
          <a:p>
            <a:r>
              <a:rPr lang="en-US" dirty="0">
                <a:latin typeface="Garamond" panose="02020404030301010803" pitchFamily="18" charset="0"/>
              </a:rPr>
              <a:t>Knowing how to pay bills is one thing, but knowing how to set a budget and save money is a completely different experience. </a:t>
            </a:r>
          </a:p>
        </p:txBody>
      </p:sp>
      <p:pic>
        <p:nvPicPr>
          <p:cNvPr id="5" name="Picture 4">
            <a:extLst>
              <a:ext uri="{FF2B5EF4-FFF2-40B4-BE49-F238E27FC236}">
                <a16:creationId xmlns:a16="http://schemas.microsoft.com/office/drawing/2014/main" id="{93142DAF-3DE8-4CD1-8085-38EB10F3F62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22398"/>
          <a:stretch/>
        </p:blipFill>
        <p:spPr>
          <a:xfrm>
            <a:off x="4471810" y="2231371"/>
            <a:ext cx="3985798" cy="2954439"/>
          </a:xfrm>
          <a:prstGeom prst="rect">
            <a:avLst/>
          </a:prstGeom>
          <a:ln>
            <a:noFill/>
          </a:ln>
          <a:effectLst>
            <a:softEdge rad="112500"/>
          </a:effectLst>
        </p:spPr>
      </p:pic>
    </p:spTree>
    <p:extLst>
      <p:ext uri="{BB962C8B-B14F-4D97-AF65-F5344CB8AC3E}">
        <p14:creationId xmlns:p14="http://schemas.microsoft.com/office/powerpoint/2010/main" val="4239574405"/>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275856-184A-4BF4-A178-D463B140B848}"/>
              </a:ext>
            </a:extLst>
          </p:cNvPr>
          <p:cNvSpPr>
            <a:spLocks noGrp="1"/>
          </p:cNvSpPr>
          <p:nvPr>
            <p:ph type="body" sz="quarter" idx="17"/>
          </p:nvPr>
        </p:nvSpPr>
        <p:spPr>
          <a:xfrm>
            <a:off x="236830" y="1565329"/>
            <a:ext cx="5446215" cy="4293031"/>
          </a:xfrm>
        </p:spPr>
        <p:txBody>
          <a:bodyPr>
            <a:noAutofit/>
          </a:bodyPr>
          <a:lstStyle/>
          <a:p>
            <a:endParaRPr lang="en-US" sz="1800" b="1" u="sng" dirty="0">
              <a:latin typeface="Garamond" panose="02020404030301010803" pitchFamily="18" charset="0"/>
            </a:endParaRPr>
          </a:p>
          <a:p>
            <a:pPr>
              <a:lnSpc>
                <a:spcPct val="100000"/>
              </a:lnSpc>
            </a:pPr>
            <a:endParaRPr lang="en-US" sz="2000" b="1" dirty="0">
              <a:latin typeface="Garamond" panose="02020404030301010803" pitchFamily="18" charset="0"/>
            </a:endParaRPr>
          </a:p>
        </p:txBody>
      </p:sp>
      <p:sp>
        <p:nvSpPr>
          <p:cNvPr id="6" name="Title 5">
            <a:extLst>
              <a:ext uri="{FF2B5EF4-FFF2-40B4-BE49-F238E27FC236}">
                <a16:creationId xmlns:a16="http://schemas.microsoft.com/office/drawing/2014/main" id="{A75164D9-F180-4001-8D66-1EF29E49C87C}"/>
              </a:ext>
            </a:extLst>
          </p:cNvPr>
          <p:cNvSpPr>
            <a:spLocks noGrp="1"/>
          </p:cNvSpPr>
          <p:nvPr>
            <p:ph type="title"/>
          </p:nvPr>
        </p:nvSpPr>
        <p:spPr/>
        <p:txBody>
          <a:bodyPr>
            <a:normAutofit fontScale="90000"/>
          </a:bodyPr>
          <a:lstStyle/>
          <a:p>
            <a:r>
              <a:rPr lang="en-US" dirty="0">
                <a:solidFill>
                  <a:schemeClr val="accent2"/>
                </a:solidFill>
                <a:latin typeface="Copperplate Gothic Bold" panose="020E0705020206020404" pitchFamily="34" charset="0"/>
              </a:rPr>
              <a:t>Comprehensive Life Skills</a:t>
            </a:r>
          </a:p>
        </p:txBody>
      </p:sp>
      <p:sp>
        <p:nvSpPr>
          <p:cNvPr id="3" name="TextBox 2">
            <a:extLst>
              <a:ext uri="{FF2B5EF4-FFF2-40B4-BE49-F238E27FC236}">
                <a16:creationId xmlns:a16="http://schemas.microsoft.com/office/drawing/2014/main" id="{B3A57350-79DB-450D-B4DF-89A191FCF96F}"/>
              </a:ext>
            </a:extLst>
          </p:cNvPr>
          <p:cNvSpPr txBox="1"/>
          <p:nvPr/>
        </p:nvSpPr>
        <p:spPr>
          <a:xfrm>
            <a:off x="6053239" y="2029879"/>
            <a:ext cx="2998839" cy="2308324"/>
          </a:xfrm>
          <a:prstGeom prst="rect">
            <a:avLst/>
          </a:prstGeom>
          <a:noFill/>
        </p:spPr>
        <p:txBody>
          <a:bodyPr wrap="square" rtlCol="0">
            <a:spAutoFit/>
          </a:bodyPr>
          <a:lstStyle/>
          <a:p>
            <a:endParaRPr lang="en-US" b="1" u="sng" dirty="0">
              <a:latin typeface="Garamond" panose="02020404030301010803" pitchFamily="18" charset="0"/>
            </a:endParaRPr>
          </a:p>
          <a:p>
            <a:r>
              <a:rPr lang="en-US" b="1" u="sng" dirty="0">
                <a:latin typeface="Garamond" panose="02020404030301010803" pitchFamily="18" charset="0"/>
              </a:rPr>
              <a:t>Empowerment:</a:t>
            </a:r>
          </a:p>
          <a:p>
            <a:endParaRPr lang="en-US" dirty="0">
              <a:latin typeface="Garamond" panose="02020404030301010803" pitchFamily="18" charset="0"/>
            </a:endParaRPr>
          </a:p>
          <a:p>
            <a:r>
              <a:rPr lang="en-US" dirty="0"/>
              <a:t>While we are working to better ourselves through our recovery process, we begin to see the possibilities of life.</a:t>
            </a:r>
          </a:p>
        </p:txBody>
      </p:sp>
      <p:pic>
        <p:nvPicPr>
          <p:cNvPr id="7" name="Picture 6">
            <a:extLst>
              <a:ext uri="{FF2B5EF4-FFF2-40B4-BE49-F238E27FC236}">
                <a16:creationId xmlns:a16="http://schemas.microsoft.com/office/drawing/2014/main" id="{91454F43-DD30-4C5C-9B48-4FB1C146D4F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7024" y="2029879"/>
            <a:ext cx="5076021" cy="3130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59510372"/>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275856-184A-4BF4-A178-D463B140B848}"/>
              </a:ext>
            </a:extLst>
          </p:cNvPr>
          <p:cNvSpPr>
            <a:spLocks noGrp="1"/>
          </p:cNvSpPr>
          <p:nvPr>
            <p:ph type="body" sz="quarter" idx="17"/>
          </p:nvPr>
        </p:nvSpPr>
        <p:spPr>
          <a:xfrm>
            <a:off x="236830" y="1565329"/>
            <a:ext cx="5446215" cy="4293031"/>
          </a:xfrm>
        </p:spPr>
        <p:txBody>
          <a:bodyPr>
            <a:noAutofit/>
          </a:bodyPr>
          <a:lstStyle/>
          <a:p>
            <a:endParaRPr lang="en-US" sz="1800" b="1" u="sng" dirty="0">
              <a:latin typeface="Garamond" panose="02020404030301010803" pitchFamily="18" charset="0"/>
            </a:endParaRPr>
          </a:p>
          <a:p>
            <a:pPr>
              <a:lnSpc>
                <a:spcPct val="100000"/>
              </a:lnSpc>
            </a:pPr>
            <a:endParaRPr lang="en-US" sz="2000" b="1" dirty="0">
              <a:latin typeface="Garamond" panose="02020404030301010803" pitchFamily="18" charset="0"/>
            </a:endParaRPr>
          </a:p>
        </p:txBody>
      </p:sp>
      <p:sp>
        <p:nvSpPr>
          <p:cNvPr id="6" name="Title 5">
            <a:extLst>
              <a:ext uri="{FF2B5EF4-FFF2-40B4-BE49-F238E27FC236}">
                <a16:creationId xmlns:a16="http://schemas.microsoft.com/office/drawing/2014/main" id="{A75164D9-F180-4001-8D66-1EF29E49C87C}"/>
              </a:ext>
            </a:extLst>
          </p:cNvPr>
          <p:cNvSpPr>
            <a:spLocks noGrp="1"/>
          </p:cNvSpPr>
          <p:nvPr>
            <p:ph type="title"/>
          </p:nvPr>
        </p:nvSpPr>
        <p:spPr/>
        <p:txBody>
          <a:bodyPr>
            <a:normAutofit fontScale="90000"/>
          </a:bodyPr>
          <a:lstStyle/>
          <a:p>
            <a:r>
              <a:rPr lang="en-US" dirty="0">
                <a:solidFill>
                  <a:schemeClr val="accent2"/>
                </a:solidFill>
                <a:latin typeface="Copperplate Gothic Bold" panose="020E0705020206020404" pitchFamily="34" charset="0"/>
              </a:rPr>
              <a:t>Comprehensive Life Skills</a:t>
            </a:r>
          </a:p>
        </p:txBody>
      </p:sp>
      <p:sp>
        <p:nvSpPr>
          <p:cNvPr id="3" name="TextBox 2">
            <a:extLst>
              <a:ext uri="{FF2B5EF4-FFF2-40B4-BE49-F238E27FC236}">
                <a16:creationId xmlns:a16="http://schemas.microsoft.com/office/drawing/2014/main" id="{B3A57350-79DB-450D-B4DF-89A191FCF96F}"/>
              </a:ext>
            </a:extLst>
          </p:cNvPr>
          <p:cNvSpPr txBox="1"/>
          <p:nvPr/>
        </p:nvSpPr>
        <p:spPr>
          <a:xfrm>
            <a:off x="687463" y="1850549"/>
            <a:ext cx="2998839" cy="3416320"/>
          </a:xfrm>
          <a:prstGeom prst="rect">
            <a:avLst/>
          </a:prstGeom>
          <a:noFill/>
        </p:spPr>
        <p:txBody>
          <a:bodyPr wrap="square" rtlCol="0">
            <a:spAutoFit/>
          </a:bodyPr>
          <a:lstStyle/>
          <a:p>
            <a:endParaRPr lang="en-US" b="1" u="sng" dirty="0">
              <a:latin typeface="Garamond" panose="02020404030301010803" pitchFamily="18" charset="0"/>
            </a:endParaRPr>
          </a:p>
          <a:p>
            <a:r>
              <a:rPr lang="en-US" b="1" u="sng" dirty="0">
                <a:latin typeface="Garamond" panose="02020404030301010803" pitchFamily="18" charset="0"/>
              </a:rPr>
              <a:t>Recovery Housing:</a:t>
            </a:r>
          </a:p>
          <a:p>
            <a:endParaRPr lang="en-US" dirty="0">
              <a:latin typeface="Garamond" panose="02020404030301010803" pitchFamily="18" charset="0"/>
            </a:endParaRPr>
          </a:p>
          <a:p>
            <a:r>
              <a:rPr lang="en-US" dirty="0"/>
              <a:t>Recovery residences are a part of the continuum of care in your new recovery journey that will surround you with like-minded individuals, clinical services, and a chance to integrate back into everyday life. </a:t>
            </a:r>
          </a:p>
        </p:txBody>
      </p:sp>
      <p:pic>
        <p:nvPicPr>
          <p:cNvPr id="5" name="Picture 4">
            <a:extLst>
              <a:ext uri="{FF2B5EF4-FFF2-40B4-BE49-F238E27FC236}">
                <a16:creationId xmlns:a16="http://schemas.microsoft.com/office/drawing/2014/main" id="{42B96F2E-B877-4E93-817B-3747643A2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621" y="2286474"/>
            <a:ext cx="3410475" cy="25545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56602923"/>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275856-184A-4BF4-A178-D463B140B848}"/>
              </a:ext>
            </a:extLst>
          </p:cNvPr>
          <p:cNvSpPr>
            <a:spLocks noGrp="1"/>
          </p:cNvSpPr>
          <p:nvPr>
            <p:ph type="body" sz="quarter" idx="17"/>
          </p:nvPr>
        </p:nvSpPr>
        <p:spPr>
          <a:xfrm>
            <a:off x="236830" y="1565329"/>
            <a:ext cx="5446215" cy="4293031"/>
          </a:xfrm>
        </p:spPr>
        <p:txBody>
          <a:bodyPr>
            <a:noAutofit/>
          </a:bodyPr>
          <a:lstStyle/>
          <a:p>
            <a:endParaRPr lang="en-US" sz="1800" b="1" u="sng" dirty="0">
              <a:latin typeface="Garamond" panose="02020404030301010803" pitchFamily="18" charset="0"/>
            </a:endParaRPr>
          </a:p>
          <a:p>
            <a:pPr>
              <a:lnSpc>
                <a:spcPct val="100000"/>
              </a:lnSpc>
            </a:pPr>
            <a:endParaRPr lang="en-US" sz="2000" b="1" dirty="0">
              <a:latin typeface="Garamond" panose="02020404030301010803" pitchFamily="18" charset="0"/>
            </a:endParaRPr>
          </a:p>
        </p:txBody>
      </p:sp>
      <p:sp>
        <p:nvSpPr>
          <p:cNvPr id="6" name="Title 5">
            <a:extLst>
              <a:ext uri="{FF2B5EF4-FFF2-40B4-BE49-F238E27FC236}">
                <a16:creationId xmlns:a16="http://schemas.microsoft.com/office/drawing/2014/main" id="{A75164D9-F180-4001-8D66-1EF29E49C87C}"/>
              </a:ext>
            </a:extLst>
          </p:cNvPr>
          <p:cNvSpPr>
            <a:spLocks noGrp="1"/>
          </p:cNvSpPr>
          <p:nvPr>
            <p:ph type="title"/>
          </p:nvPr>
        </p:nvSpPr>
        <p:spPr/>
        <p:txBody>
          <a:bodyPr>
            <a:normAutofit fontScale="90000"/>
          </a:bodyPr>
          <a:lstStyle/>
          <a:p>
            <a:r>
              <a:rPr lang="en-US" dirty="0">
                <a:solidFill>
                  <a:schemeClr val="accent2"/>
                </a:solidFill>
                <a:latin typeface="Copperplate Gothic Bold" panose="020E0705020206020404" pitchFamily="34" charset="0"/>
              </a:rPr>
              <a:t>Comprehensive Life Skills</a:t>
            </a:r>
          </a:p>
        </p:txBody>
      </p:sp>
      <p:sp>
        <p:nvSpPr>
          <p:cNvPr id="3" name="TextBox 2">
            <a:extLst>
              <a:ext uri="{FF2B5EF4-FFF2-40B4-BE49-F238E27FC236}">
                <a16:creationId xmlns:a16="http://schemas.microsoft.com/office/drawing/2014/main" id="{B3A57350-79DB-450D-B4DF-89A191FCF96F}"/>
              </a:ext>
            </a:extLst>
          </p:cNvPr>
          <p:cNvSpPr txBox="1"/>
          <p:nvPr/>
        </p:nvSpPr>
        <p:spPr>
          <a:xfrm>
            <a:off x="5742043" y="1892142"/>
            <a:ext cx="2550186" cy="2862322"/>
          </a:xfrm>
          <a:prstGeom prst="rect">
            <a:avLst/>
          </a:prstGeom>
          <a:noFill/>
        </p:spPr>
        <p:txBody>
          <a:bodyPr wrap="square" rtlCol="0">
            <a:spAutoFit/>
          </a:bodyPr>
          <a:lstStyle/>
          <a:p>
            <a:pPr algn="ctr"/>
            <a:endParaRPr lang="en-US" b="1" u="sng" dirty="0">
              <a:latin typeface="Garamond" panose="02020404030301010803" pitchFamily="18" charset="0"/>
            </a:endParaRPr>
          </a:p>
          <a:p>
            <a:pPr algn="ctr"/>
            <a:r>
              <a:rPr lang="en-US" b="1" u="sng" dirty="0">
                <a:latin typeface="Garamond" panose="02020404030301010803" pitchFamily="18" charset="0"/>
              </a:rPr>
              <a:t>Leadership:</a:t>
            </a:r>
          </a:p>
          <a:p>
            <a:pPr algn="ctr"/>
            <a:endParaRPr lang="en-US" dirty="0">
              <a:latin typeface="Garamond" panose="02020404030301010803" pitchFamily="18" charset="0"/>
            </a:endParaRPr>
          </a:p>
          <a:p>
            <a:pPr algn="ctr"/>
            <a:r>
              <a:rPr lang="en-US" dirty="0"/>
              <a:t>We all play a role of Leadership in our own lives. Leaders are those individuals that take responsibility for achievements and setbacks. </a:t>
            </a:r>
          </a:p>
        </p:txBody>
      </p:sp>
      <p:pic>
        <p:nvPicPr>
          <p:cNvPr id="7" name="Picture 6">
            <a:extLst>
              <a:ext uri="{FF2B5EF4-FFF2-40B4-BE49-F238E27FC236}">
                <a16:creationId xmlns:a16="http://schemas.microsoft.com/office/drawing/2014/main" id="{8A84D538-6FA6-420D-ABBF-71F3F59E542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049" y="3574960"/>
            <a:ext cx="4717776" cy="2031743"/>
          </a:xfrm>
          <a:prstGeom prst="rect">
            <a:avLst/>
          </a:prstGeom>
          <a:ln>
            <a:noFill/>
          </a:ln>
          <a:effectLst>
            <a:softEdge rad="112500"/>
          </a:effectLst>
        </p:spPr>
      </p:pic>
      <p:pic>
        <p:nvPicPr>
          <p:cNvPr id="9" name="Picture 8">
            <a:extLst>
              <a:ext uri="{FF2B5EF4-FFF2-40B4-BE49-F238E27FC236}">
                <a16:creationId xmlns:a16="http://schemas.microsoft.com/office/drawing/2014/main" id="{E1E961C0-6E0F-4FED-ACF1-3480E8F8574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2853" y="1189703"/>
            <a:ext cx="4394168" cy="2133600"/>
          </a:xfrm>
          <a:prstGeom prst="rect">
            <a:avLst/>
          </a:prstGeom>
          <a:ln>
            <a:noFill/>
          </a:ln>
          <a:effectLst>
            <a:softEdge rad="112500"/>
          </a:effectLst>
        </p:spPr>
      </p:pic>
    </p:spTree>
    <p:extLst>
      <p:ext uri="{BB962C8B-B14F-4D97-AF65-F5344CB8AC3E}">
        <p14:creationId xmlns:p14="http://schemas.microsoft.com/office/powerpoint/2010/main" val="4084600607"/>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275856-184A-4BF4-A178-D463B140B848}"/>
              </a:ext>
            </a:extLst>
          </p:cNvPr>
          <p:cNvSpPr>
            <a:spLocks noGrp="1"/>
          </p:cNvSpPr>
          <p:nvPr>
            <p:ph type="body" sz="quarter" idx="17"/>
          </p:nvPr>
        </p:nvSpPr>
        <p:spPr>
          <a:xfrm>
            <a:off x="236830" y="1565329"/>
            <a:ext cx="5446215" cy="4293031"/>
          </a:xfrm>
        </p:spPr>
        <p:txBody>
          <a:bodyPr>
            <a:noAutofit/>
          </a:bodyPr>
          <a:lstStyle/>
          <a:p>
            <a:endParaRPr lang="en-US" sz="1800" b="1" u="sng" dirty="0">
              <a:latin typeface="Garamond" panose="02020404030301010803" pitchFamily="18" charset="0"/>
            </a:endParaRPr>
          </a:p>
          <a:p>
            <a:pPr>
              <a:lnSpc>
                <a:spcPct val="100000"/>
              </a:lnSpc>
            </a:pPr>
            <a:endParaRPr lang="en-US" sz="2000" b="1" dirty="0">
              <a:latin typeface="Garamond" panose="02020404030301010803" pitchFamily="18" charset="0"/>
            </a:endParaRPr>
          </a:p>
        </p:txBody>
      </p:sp>
      <p:sp>
        <p:nvSpPr>
          <p:cNvPr id="6" name="Title 5">
            <a:extLst>
              <a:ext uri="{FF2B5EF4-FFF2-40B4-BE49-F238E27FC236}">
                <a16:creationId xmlns:a16="http://schemas.microsoft.com/office/drawing/2014/main" id="{A75164D9-F180-4001-8D66-1EF29E49C87C}"/>
              </a:ext>
            </a:extLst>
          </p:cNvPr>
          <p:cNvSpPr>
            <a:spLocks noGrp="1"/>
          </p:cNvSpPr>
          <p:nvPr>
            <p:ph type="title"/>
          </p:nvPr>
        </p:nvSpPr>
        <p:spPr/>
        <p:txBody>
          <a:bodyPr>
            <a:normAutofit fontScale="90000"/>
          </a:bodyPr>
          <a:lstStyle/>
          <a:p>
            <a:r>
              <a:rPr lang="en-US" dirty="0">
                <a:solidFill>
                  <a:schemeClr val="accent2"/>
                </a:solidFill>
                <a:latin typeface="Copperplate Gothic Bold" panose="020E0705020206020404" pitchFamily="34" charset="0"/>
              </a:rPr>
              <a:t>Comprehensive Life Skills</a:t>
            </a:r>
          </a:p>
        </p:txBody>
      </p:sp>
      <p:sp>
        <p:nvSpPr>
          <p:cNvPr id="4" name="TextBox 3">
            <a:extLst>
              <a:ext uri="{FF2B5EF4-FFF2-40B4-BE49-F238E27FC236}">
                <a16:creationId xmlns:a16="http://schemas.microsoft.com/office/drawing/2014/main" id="{8E1B0D5D-10C5-4A90-92ED-2F2B5A234D21}"/>
              </a:ext>
            </a:extLst>
          </p:cNvPr>
          <p:cNvSpPr txBox="1"/>
          <p:nvPr/>
        </p:nvSpPr>
        <p:spPr>
          <a:xfrm>
            <a:off x="907182" y="1378010"/>
            <a:ext cx="7200800" cy="1477328"/>
          </a:xfrm>
          <a:prstGeom prst="rect">
            <a:avLst/>
          </a:prstGeom>
          <a:noFill/>
        </p:spPr>
        <p:txBody>
          <a:bodyPr wrap="square" rtlCol="0">
            <a:spAutoFit/>
          </a:bodyPr>
          <a:lstStyle/>
          <a:p>
            <a:pPr algn="ctr"/>
            <a:r>
              <a:rPr lang="en-US" b="1" u="sng" dirty="0">
                <a:latin typeface="Garamond" panose="02020404030301010803" pitchFamily="18" charset="0"/>
              </a:rPr>
              <a:t>Social Inclusion Model</a:t>
            </a:r>
            <a:r>
              <a:rPr lang="en-US" dirty="0">
                <a:latin typeface="Garamond" panose="02020404030301010803" pitchFamily="18" charset="0"/>
              </a:rPr>
              <a:t>:</a:t>
            </a:r>
          </a:p>
          <a:p>
            <a:endParaRPr lang="en-US" dirty="0">
              <a:latin typeface="Garamond" panose="02020404030301010803" pitchFamily="18" charset="0"/>
            </a:endParaRPr>
          </a:p>
          <a:p>
            <a:pPr algn="ctr"/>
            <a:r>
              <a:rPr lang="en-US" dirty="0">
                <a:latin typeface="Garamond" panose="02020404030301010803" pitchFamily="18" charset="0"/>
              </a:rPr>
              <a:t>Peers to support those in early recovery by creating a space for young people to have fun. They are a conduit for other volunteers to interface during those groups with your clients (or persons in recovery). </a:t>
            </a:r>
            <a:endParaRPr lang="en-US" dirty="0"/>
          </a:p>
        </p:txBody>
      </p:sp>
      <p:pic>
        <p:nvPicPr>
          <p:cNvPr id="8" name="Picture 7">
            <a:extLst>
              <a:ext uri="{FF2B5EF4-FFF2-40B4-BE49-F238E27FC236}">
                <a16:creationId xmlns:a16="http://schemas.microsoft.com/office/drawing/2014/main" id="{697EFE6C-96C8-41BB-B5B5-2AFC26B98A6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22788"/>
          <a:stretch/>
        </p:blipFill>
        <p:spPr>
          <a:xfrm>
            <a:off x="2702483" y="3823962"/>
            <a:ext cx="3610197" cy="16197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81729127"/>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F71C33-88DB-43BC-84B0-275C58D5DA39}"/>
              </a:ext>
            </a:extLst>
          </p:cNvPr>
          <p:cNvSpPr>
            <a:spLocks noGrp="1"/>
          </p:cNvSpPr>
          <p:nvPr>
            <p:ph type="title"/>
          </p:nvPr>
        </p:nvSpPr>
        <p:spPr>
          <a:xfrm>
            <a:off x="1088684" y="804519"/>
            <a:ext cx="6968411" cy="1049235"/>
          </a:xfrm>
        </p:spPr>
        <p:txBody>
          <a:bodyPr>
            <a:normAutofit/>
          </a:bodyPr>
          <a:lstStyle/>
          <a:p>
            <a:r>
              <a:rPr lang="en-US" dirty="0">
                <a:latin typeface="Copperplate Gothic Bold" panose="020E0705020206020404" pitchFamily="34" charset="0"/>
              </a:rPr>
              <a:t>Recovery Initiation </a:t>
            </a:r>
            <a:br>
              <a:rPr lang="en-US" dirty="0">
                <a:latin typeface="Copperplate Gothic Bold" panose="020E0705020206020404" pitchFamily="34" charset="0"/>
              </a:rPr>
            </a:br>
            <a:r>
              <a:rPr lang="en-US" dirty="0">
                <a:latin typeface="Copperplate Gothic Bold" panose="020E0705020206020404" pitchFamily="34" charset="0"/>
              </a:rPr>
              <a:t>(</a:t>
            </a:r>
            <a:r>
              <a:rPr lang="en-US" dirty="0" err="1">
                <a:latin typeface="Copperplate Gothic Bold" panose="020E0705020206020404" pitchFamily="34" charset="0"/>
              </a:rPr>
              <a:t>ie</a:t>
            </a:r>
            <a:r>
              <a:rPr lang="en-US" dirty="0">
                <a:latin typeface="Copperplate Gothic Bold" panose="020E0705020206020404" pitchFamily="34" charset="0"/>
              </a:rPr>
              <a:t>. Treatment) </a:t>
            </a:r>
          </a:p>
        </p:txBody>
      </p:sp>
      <p:cxnSp>
        <p:nvCxnSpPr>
          <p:cNvPr id="12" name="Straight Connector 11">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8155" y="1996645"/>
            <a:ext cx="7202456"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F8141F1B-4008-4BB7-BB8F-B3BB99FB8477}"/>
              </a:ext>
            </a:extLst>
          </p:cNvPr>
          <p:cNvGraphicFramePr>
            <a:graphicFrameLocks noGrp="1"/>
          </p:cNvGraphicFramePr>
          <p:nvPr>
            <p:ph idx="1"/>
            <p:extLst>
              <p:ext uri="{D42A27DB-BD31-4B8C-83A1-F6EECF244321}">
                <p14:modId xmlns:p14="http://schemas.microsoft.com/office/powerpoint/2010/main" val="4202355640"/>
              </p:ext>
            </p:extLst>
          </p:nvPr>
        </p:nvGraphicFramePr>
        <p:xfrm>
          <a:off x="847702" y="2479246"/>
          <a:ext cx="7203281"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9125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275856-184A-4BF4-A178-D463B140B848}"/>
              </a:ext>
            </a:extLst>
          </p:cNvPr>
          <p:cNvSpPr>
            <a:spLocks noGrp="1"/>
          </p:cNvSpPr>
          <p:nvPr>
            <p:ph type="body" sz="quarter" idx="17"/>
          </p:nvPr>
        </p:nvSpPr>
        <p:spPr>
          <a:xfrm>
            <a:off x="236830" y="1565329"/>
            <a:ext cx="5446215" cy="4293031"/>
          </a:xfrm>
        </p:spPr>
        <p:txBody>
          <a:bodyPr>
            <a:noAutofit/>
          </a:bodyPr>
          <a:lstStyle/>
          <a:p>
            <a:endParaRPr lang="en-US" sz="1800" b="1" u="sng" dirty="0">
              <a:latin typeface="Garamond" panose="02020404030301010803" pitchFamily="18" charset="0"/>
            </a:endParaRPr>
          </a:p>
          <a:p>
            <a:pPr>
              <a:lnSpc>
                <a:spcPct val="100000"/>
              </a:lnSpc>
            </a:pPr>
            <a:endParaRPr lang="en-US" sz="2000" b="1" dirty="0">
              <a:latin typeface="Garamond" panose="02020404030301010803" pitchFamily="18" charset="0"/>
            </a:endParaRPr>
          </a:p>
        </p:txBody>
      </p:sp>
      <p:sp>
        <p:nvSpPr>
          <p:cNvPr id="6" name="Title 5">
            <a:extLst>
              <a:ext uri="{FF2B5EF4-FFF2-40B4-BE49-F238E27FC236}">
                <a16:creationId xmlns:a16="http://schemas.microsoft.com/office/drawing/2014/main" id="{A75164D9-F180-4001-8D66-1EF29E49C87C}"/>
              </a:ext>
            </a:extLst>
          </p:cNvPr>
          <p:cNvSpPr>
            <a:spLocks noGrp="1"/>
          </p:cNvSpPr>
          <p:nvPr>
            <p:ph type="title"/>
          </p:nvPr>
        </p:nvSpPr>
        <p:spPr/>
        <p:txBody>
          <a:bodyPr/>
          <a:lstStyle/>
          <a:p>
            <a:r>
              <a:rPr lang="en-US" dirty="0">
                <a:solidFill>
                  <a:schemeClr val="accent2"/>
                </a:solidFill>
                <a:latin typeface="Copperplate Gothic Bold" panose="020E0705020206020404" pitchFamily="34" charset="0"/>
              </a:rPr>
              <a:t>My Recovery is E.P.I.C.!</a:t>
            </a:r>
          </a:p>
        </p:txBody>
      </p:sp>
      <p:sp>
        <p:nvSpPr>
          <p:cNvPr id="3" name="TextBox 2">
            <a:extLst>
              <a:ext uri="{FF2B5EF4-FFF2-40B4-BE49-F238E27FC236}">
                <a16:creationId xmlns:a16="http://schemas.microsoft.com/office/drawing/2014/main" id="{B3A57350-79DB-450D-B4DF-89A191FCF96F}"/>
              </a:ext>
            </a:extLst>
          </p:cNvPr>
          <p:cNvSpPr txBox="1"/>
          <p:nvPr/>
        </p:nvSpPr>
        <p:spPr>
          <a:xfrm>
            <a:off x="1346225" y="1850549"/>
            <a:ext cx="2998839" cy="646331"/>
          </a:xfrm>
          <a:prstGeom prst="rect">
            <a:avLst/>
          </a:prstGeom>
          <a:noFill/>
        </p:spPr>
        <p:txBody>
          <a:bodyPr wrap="square" rtlCol="0">
            <a:spAutoFit/>
          </a:bodyPr>
          <a:lstStyle/>
          <a:p>
            <a:endParaRPr lang="en-US" b="1" u="sng" dirty="0">
              <a:latin typeface="Garamond" panose="02020404030301010803" pitchFamily="18" charset="0"/>
            </a:endParaRPr>
          </a:p>
          <a:p>
            <a:endParaRPr lang="en-US" dirty="0">
              <a:latin typeface="Garamond" panose="02020404030301010803" pitchFamily="18" charset="0"/>
            </a:endParaRPr>
          </a:p>
        </p:txBody>
      </p:sp>
      <p:pic>
        <p:nvPicPr>
          <p:cNvPr id="7" name="Picture 6">
            <a:extLst>
              <a:ext uri="{FF2B5EF4-FFF2-40B4-BE49-F238E27FC236}">
                <a16:creationId xmlns:a16="http://schemas.microsoft.com/office/drawing/2014/main" id="{A79181D8-13DF-4FA8-AEE3-E0C99E423BE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30825"/>
          <a:stretch/>
        </p:blipFill>
        <p:spPr>
          <a:xfrm>
            <a:off x="634840" y="1279416"/>
            <a:ext cx="7620848" cy="4744065"/>
          </a:xfrm>
          <a:prstGeom prst="rect">
            <a:avLst/>
          </a:prstGeom>
        </p:spPr>
      </p:pic>
    </p:spTree>
    <p:extLst>
      <p:ext uri="{BB962C8B-B14F-4D97-AF65-F5344CB8AC3E}">
        <p14:creationId xmlns:p14="http://schemas.microsoft.com/office/powerpoint/2010/main" val="2566389757"/>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275856-184A-4BF4-A178-D463B140B848}"/>
              </a:ext>
            </a:extLst>
          </p:cNvPr>
          <p:cNvSpPr>
            <a:spLocks noGrp="1"/>
          </p:cNvSpPr>
          <p:nvPr>
            <p:ph type="body" sz="quarter" idx="17"/>
          </p:nvPr>
        </p:nvSpPr>
        <p:spPr>
          <a:xfrm>
            <a:off x="236830" y="1565329"/>
            <a:ext cx="5446215" cy="4293031"/>
          </a:xfrm>
        </p:spPr>
        <p:txBody>
          <a:bodyPr>
            <a:noAutofit/>
          </a:bodyPr>
          <a:lstStyle/>
          <a:p>
            <a:endParaRPr lang="en-US" sz="1800" b="1" u="sng" dirty="0">
              <a:latin typeface="Garamond" panose="02020404030301010803" pitchFamily="18" charset="0"/>
            </a:endParaRPr>
          </a:p>
          <a:p>
            <a:pPr>
              <a:lnSpc>
                <a:spcPct val="100000"/>
              </a:lnSpc>
            </a:pPr>
            <a:endParaRPr lang="en-US" sz="2000" b="1" dirty="0">
              <a:latin typeface="Garamond" panose="02020404030301010803" pitchFamily="18" charset="0"/>
            </a:endParaRPr>
          </a:p>
        </p:txBody>
      </p:sp>
      <p:sp>
        <p:nvSpPr>
          <p:cNvPr id="6" name="Title 5">
            <a:extLst>
              <a:ext uri="{FF2B5EF4-FFF2-40B4-BE49-F238E27FC236}">
                <a16:creationId xmlns:a16="http://schemas.microsoft.com/office/drawing/2014/main" id="{A75164D9-F180-4001-8D66-1EF29E49C87C}"/>
              </a:ext>
            </a:extLst>
          </p:cNvPr>
          <p:cNvSpPr>
            <a:spLocks noGrp="1"/>
          </p:cNvSpPr>
          <p:nvPr>
            <p:ph type="title"/>
          </p:nvPr>
        </p:nvSpPr>
        <p:spPr/>
        <p:txBody>
          <a:bodyPr/>
          <a:lstStyle/>
          <a:p>
            <a:r>
              <a:rPr lang="en-US" dirty="0">
                <a:solidFill>
                  <a:schemeClr val="accent2"/>
                </a:solidFill>
                <a:latin typeface="Copperplate Gothic Bold" panose="020E0705020206020404" pitchFamily="34" charset="0"/>
              </a:rPr>
              <a:t>My Recovery is E.P.I.C.!</a:t>
            </a:r>
          </a:p>
        </p:txBody>
      </p:sp>
      <p:sp>
        <p:nvSpPr>
          <p:cNvPr id="3" name="TextBox 2">
            <a:extLst>
              <a:ext uri="{FF2B5EF4-FFF2-40B4-BE49-F238E27FC236}">
                <a16:creationId xmlns:a16="http://schemas.microsoft.com/office/drawing/2014/main" id="{B3A57350-79DB-450D-B4DF-89A191FCF96F}"/>
              </a:ext>
            </a:extLst>
          </p:cNvPr>
          <p:cNvSpPr txBox="1"/>
          <p:nvPr/>
        </p:nvSpPr>
        <p:spPr>
          <a:xfrm>
            <a:off x="1346225" y="1850549"/>
            <a:ext cx="2998839" cy="646331"/>
          </a:xfrm>
          <a:prstGeom prst="rect">
            <a:avLst/>
          </a:prstGeom>
          <a:noFill/>
        </p:spPr>
        <p:txBody>
          <a:bodyPr wrap="square" rtlCol="0">
            <a:spAutoFit/>
          </a:bodyPr>
          <a:lstStyle/>
          <a:p>
            <a:endParaRPr lang="en-US" b="1" u="sng" dirty="0">
              <a:latin typeface="Garamond" panose="02020404030301010803" pitchFamily="18" charset="0"/>
            </a:endParaRPr>
          </a:p>
          <a:p>
            <a:endParaRPr lang="en-US" dirty="0">
              <a:latin typeface="Garamond" panose="02020404030301010803" pitchFamily="18" charset="0"/>
            </a:endParaRPr>
          </a:p>
        </p:txBody>
      </p:sp>
      <p:pic>
        <p:nvPicPr>
          <p:cNvPr id="9" name="Picture 8" descr="A screenshot of a cell phone&#10;&#10;Description automatically generated">
            <a:extLst>
              <a:ext uri="{FF2B5EF4-FFF2-40B4-BE49-F238E27FC236}">
                <a16:creationId xmlns:a16="http://schemas.microsoft.com/office/drawing/2014/main" id="{AD688443-8EB9-4265-844C-B94CD987C6CD}"/>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257" b="48406"/>
          <a:stretch/>
        </p:blipFill>
        <p:spPr>
          <a:xfrm>
            <a:off x="236830" y="1444487"/>
            <a:ext cx="8736680" cy="4293030"/>
          </a:xfrm>
          <a:prstGeom prst="rect">
            <a:avLst/>
          </a:prstGeom>
        </p:spPr>
      </p:pic>
    </p:spTree>
    <p:extLst>
      <p:ext uri="{BB962C8B-B14F-4D97-AF65-F5344CB8AC3E}">
        <p14:creationId xmlns:p14="http://schemas.microsoft.com/office/powerpoint/2010/main" val="2169930725"/>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275856-184A-4BF4-A178-D463B140B848}"/>
              </a:ext>
            </a:extLst>
          </p:cNvPr>
          <p:cNvSpPr>
            <a:spLocks noGrp="1"/>
          </p:cNvSpPr>
          <p:nvPr>
            <p:ph type="body" sz="quarter" idx="17"/>
          </p:nvPr>
        </p:nvSpPr>
        <p:spPr>
          <a:xfrm>
            <a:off x="236830" y="1565329"/>
            <a:ext cx="5446215" cy="4293031"/>
          </a:xfrm>
        </p:spPr>
        <p:txBody>
          <a:bodyPr>
            <a:noAutofit/>
          </a:bodyPr>
          <a:lstStyle/>
          <a:p>
            <a:endParaRPr lang="en-US" sz="1800" b="1" u="sng" dirty="0">
              <a:latin typeface="Garamond" panose="02020404030301010803" pitchFamily="18" charset="0"/>
            </a:endParaRPr>
          </a:p>
          <a:p>
            <a:pPr>
              <a:lnSpc>
                <a:spcPct val="100000"/>
              </a:lnSpc>
            </a:pPr>
            <a:endParaRPr lang="en-US" sz="2000" b="1" dirty="0">
              <a:latin typeface="Garamond" panose="02020404030301010803" pitchFamily="18" charset="0"/>
            </a:endParaRPr>
          </a:p>
        </p:txBody>
      </p:sp>
      <p:sp>
        <p:nvSpPr>
          <p:cNvPr id="6" name="Title 5">
            <a:extLst>
              <a:ext uri="{FF2B5EF4-FFF2-40B4-BE49-F238E27FC236}">
                <a16:creationId xmlns:a16="http://schemas.microsoft.com/office/drawing/2014/main" id="{A75164D9-F180-4001-8D66-1EF29E49C87C}"/>
              </a:ext>
            </a:extLst>
          </p:cNvPr>
          <p:cNvSpPr>
            <a:spLocks noGrp="1"/>
          </p:cNvSpPr>
          <p:nvPr>
            <p:ph type="title"/>
          </p:nvPr>
        </p:nvSpPr>
        <p:spPr/>
        <p:txBody>
          <a:bodyPr/>
          <a:lstStyle/>
          <a:p>
            <a:r>
              <a:rPr lang="en-US" dirty="0">
                <a:solidFill>
                  <a:schemeClr val="accent2"/>
                </a:solidFill>
                <a:latin typeface="Copperplate Gothic Bold" panose="020E0705020206020404" pitchFamily="34" charset="0"/>
              </a:rPr>
              <a:t>My Recovery is E.P.I.C.!</a:t>
            </a:r>
          </a:p>
        </p:txBody>
      </p:sp>
      <p:sp>
        <p:nvSpPr>
          <p:cNvPr id="3" name="TextBox 2">
            <a:extLst>
              <a:ext uri="{FF2B5EF4-FFF2-40B4-BE49-F238E27FC236}">
                <a16:creationId xmlns:a16="http://schemas.microsoft.com/office/drawing/2014/main" id="{B3A57350-79DB-450D-B4DF-89A191FCF96F}"/>
              </a:ext>
            </a:extLst>
          </p:cNvPr>
          <p:cNvSpPr txBox="1"/>
          <p:nvPr/>
        </p:nvSpPr>
        <p:spPr>
          <a:xfrm>
            <a:off x="1346225" y="1850549"/>
            <a:ext cx="2998839" cy="646331"/>
          </a:xfrm>
          <a:prstGeom prst="rect">
            <a:avLst/>
          </a:prstGeom>
          <a:noFill/>
        </p:spPr>
        <p:txBody>
          <a:bodyPr wrap="square" rtlCol="0">
            <a:spAutoFit/>
          </a:bodyPr>
          <a:lstStyle/>
          <a:p>
            <a:endParaRPr lang="en-US" b="1" u="sng" dirty="0">
              <a:latin typeface="Garamond" panose="02020404030301010803" pitchFamily="18" charset="0"/>
            </a:endParaRPr>
          </a:p>
          <a:p>
            <a:endParaRPr lang="en-US" dirty="0">
              <a:latin typeface="Garamond" panose="02020404030301010803" pitchFamily="18" charset="0"/>
            </a:endParaRPr>
          </a:p>
        </p:txBody>
      </p:sp>
      <p:pic>
        <p:nvPicPr>
          <p:cNvPr id="5" name="Picture 4" descr="A screenshot of a cell phone&#10;&#10;Description automatically generated">
            <a:extLst>
              <a:ext uri="{FF2B5EF4-FFF2-40B4-BE49-F238E27FC236}">
                <a16:creationId xmlns:a16="http://schemas.microsoft.com/office/drawing/2014/main" id="{4E237A9C-435B-42D7-86AE-758DDB5F5A1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51594" r="257"/>
          <a:stretch/>
        </p:blipFill>
        <p:spPr>
          <a:xfrm>
            <a:off x="503583" y="1769165"/>
            <a:ext cx="8242852" cy="4293030"/>
          </a:xfrm>
          <a:prstGeom prst="rect">
            <a:avLst/>
          </a:prstGeom>
        </p:spPr>
      </p:pic>
    </p:spTree>
    <p:extLst>
      <p:ext uri="{BB962C8B-B14F-4D97-AF65-F5344CB8AC3E}">
        <p14:creationId xmlns:p14="http://schemas.microsoft.com/office/powerpoint/2010/main" val="3736826540"/>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53FCC-766E-4354-AB4E-0AA6D00A8C36}"/>
              </a:ext>
            </a:extLst>
          </p:cNvPr>
          <p:cNvSpPr>
            <a:spLocks noGrp="1"/>
          </p:cNvSpPr>
          <p:nvPr>
            <p:ph type="ctrTitle"/>
          </p:nvPr>
        </p:nvSpPr>
        <p:spPr>
          <a:xfrm>
            <a:off x="1961321" y="2352869"/>
            <a:ext cx="5242890" cy="2215991"/>
          </a:xfrm>
        </p:spPr>
        <p:txBody>
          <a:bodyPr/>
          <a:lstStyle/>
          <a:p>
            <a:pPr algn="ctr"/>
            <a:r>
              <a:rPr lang="en-US" sz="4800" dirty="0">
                <a:latin typeface="Copperplate Gothic Bold" panose="020E0705020206020404" pitchFamily="34" charset="0"/>
              </a:rPr>
              <a:t>Collegiate Recovery Support</a:t>
            </a:r>
          </a:p>
        </p:txBody>
      </p:sp>
    </p:spTree>
    <p:extLst>
      <p:ext uri="{BB962C8B-B14F-4D97-AF65-F5344CB8AC3E}">
        <p14:creationId xmlns:p14="http://schemas.microsoft.com/office/powerpoint/2010/main" val="3374372351"/>
      </p:ext>
    </p:extLst>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146003-E06D-45A0-B69C-5634B77D9D11}"/>
              </a:ext>
            </a:extLst>
          </p:cNvPr>
          <p:cNvSpPr>
            <a:spLocks noGrp="1"/>
          </p:cNvSpPr>
          <p:nvPr>
            <p:ph type="body" sz="quarter" idx="17"/>
          </p:nvPr>
        </p:nvSpPr>
        <p:spPr>
          <a:xfrm>
            <a:off x="759655" y="1617786"/>
            <a:ext cx="8060817" cy="1674054"/>
          </a:xfrm>
        </p:spPr>
        <p:txBody>
          <a:bodyPr>
            <a:normAutofit/>
          </a:bodyPr>
          <a:lstStyle/>
          <a:p>
            <a:r>
              <a:rPr lang="en-US" sz="2000" dirty="0">
                <a:latin typeface="Garamond" panose="02020404030301010803" pitchFamily="18" charset="0"/>
              </a:rPr>
              <a:t>A </a:t>
            </a:r>
            <a:r>
              <a:rPr lang="en-US" sz="2000" b="1" dirty="0">
                <a:latin typeface="Garamond" panose="02020404030301010803" pitchFamily="18" charset="0"/>
              </a:rPr>
              <a:t>collegiate recovery program </a:t>
            </a:r>
            <a:r>
              <a:rPr lang="en-US" sz="2000" dirty="0">
                <a:latin typeface="Garamond" panose="02020404030301010803" pitchFamily="18" charset="0"/>
              </a:rPr>
              <a:t>(CRP) is a College or University-provided, supportive environment within the campus culture that reinforces the decision to engage in a lifestyle of recovery from substance use. It is designed to provide an educational opportunity alongside recovery support to ensure that students do not have to sacrifice one for the other.</a:t>
            </a:r>
          </a:p>
        </p:txBody>
      </p:sp>
      <p:sp>
        <p:nvSpPr>
          <p:cNvPr id="6" name="Title 5">
            <a:extLst>
              <a:ext uri="{FF2B5EF4-FFF2-40B4-BE49-F238E27FC236}">
                <a16:creationId xmlns:a16="http://schemas.microsoft.com/office/drawing/2014/main" id="{DE6CBB10-334E-4F4F-900C-7DC3AE36D3CE}"/>
              </a:ext>
            </a:extLst>
          </p:cNvPr>
          <p:cNvSpPr>
            <a:spLocks noGrp="1"/>
          </p:cNvSpPr>
          <p:nvPr>
            <p:ph type="title"/>
          </p:nvPr>
        </p:nvSpPr>
        <p:spPr/>
        <p:txBody>
          <a:bodyPr/>
          <a:lstStyle/>
          <a:p>
            <a:r>
              <a:rPr lang="en-US" sz="2800" dirty="0">
                <a:solidFill>
                  <a:schemeClr val="accent2"/>
                </a:solidFill>
                <a:latin typeface="Copperplate Gothic Bold" panose="020E0705020206020404" pitchFamily="34" charset="0"/>
              </a:rPr>
              <a:t>Collegiate Recovery Services</a:t>
            </a:r>
          </a:p>
        </p:txBody>
      </p:sp>
      <p:pic>
        <p:nvPicPr>
          <p:cNvPr id="8" name="Picture 7" descr="A picture containing object&#10;&#10;Description generated with high confidence">
            <a:extLst>
              <a:ext uri="{FF2B5EF4-FFF2-40B4-BE49-F238E27FC236}">
                <a16:creationId xmlns:a16="http://schemas.microsoft.com/office/drawing/2014/main" id="{EFA9A62F-2CAC-4500-9926-0CFE1FE6705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2171" y="3429000"/>
            <a:ext cx="3024554" cy="11195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A close up of a sign&#10;&#10;Description generated with very high confidence">
            <a:extLst>
              <a:ext uri="{FF2B5EF4-FFF2-40B4-BE49-F238E27FC236}">
                <a16:creationId xmlns:a16="http://schemas.microsoft.com/office/drawing/2014/main" id="{380648C6-218A-4BC2-A169-84A0A5A0FE3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56313" y="3312649"/>
            <a:ext cx="1593459" cy="15934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a:extLst>
              <a:ext uri="{FF2B5EF4-FFF2-40B4-BE49-F238E27FC236}">
                <a16:creationId xmlns:a16="http://schemas.microsoft.com/office/drawing/2014/main" id="{F8D2865C-5B56-4BC8-AD84-F5A7ED15540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01228" y="4868120"/>
            <a:ext cx="3860475" cy="7441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73151270"/>
      </p:ext>
    </p:extLst>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011EF7-DB02-4FFB-BE50-B1E930B18AC6}"/>
              </a:ext>
            </a:extLst>
          </p:cNvPr>
          <p:cNvSpPr>
            <a:spLocks noGrp="1"/>
          </p:cNvSpPr>
          <p:nvPr>
            <p:ph type="title"/>
          </p:nvPr>
        </p:nvSpPr>
        <p:spPr/>
        <p:txBody>
          <a:bodyPr>
            <a:normAutofit fontScale="90000"/>
          </a:bodyPr>
          <a:lstStyle/>
          <a:p>
            <a:r>
              <a:rPr lang="en-US" sz="3200" dirty="0">
                <a:solidFill>
                  <a:schemeClr val="accent2"/>
                </a:solidFill>
                <a:latin typeface="Copperplate Gothic Bold" panose="020E0705020206020404" pitchFamily="34" charset="0"/>
              </a:rPr>
              <a:t>Collegiate Recovery Services</a:t>
            </a:r>
            <a:endParaRPr lang="en-US" sz="3200" dirty="0"/>
          </a:p>
        </p:txBody>
      </p:sp>
      <p:pic>
        <p:nvPicPr>
          <p:cNvPr id="8" name="Picture 7">
            <a:extLst>
              <a:ext uri="{FF2B5EF4-FFF2-40B4-BE49-F238E27FC236}">
                <a16:creationId xmlns:a16="http://schemas.microsoft.com/office/drawing/2014/main" id="{C7545982-3010-4635-8AB3-C69E336D4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83" y="1387075"/>
            <a:ext cx="3837549" cy="4509120"/>
          </a:xfrm>
          <a:prstGeom prst="rect">
            <a:avLst/>
          </a:prstGeom>
        </p:spPr>
      </p:pic>
      <p:sp>
        <p:nvSpPr>
          <p:cNvPr id="10" name="TextBox 9">
            <a:extLst>
              <a:ext uri="{FF2B5EF4-FFF2-40B4-BE49-F238E27FC236}">
                <a16:creationId xmlns:a16="http://schemas.microsoft.com/office/drawing/2014/main" id="{15773738-0A37-44D0-AFFE-E1427B09FDFC}"/>
              </a:ext>
            </a:extLst>
          </p:cNvPr>
          <p:cNvSpPr txBox="1"/>
          <p:nvPr/>
        </p:nvSpPr>
        <p:spPr>
          <a:xfrm>
            <a:off x="4389120" y="1547446"/>
            <a:ext cx="4346917" cy="3970318"/>
          </a:xfrm>
          <a:prstGeom prst="rect">
            <a:avLst/>
          </a:prstGeom>
          <a:noFill/>
        </p:spPr>
        <p:txBody>
          <a:bodyPr wrap="square" rtlCol="0">
            <a:spAutoFit/>
          </a:bodyPr>
          <a:lstStyle/>
          <a:p>
            <a:endParaRPr lang="en-US" dirty="0"/>
          </a:p>
          <a:p>
            <a:endParaRPr lang="en-US" dirty="0"/>
          </a:p>
          <a:p>
            <a:endParaRPr lang="en-US" dirty="0"/>
          </a:p>
          <a:p>
            <a:endParaRPr lang="en-US" dirty="0"/>
          </a:p>
          <a:p>
            <a:r>
              <a:rPr lang="en-US" dirty="0"/>
              <a:t>                                  </a:t>
            </a:r>
            <a:r>
              <a:rPr lang="en-US" sz="4000" dirty="0">
                <a:latin typeface="Garamond" panose="02020404030301010803" pitchFamily="18" charset="0"/>
              </a:rPr>
              <a:t>Support </a:t>
            </a:r>
            <a:r>
              <a:rPr lang="en-US" sz="2400" dirty="0">
                <a:latin typeface="Garamond" panose="02020404030301010803" pitchFamily="18" charset="0"/>
              </a:rPr>
              <a:t>                  </a:t>
            </a:r>
          </a:p>
          <a:p>
            <a:endParaRPr lang="en-US" sz="2400" dirty="0">
              <a:latin typeface="Garamond" panose="02020404030301010803" pitchFamily="18" charset="0"/>
            </a:endParaRPr>
          </a:p>
          <a:p>
            <a:endParaRPr lang="en-US" sz="2400" dirty="0">
              <a:latin typeface="Garamond" panose="02020404030301010803" pitchFamily="18" charset="0"/>
            </a:endParaRPr>
          </a:p>
          <a:p>
            <a:endParaRPr lang="en-US" sz="2400" dirty="0">
              <a:latin typeface="Garamond" panose="02020404030301010803" pitchFamily="18" charset="0"/>
            </a:endParaRPr>
          </a:p>
          <a:p>
            <a:endParaRPr lang="en-US" sz="2400" dirty="0">
              <a:latin typeface="Garamond" panose="02020404030301010803" pitchFamily="18" charset="0"/>
            </a:endParaRPr>
          </a:p>
          <a:p>
            <a:r>
              <a:rPr lang="en-US" sz="2400" dirty="0">
                <a:latin typeface="Garamond" panose="02020404030301010803" pitchFamily="18" charset="0"/>
              </a:rPr>
              <a:t>                        </a:t>
            </a:r>
            <a:r>
              <a:rPr lang="en-US" sz="4400" dirty="0">
                <a:latin typeface="Garamond" panose="02020404030301010803" pitchFamily="18" charset="0"/>
              </a:rPr>
              <a:t>Success </a:t>
            </a:r>
            <a:endParaRPr lang="en-US" sz="4400" dirty="0"/>
          </a:p>
        </p:txBody>
      </p:sp>
      <p:sp>
        <p:nvSpPr>
          <p:cNvPr id="11" name="Arrow: Up 10">
            <a:extLst>
              <a:ext uri="{FF2B5EF4-FFF2-40B4-BE49-F238E27FC236}">
                <a16:creationId xmlns:a16="http://schemas.microsoft.com/office/drawing/2014/main" id="{F890DBFD-F22B-4EDE-A2B3-A540B47802A6}"/>
              </a:ext>
            </a:extLst>
          </p:cNvPr>
          <p:cNvSpPr/>
          <p:nvPr/>
        </p:nvSpPr>
        <p:spPr>
          <a:xfrm>
            <a:off x="5455684" y="2406962"/>
            <a:ext cx="717453" cy="9003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quals 11">
            <a:extLst>
              <a:ext uri="{FF2B5EF4-FFF2-40B4-BE49-F238E27FC236}">
                <a16:creationId xmlns:a16="http://schemas.microsoft.com/office/drawing/2014/main" id="{CD767552-B51C-41A0-B5FC-AC9D9220B4EE}"/>
              </a:ext>
            </a:extLst>
          </p:cNvPr>
          <p:cNvSpPr/>
          <p:nvPr/>
        </p:nvSpPr>
        <p:spPr>
          <a:xfrm>
            <a:off x="6182750" y="3764650"/>
            <a:ext cx="759656" cy="57085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Arrow: Up 12">
            <a:extLst>
              <a:ext uri="{FF2B5EF4-FFF2-40B4-BE49-F238E27FC236}">
                <a16:creationId xmlns:a16="http://schemas.microsoft.com/office/drawing/2014/main" id="{45FD007F-B97E-417E-8370-FDE1C21F0D73}"/>
              </a:ext>
            </a:extLst>
          </p:cNvPr>
          <p:cNvSpPr/>
          <p:nvPr/>
        </p:nvSpPr>
        <p:spPr>
          <a:xfrm>
            <a:off x="5455685" y="4449464"/>
            <a:ext cx="717453" cy="9003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2182983"/>
      </p:ext>
    </p:extLst>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8D74C2-12A2-4A2A-80EC-E5A2CE87E356}"/>
              </a:ext>
            </a:extLst>
          </p:cNvPr>
          <p:cNvSpPr>
            <a:spLocks noGrp="1"/>
          </p:cNvSpPr>
          <p:nvPr>
            <p:ph type="title"/>
          </p:nvPr>
        </p:nvSpPr>
        <p:spPr/>
        <p:txBody>
          <a:bodyPr/>
          <a:lstStyle/>
          <a:p>
            <a:r>
              <a:rPr lang="en-US" dirty="0">
                <a:solidFill>
                  <a:schemeClr val="accent2"/>
                </a:solidFill>
                <a:latin typeface="Copperplate Gothic Bold" panose="020E0705020206020404" pitchFamily="34" charset="0"/>
              </a:rPr>
              <a:t>CRP’s vs CRC’s</a:t>
            </a:r>
          </a:p>
        </p:txBody>
      </p:sp>
      <p:pic>
        <p:nvPicPr>
          <p:cNvPr id="8" name="Picture 7" descr="A person with a sunset in the background&#10;&#10;Description generated with very high confidence">
            <a:extLst>
              <a:ext uri="{FF2B5EF4-FFF2-40B4-BE49-F238E27FC236}">
                <a16:creationId xmlns:a16="http://schemas.microsoft.com/office/drawing/2014/main" id="{1CF3EC24-1DD1-4954-A0E2-A10EDDBF0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284" y="1716258"/>
            <a:ext cx="2619375" cy="1743075"/>
          </a:xfrm>
          <a:prstGeom prst="rect">
            <a:avLst/>
          </a:prstGeom>
          <a:ln>
            <a:noFill/>
          </a:ln>
          <a:effectLst>
            <a:softEdge rad="112500"/>
          </a:effectLst>
        </p:spPr>
      </p:pic>
      <p:sp>
        <p:nvSpPr>
          <p:cNvPr id="9" name="TextBox 8">
            <a:extLst>
              <a:ext uri="{FF2B5EF4-FFF2-40B4-BE49-F238E27FC236}">
                <a16:creationId xmlns:a16="http://schemas.microsoft.com/office/drawing/2014/main" id="{B4CF4199-1AFD-431E-B184-33462B238A09}"/>
              </a:ext>
            </a:extLst>
          </p:cNvPr>
          <p:cNvSpPr txBox="1"/>
          <p:nvPr/>
        </p:nvSpPr>
        <p:spPr>
          <a:xfrm>
            <a:off x="365759" y="3159993"/>
            <a:ext cx="2705525" cy="1569660"/>
          </a:xfrm>
          <a:prstGeom prst="rect">
            <a:avLst/>
          </a:prstGeom>
          <a:noFill/>
        </p:spPr>
        <p:txBody>
          <a:bodyPr wrap="square" rtlCol="0">
            <a:spAutoFit/>
          </a:bodyPr>
          <a:lstStyle/>
          <a:p>
            <a:pPr algn="ctr"/>
            <a:r>
              <a:rPr lang="en-US" sz="3200" dirty="0">
                <a:latin typeface="Garamond" panose="02020404030301010803" pitchFamily="18" charset="0"/>
              </a:rPr>
              <a:t>Collegiate Recovery Programs </a:t>
            </a:r>
          </a:p>
        </p:txBody>
      </p:sp>
      <p:sp>
        <p:nvSpPr>
          <p:cNvPr id="10" name="TextBox 9">
            <a:extLst>
              <a:ext uri="{FF2B5EF4-FFF2-40B4-BE49-F238E27FC236}">
                <a16:creationId xmlns:a16="http://schemas.microsoft.com/office/drawing/2014/main" id="{3C179996-7170-41CC-87E9-D87012DD7626}"/>
              </a:ext>
            </a:extLst>
          </p:cNvPr>
          <p:cNvSpPr txBox="1"/>
          <p:nvPr/>
        </p:nvSpPr>
        <p:spPr>
          <a:xfrm>
            <a:off x="6063175" y="3159993"/>
            <a:ext cx="2743200" cy="1569660"/>
          </a:xfrm>
          <a:prstGeom prst="rect">
            <a:avLst/>
          </a:prstGeom>
          <a:noFill/>
        </p:spPr>
        <p:txBody>
          <a:bodyPr wrap="square" rtlCol="0">
            <a:spAutoFit/>
          </a:bodyPr>
          <a:lstStyle/>
          <a:p>
            <a:pPr algn="ctr"/>
            <a:r>
              <a:rPr lang="en-US" sz="3200" dirty="0">
                <a:latin typeface="Garamond" panose="02020404030301010803" pitchFamily="18" charset="0"/>
              </a:rPr>
              <a:t>Collegiate Recovery Communities </a:t>
            </a:r>
          </a:p>
        </p:txBody>
      </p:sp>
      <p:sp>
        <p:nvSpPr>
          <p:cNvPr id="11" name="TextBox 10">
            <a:extLst>
              <a:ext uri="{FF2B5EF4-FFF2-40B4-BE49-F238E27FC236}">
                <a16:creationId xmlns:a16="http://schemas.microsoft.com/office/drawing/2014/main" id="{E1A1F1B3-7DF4-4523-B1E8-5B6C7FCB5028}"/>
              </a:ext>
            </a:extLst>
          </p:cNvPr>
          <p:cNvSpPr txBox="1"/>
          <p:nvPr/>
        </p:nvSpPr>
        <p:spPr>
          <a:xfrm>
            <a:off x="2082018" y="5363994"/>
            <a:ext cx="5901397" cy="369332"/>
          </a:xfrm>
          <a:prstGeom prst="rect">
            <a:avLst/>
          </a:prstGeom>
          <a:noFill/>
        </p:spPr>
        <p:txBody>
          <a:bodyPr wrap="square" rtlCol="0">
            <a:spAutoFit/>
          </a:bodyPr>
          <a:lstStyle/>
          <a:p>
            <a:r>
              <a:rPr lang="en-US" b="1" dirty="0">
                <a:latin typeface="Garamond" panose="02020404030301010803" pitchFamily="18" charset="0"/>
              </a:rPr>
              <a:t>For more information: https://collegiaterecovery.org</a:t>
            </a:r>
          </a:p>
        </p:txBody>
      </p:sp>
    </p:spTree>
    <p:extLst>
      <p:ext uri="{BB962C8B-B14F-4D97-AF65-F5344CB8AC3E}">
        <p14:creationId xmlns:p14="http://schemas.microsoft.com/office/powerpoint/2010/main" val="2142752401"/>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B536-16B2-454F-88E6-F2596EE8A82C}"/>
              </a:ext>
            </a:extLst>
          </p:cNvPr>
          <p:cNvSpPr>
            <a:spLocks noGrp="1"/>
          </p:cNvSpPr>
          <p:nvPr>
            <p:ph type="ctrTitle"/>
          </p:nvPr>
        </p:nvSpPr>
        <p:spPr>
          <a:xfrm>
            <a:off x="1563757" y="2127582"/>
            <a:ext cx="6135755" cy="2492990"/>
          </a:xfrm>
        </p:spPr>
        <p:txBody>
          <a:bodyPr/>
          <a:lstStyle/>
          <a:p>
            <a:pPr algn="ctr"/>
            <a:r>
              <a:rPr lang="en-US" sz="5400" dirty="0">
                <a:latin typeface="Copperplate Gothic Bold" panose="020E0705020206020404" pitchFamily="34" charset="0"/>
              </a:rPr>
              <a:t>Recovery Community Centers </a:t>
            </a:r>
          </a:p>
        </p:txBody>
      </p:sp>
    </p:spTree>
    <p:extLst>
      <p:ext uri="{BB962C8B-B14F-4D97-AF65-F5344CB8AC3E}">
        <p14:creationId xmlns:p14="http://schemas.microsoft.com/office/powerpoint/2010/main" val="188452163"/>
      </p:ext>
    </p:extLst>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37A58-B378-49F3-9B99-6AEEABB7B3B4}"/>
              </a:ext>
            </a:extLst>
          </p:cNvPr>
          <p:cNvSpPr>
            <a:spLocks noGrp="1"/>
          </p:cNvSpPr>
          <p:nvPr>
            <p:ph type="body" sz="quarter" idx="17"/>
          </p:nvPr>
        </p:nvSpPr>
        <p:spPr>
          <a:xfrm>
            <a:off x="590843" y="2144933"/>
            <a:ext cx="8229629" cy="1524767"/>
          </a:xfrm>
        </p:spPr>
        <p:txBody>
          <a:bodyPr/>
          <a:lstStyle/>
          <a:p>
            <a:r>
              <a:rPr lang="en-US" dirty="0"/>
              <a:t> </a:t>
            </a:r>
            <a:r>
              <a:rPr lang="en-US" sz="2000" b="1" dirty="0">
                <a:latin typeface="Garamond" panose="02020404030301010803" pitchFamily="18" charset="0"/>
              </a:rPr>
              <a:t>Recovery Community Centers </a:t>
            </a:r>
            <a:r>
              <a:rPr lang="en-US" sz="2000" dirty="0">
                <a:latin typeface="Garamond" panose="02020404030301010803" pitchFamily="18" charset="0"/>
              </a:rPr>
              <a:t>(RCC) are a resource for education, information, support and socialization for those in recovery and their family and friends. It is meant to authenticate that recovery from the disease of addiction is possible.  Our Recovery Community Centers are the hubs for all of our services. </a:t>
            </a:r>
          </a:p>
        </p:txBody>
      </p:sp>
      <p:sp>
        <p:nvSpPr>
          <p:cNvPr id="6" name="Title 5">
            <a:extLst>
              <a:ext uri="{FF2B5EF4-FFF2-40B4-BE49-F238E27FC236}">
                <a16:creationId xmlns:a16="http://schemas.microsoft.com/office/drawing/2014/main" id="{164CBA36-F1C2-459E-9CE6-BABFAED89597}"/>
              </a:ext>
            </a:extLst>
          </p:cNvPr>
          <p:cNvSpPr>
            <a:spLocks noGrp="1"/>
          </p:cNvSpPr>
          <p:nvPr>
            <p:ph type="title"/>
          </p:nvPr>
        </p:nvSpPr>
        <p:spPr/>
        <p:txBody>
          <a:bodyPr>
            <a:normAutofit fontScale="90000"/>
          </a:bodyPr>
          <a:lstStyle/>
          <a:p>
            <a:r>
              <a:rPr lang="en-US" sz="3200" dirty="0">
                <a:solidFill>
                  <a:schemeClr val="accent2"/>
                </a:solidFill>
                <a:latin typeface="Copperplate Gothic Bold" panose="020E0705020206020404" pitchFamily="34" charset="0"/>
              </a:rPr>
              <a:t>Recovery Community Centers</a:t>
            </a:r>
          </a:p>
        </p:txBody>
      </p:sp>
      <p:pic>
        <p:nvPicPr>
          <p:cNvPr id="12" name="Picture 11" descr="A close up of a sign&#10;&#10;Description generated with high confidence">
            <a:extLst>
              <a:ext uri="{FF2B5EF4-FFF2-40B4-BE49-F238E27FC236}">
                <a16:creationId xmlns:a16="http://schemas.microsoft.com/office/drawing/2014/main" id="{73D7DF8B-0D09-49D2-9B2A-D60885615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715" y="3953018"/>
            <a:ext cx="2536955" cy="1261694"/>
          </a:xfrm>
          <a:prstGeom prst="rect">
            <a:avLst/>
          </a:prstGeom>
        </p:spPr>
      </p:pic>
      <p:pic>
        <p:nvPicPr>
          <p:cNvPr id="3" name="Picture 2">
            <a:extLst>
              <a:ext uri="{FF2B5EF4-FFF2-40B4-BE49-F238E27FC236}">
                <a16:creationId xmlns:a16="http://schemas.microsoft.com/office/drawing/2014/main" id="{0D5990D9-7451-4708-9524-C07701D6FC1B}"/>
              </a:ext>
            </a:extLst>
          </p:cNvPr>
          <p:cNvPicPr>
            <a:picLocks noChangeAspect="1"/>
          </p:cNvPicPr>
          <p:nvPr/>
        </p:nvPicPr>
        <p:blipFill>
          <a:blip r:embed="rId4"/>
          <a:stretch>
            <a:fillRect/>
          </a:stretch>
        </p:blipFill>
        <p:spPr>
          <a:xfrm>
            <a:off x="590843" y="3887814"/>
            <a:ext cx="3614057" cy="1730981"/>
          </a:xfrm>
          <a:prstGeom prst="rect">
            <a:avLst/>
          </a:prstGeom>
        </p:spPr>
      </p:pic>
    </p:spTree>
    <p:extLst>
      <p:ext uri="{BB962C8B-B14F-4D97-AF65-F5344CB8AC3E}">
        <p14:creationId xmlns:p14="http://schemas.microsoft.com/office/powerpoint/2010/main" val="1334293436"/>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BEB516-145B-4A63-BFF5-C85831CCA7BD}"/>
              </a:ext>
            </a:extLst>
          </p:cNvPr>
          <p:cNvSpPr>
            <a:spLocks noGrp="1"/>
          </p:cNvSpPr>
          <p:nvPr>
            <p:ph type="body" sz="quarter" idx="18"/>
          </p:nvPr>
        </p:nvSpPr>
        <p:spPr>
          <a:xfrm>
            <a:off x="1527825" y="1450423"/>
            <a:ext cx="5959514" cy="991047"/>
          </a:xfrm>
        </p:spPr>
        <p:txBody>
          <a:bodyPr>
            <a:noAutofit/>
          </a:bodyPr>
          <a:lstStyle/>
          <a:p>
            <a:pPr algn="ctr"/>
            <a:r>
              <a:rPr lang="en-US" sz="2000" dirty="0"/>
              <a:t>TAYLRD Drop-In Centers: </a:t>
            </a:r>
          </a:p>
          <a:p>
            <a:pPr algn="ctr"/>
            <a:r>
              <a:rPr lang="en-US" sz="2000" dirty="0"/>
              <a:t>Ashland • Louisville • Morehead • Taylorsville</a:t>
            </a:r>
          </a:p>
        </p:txBody>
      </p:sp>
      <p:sp>
        <p:nvSpPr>
          <p:cNvPr id="2" name="Text Placeholder 1">
            <a:extLst>
              <a:ext uri="{FF2B5EF4-FFF2-40B4-BE49-F238E27FC236}">
                <a16:creationId xmlns:a16="http://schemas.microsoft.com/office/drawing/2014/main" id="{5FC8ADB4-30FB-4AEE-B0F1-7268EE3FAE08}"/>
              </a:ext>
            </a:extLst>
          </p:cNvPr>
          <p:cNvSpPr>
            <a:spLocks noGrp="1"/>
          </p:cNvSpPr>
          <p:nvPr>
            <p:ph type="body" sz="quarter" idx="17"/>
          </p:nvPr>
        </p:nvSpPr>
        <p:spPr>
          <a:xfrm>
            <a:off x="309489" y="2588909"/>
            <a:ext cx="8510983" cy="1687670"/>
          </a:xfrm>
        </p:spPr>
        <p:txBody>
          <a:bodyPr>
            <a:normAutofit lnSpcReduction="10000"/>
          </a:bodyPr>
          <a:lstStyle/>
          <a:p>
            <a:r>
              <a:rPr lang="en-US" sz="2000" dirty="0">
                <a:latin typeface="Garamond" panose="02020404030301010803" pitchFamily="18" charset="0"/>
              </a:rPr>
              <a:t>Transition-age youth in Kentucky will be able to easily access a seamless array of high-quality, culturally and developmentally appropriate, youth-driven supports and services that will help them achieve their goals and reach adulthood successfully.</a:t>
            </a:r>
          </a:p>
          <a:p>
            <a:endParaRPr lang="en-US" dirty="0"/>
          </a:p>
          <a:p>
            <a:r>
              <a:rPr lang="en-US" dirty="0"/>
              <a:t>For more information: http://www.taylrd.org/drop_in.php</a:t>
            </a:r>
          </a:p>
        </p:txBody>
      </p:sp>
      <p:sp>
        <p:nvSpPr>
          <p:cNvPr id="6" name="Title 5">
            <a:extLst>
              <a:ext uri="{FF2B5EF4-FFF2-40B4-BE49-F238E27FC236}">
                <a16:creationId xmlns:a16="http://schemas.microsoft.com/office/drawing/2014/main" id="{80E44F51-4366-470A-9706-23F78CFCF3CA}"/>
              </a:ext>
            </a:extLst>
          </p:cNvPr>
          <p:cNvSpPr>
            <a:spLocks noGrp="1"/>
          </p:cNvSpPr>
          <p:nvPr>
            <p:ph type="title"/>
          </p:nvPr>
        </p:nvSpPr>
        <p:spPr/>
        <p:txBody>
          <a:bodyPr>
            <a:normAutofit fontScale="90000"/>
          </a:bodyPr>
          <a:lstStyle/>
          <a:p>
            <a:r>
              <a:rPr lang="en-US" sz="3200" dirty="0">
                <a:solidFill>
                  <a:schemeClr val="accent2"/>
                </a:solidFill>
                <a:latin typeface="Copperplate Gothic Bold" panose="020E0705020206020404" pitchFamily="34" charset="0"/>
              </a:rPr>
              <a:t>Recovery Community Centers</a:t>
            </a:r>
            <a:endParaRPr lang="en-US" sz="3200" dirty="0"/>
          </a:p>
        </p:txBody>
      </p:sp>
      <p:pic>
        <p:nvPicPr>
          <p:cNvPr id="7" name="Picture 6" descr="A close up of a sign&#10;&#10;Description generated with high confidence">
            <a:extLst>
              <a:ext uri="{FF2B5EF4-FFF2-40B4-BE49-F238E27FC236}">
                <a16:creationId xmlns:a16="http://schemas.microsoft.com/office/drawing/2014/main" id="{5B652E8B-A100-4E36-B9BC-215348484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1730" y="4583864"/>
            <a:ext cx="3180040" cy="1581517"/>
          </a:xfrm>
          <a:prstGeom prst="rect">
            <a:avLst/>
          </a:prstGeom>
        </p:spPr>
      </p:pic>
    </p:spTree>
    <p:extLst>
      <p:ext uri="{BB962C8B-B14F-4D97-AF65-F5344CB8AC3E}">
        <p14:creationId xmlns:p14="http://schemas.microsoft.com/office/powerpoint/2010/main" val="2409129284"/>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CBE52-E4C9-4153-8DD5-F21CCF25F2D9}"/>
              </a:ext>
            </a:extLst>
          </p:cNvPr>
          <p:cNvSpPr>
            <a:spLocks noGrp="1"/>
          </p:cNvSpPr>
          <p:nvPr>
            <p:ph type="title"/>
          </p:nvPr>
        </p:nvSpPr>
        <p:spPr/>
        <p:txBody>
          <a:bodyPr/>
          <a:lstStyle/>
          <a:p>
            <a:endParaRPr lang="en-US" dirty="0"/>
          </a:p>
        </p:txBody>
      </p:sp>
      <p:pic>
        <p:nvPicPr>
          <p:cNvPr id="5" name="Content Placeholder 4" descr="A close up of text on a white background&#10;&#10;Description automatically generated">
            <a:extLst>
              <a:ext uri="{FF2B5EF4-FFF2-40B4-BE49-F238E27FC236}">
                <a16:creationId xmlns:a16="http://schemas.microsoft.com/office/drawing/2014/main" id="{61C1239A-9693-48BE-9D30-7CE7DC72F693}"/>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0" y="0"/>
            <a:ext cx="9144000" cy="6946232"/>
          </a:xfrm>
        </p:spPr>
      </p:pic>
    </p:spTree>
    <p:extLst>
      <p:ext uri="{BB962C8B-B14F-4D97-AF65-F5344CB8AC3E}">
        <p14:creationId xmlns:p14="http://schemas.microsoft.com/office/powerpoint/2010/main" val="1821494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1D507D-3375-42C2-B75F-983EC9C04E80}"/>
              </a:ext>
            </a:extLst>
          </p:cNvPr>
          <p:cNvSpPr>
            <a:spLocks noGrp="1"/>
          </p:cNvSpPr>
          <p:nvPr>
            <p:ph type="body" sz="quarter" idx="17"/>
          </p:nvPr>
        </p:nvSpPr>
        <p:spPr>
          <a:xfrm>
            <a:off x="486698" y="1509487"/>
            <a:ext cx="3124882" cy="4714333"/>
          </a:xfrm>
        </p:spPr>
        <p:txBody>
          <a:bodyPr vert="horz" lIns="91440" tIns="45720" rIns="91440" bIns="45720" rtlCol="0">
            <a:normAutofit/>
          </a:bodyPr>
          <a:lstStyle/>
          <a:p>
            <a:pPr>
              <a:spcBef>
                <a:spcPts val="1000"/>
              </a:spcBef>
              <a:buFont typeface="Wingdings 3" charset="2"/>
              <a:buChar char=""/>
            </a:pPr>
            <a:r>
              <a:rPr lang="en-US" dirty="0">
                <a:solidFill>
                  <a:schemeClr val="tx1"/>
                </a:solidFill>
                <a:latin typeface="+mj-lt"/>
              </a:rPr>
              <a:t>Louisville Recovery Community Connection</a:t>
            </a:r>
          </a:p>
          <a:p>
            <a:pPr>
              <a:spcBef>
                <a:spcPts val="1000"/>
              </a:spcBef>
              <a:buFont typeface="Wingdings 3" charset="2"/>
              <a:buChar char=""/>
            </a:pPr>
            <a:r>
              <a:rPr lang="en-US" dirty="0">
                <a:solidFill>
                  <a:schemeClr val="tx1"/>
                </a:solidFill>
                <a:latin typeface="+mj-lt"/>
              </a:rPr>
              <a:t>At the Louisville Recovery Community Connection (LRCC) we engage our community and build meaningful relationships by supporting individuals, families, and loved ones impacted by addiction. We aid individuals in accessing and sustaining long-term recovery</a:t>
            </a:r>
          </a:p>
          <a:p>
            <a:pPr>
              <a:spcBef>
                <a:spcPts val="1000"/>
              </a:spcBef>
              <a:buFont typeface="Wingdings 3" charset="2"/>
              <a:buChar char=""/>
            </a:pPr>
            <a:r>
              <a:rPr lang="en-US" dirty="0">
                <a:solidFill>
                  <a:schemeClr val="tx1"/>
                </a:solidFill>
                <a:latin typeface="+mj-lt"/>
              </a:rPr>
              <a:t>Peer Support</a:t>
            </a:r>
          </a:p>
          <a:p>
            <a:pPr>
              <a:spcBef>
                <a:spcPts val="1000"/>
              </a:spcBef>
              <a:buFont typeface="Wingdings 3" charset="2"/>
              <a:buChar char=""/>
            </a:pPr>
            <a:r>
              <a:rPr lang="en-US" dirty="0">
                <a:solidFill>
                  <a:schemeClr val="tx1"/>
                </a:solidFill>
                <a:latin typeface="+mj-lt"/>
              </a:rPr>
              <a:t>Recovery Coaching</a:t>
            </a:r>
          </a:p>
          <a:p>
            <a:pPr>
              <a:spcBef>
                <a:spcPts val="1000"/>
              </a:spcBef>
              <a:buFont typeface="Wingdings 3" charset="2"/>
              <a:buChar char=""/>
            </a:pPr>
            <a:r>
              <a:rPr lang="en-US" dirty="0">
                <a:solidFill>
                  <a:schemeClr val="tx1"/>
                </a:solidFill>
                <a:latin typeface="+mj-lt"/>
              </a:rPr>
              <a:t>Job readiness</a:t>
            </a:r>
          </a:p>
          <a:p>
            <a:pPr>
              <a:spcBef>
                <a:spcPts val="1000"/>
              </a:spcBef>
              <a:buFont typeface="Wingdings 3" charset="2"/>
              <a:buChar char=""/>
            </a:pPr>
            <a:r>
              <a:rPr lang="en-US" dirty="0">
                <a:solidFill>
                  <a:schemeClr val="tx1"/>
                </a:solidFill>
                <a:latin typeface="+mj-lt"/>
              </a:rPr>
              <a:t>Access to equitable housing</a:t>
            </a:r>
          </a:p>
          <a:p>
            <a:pPr>
              <a:spcBef>
                <a:spcPts val="1000"/>
              </a:spcBef>
              <a:buFont typeface="Wingdings 3" charset="2"/>
              <a:buChar char=""/>
            </a:pPr>
            <a:r>
              <a:rPr lang="en-US" dirty="0">
                <a:solidFill>
                  <a:schemeClr val="tx1"/>
                </a:solidFill>
                <a:latin typeface="+mj-lt"/>
              </a:rPr>
              <a:t>Access to educational institutions </a:t>
            </a:r>
          </a:p>
        </p:txBody>
      </p:sp>
      <p:sp>
        <p:nvSpPr>
          <p:cNvPr id="6" name="Title 5">
            <a:extLst>
              <a:ext uri="{FF2B5EF4-FFF2-40B4-BE49-F238E27FC236}">
                <a16:creationId xmlns:a16="http://schemas.microsoft.com/office/drawing/2014/main" id="{744B5D75-BC53-4510-822F-80A81E405082}"/>
              </a:ext>
            </a:extLst>
          </p:cNvPr>
          <p:cNvSpPr>
            <a:spLocks noGrp="1"/>
          </p:cNvSpPr>
          <p:nvPr>
            <p:ph type="title"/>
          </p:nvPr>
        </p:nvSpPr>
        <p:spPr>
          <a:xfrm>
            <a:off x="486698" y="629267"/>
            <a:ext cx="8171212" cy="880220"/>
          </a:xfrm>
        </p:spPr>
        <p:txBody>
          <a:bodyPr vert="horz" lIns="91440" tIns="45720" rIns="91440" bIns="45720" rtlCol="0" anchor="t">
            <a:normAutofit/>
          </a:bodyPr>
          <a:lstStyle/>
          <a:p>
            <a:pPr algn="l">
              <a:lnSpc>
                <a:spcPct val="90000"/>
              </a:lnSpc>
            </a:pPr>
            <a:r>
              <a:rPr lang="en-US" dirty="0">
                <a:solidFill>
                  <a:schemeClr val="tx2"/>
                </a:solidFill>
                <a:latin typeface="+mj-lt"/>
              </a:rPr>
              <a:t>Recovery Community Centers</a:t>
            </a:r>
          </a:p>
        </p:txBody>
      </p:sp>
      <p:pic>
        <p:nvPicPr>
          <p:cNvPr id="4" name="Picture 3">
            <a:extLst>
              <a:ext uri="{FF2B5EF4-FFF2-40B4-BE49-F238E27FC236}">
                <a16:creationId xmlns:a16="http://schemas.microsoft.com/office/drawing/2014/main" id="{706434AE-1A1F-459F-8382-0C8B3417BCE2}"/>
              </a:ext>
            </a:extLst>
          </p:cNvPr>
          <p:cNvPicPr>
            <a:picLocks noChangeAspect="1"/>
          </p:cNvPicPr>
          <p:nvPr/>
        </p:nvPicPr>
        <p:blipFill>
          <a:blip r:embed="rId3"/>
          <a:stretch>
            <a:fillRect/>
          </a:stretch>
        </p:blipFill>
        <p:spPr>
          <a:xfrm>
            <a:off x="4570494" y="2448019"/>
            <a:ext cx="4087416" cy="1961959"/>
          </a:xfrm>
          <a:prstGeom prst="rect">
            <a:avLst/>
          </a:prstGeom>
          <a:effectLst/>
        </p:spPr>
      </p:pic>
    </p:spTree>
    <p:extLst>
      <p:ext uri="{BB962C8B-B14F-4D97-AF65-F5344CB8AC3E}">
        <p14:creationId xmlns:p14="http://schemas.microsoft.com/office/powerpoint/2010/main" val="2980200963"/>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C8EC-94DA-40AA-A6AD-D1D9D3EB3B17}"/>
              </a:ext>
            </a:extLst>
          </p:cNvPr>
          <p:cNvSpPr>
            <a:spLocks noGrp="1"/>
          </p:cNvSpPr>
          <p:nvPr>
            <p:ph type="ctrTitle"/>
          </p:nvPr>
        </p:nvSpPr>
        <p:spPr>
          <a:xfrm>
            <a:off x="2146852" y="2564904"/>
            <a:ext cx="4500768" cy="1661993"/>
          </a:xfrm>
        </p:spPr>
        <p:txBody>
          <a:bodyPr/>
          <a:lstStyle/>
          <a:p>
            <a:pPr algn="ctr"/>
            <a:r>
              <a:rPr lang="en-US" sz="5400" dirty="0">
                <a:latin typeface="Copperplate Gothic Bold" panose="020E0705020206020404" pitchFamily="34" charset="0"/>
              </a:rPr>
              <a:t>Recovery Continuum</a:t>
            </a:r>
          </a:p>
        </p:txBody>
      </p:sp>
    </p:spTree>
    <p:extLst>
      <p:ext uri="{BB962C8B-B14F-4D97-AF65-F5344CB8AC3E}">
        <p14:creationId xmlns:p14="http://schemas.microsoft.com/office/powerpoint/2010/main" val="1501009062"/>
      </p:ext>
    </p:extLst>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76B8D9-C5D7-4918-B6E1-B5928AA77E84}"/>
              </a:ext>
            </a:extLst>
          </p:cNvPr>
          <p:cNvSpPr>
            <a:spLocks noGrp="1"/>
          </p:cNvSpPr>
          <p:nvPr>
            <p:ph type="title"/>
          </p:nvPr>
        </p:nvSpPr>
        <p:spPr/>
        <p:txBody>
          <a:bodyPr>
            <a:normAutofit fontScale="90000"/>
          </a:bodyPr>
          <a:lstStyle/>
          <a:p>
            <a:r>
              <a:rPr lang="en-US" dirty="0">
                <a:solidFill>
                  <a:schemeClr val="accent2"/>
                </a:solidFill>
                <a:latin typeface="Copperplate Gothic Bold" panose="020E0705020206020404" pitchFamily="34" charset="0"/>
              </a:rPr>
              <a:t>On-going Support Services </a:t>
            </a:r>
            <a:endParaRPr lang="en-US" dirty="0"/>
          </a:p>
        </p:txBody>
      </p:sp>
      <p:pic>
        <p:nvPicPr>
          <p:cNvPr id="5" name="Picture 4" descr="A close up of a logo&#10;&#10;Description generated with high confidence">
            <a:extLst>
              <a:ext uri="{FF2B5EF4-FFF2-40B4-BE49-F238E27FC236}">
                <a16:creationId xmlns:a16="http://schemas.microsoft.com/office/drawing/2014/main" id="{55FE5724-CD44-4E3F-91C3-C769422FCF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181" y="1352153"/>
            <a:ext cx="7368913" cy="4674553"/>
          </a:xfrm>
          <a:prstGeom prst="rect">
            <a:avLst/>
          </a:prstGeom>
        </p:spPr>
      </p:pic>
    </p:spTree>
    <p:extLst>
      <p:ext uri="{BB962C8B-B14F-4D97-AF65-F5344CB8AC3E}">
        <p14:creationId xmlns:p14="http://schemas.microsoft.com/office/powerpoint/2010/main" val="3639476885"/>
      </p:ext>
    </p:extLst>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1E86E4-0770-461C-A010-A1E54D62535C}"/>
              </a:ext>
            </a:extLst>
          </p:cNvPr>
          <p:cNvSpPr>
            <a:spLocks noGrp="1"/>
          </p:cNvSpPr>
          <p:nvPr>
            <p:ph type="title"/>
          </p:nvPr>
        </p:nvSpPr>
        <p:spPr/>
        <p:txBody>
          <a:bodyPr>
            <a:normAutofit fontScale="90000"/>
          </a:bodyPr>
          <a:lstStyle/>
          <a:p>
            <a:r>
              <a:rPr lang="en-US" sz="3200" dirty="0">
                <a:solidFill>
                  <a:schemeClr val="accent2"/>
                </a:solidFill>
                <a:latin typeface="Copperplate Gothic Bold" panose="020E0705020206020404" pitchFamily="34" charset="0"/>
              </a:rPr>
              <a:t>Community Support Services </a:t>
            </a:r>
          </a:p>
        </p:txBody>
      </p:sp>
      <p:graphicFrame>
        <p:nvGraphicFramePr>
          <p:cNvPr id="7" name="Diagram 6">
            <a:extLst>
              <a:ext uri="{FF2B5EF4-FFF2-40B4-BE49-F238E27FC236}">
                <a16:creationId xmlns:a16="http://schemas.microsoft.com/office/drawing/2014/main" id="{6066EA4F-1002-48D3-BA79-AF560D76B914}"/>
              </a:ext>
            </a:extLst>
          </p:cNvPr>
          <p:cNvGraphicFramePr/>
          <p:nvPr>
            <p:extLst>
              <p:ext uri="{D42A27DB-BD31-4B8C-83A1-F6EECF244321}">
                <p14:modId xmlns:p14="http://schemas.microsoft.com/office/powerpoint/2010/main" val="2842899157"/>
              </p:ext>
            </p:extLst>
          </p:nvPr>
        </p:nvGraphicFramePr>
        <p:xfrm>
          <a:off x="1215591" y="1408112"/>
          <a:ext cx="6583982" cy="4603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7376070"/>
      </p:ext>
    </p:extLst>
  </p:cSld>
  <p:clrMapOvr>
    <a:masterClrMapping/>
  </p:clrMapOvr>
  <p:transition spd="med">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58DEC4-DDEC-4A8E-A7AB-51713BB28122}"/>
              </a:ext>
            </a:extLst>
          </p:cNvPr>
          <p:cNvSpPr>
            <a:spLocks noGrp="1"/>
          </p:cNvSpPr>
          <p:nvPr>
            <p:ph type="body" sz="quarter" idx="17"/>
          </p:nvPr>
        </p:nvSpPr>
        <p:spPr>
          <a:xfrm>
            <a:off x="108116" y="1530690"/>
            <a:ext cx="4238830" cy="815474"/>
          </a:xfrm>
        </p:spPr>
        <p:txBody>
          <a:bodyPr>
            <a:normAutofit fontScale="92500" lnSpcReduction="20000"/>
          </a:bodyPr>
          <a:lstStyle/>
          <a:p>
            <a:pPr algn="ctr"/>
            <a:r>
              <a:rPr lang="en-US" sz="2000" b="1" dirty="0">
                <a:latin typeface="Garamond" panose="02020404030301010803" pitchFamily="18" charset="0"/>
              </a:rPr>
              <a:t>Building a community for young people = connectedness = long term recovery</a:t>
            </a:r>
          </a:p>
        </p:txBody>
      </p:sp>
      <p:sp>
        <p:nvSpPr>
          <p:cNvPr id="6" name="Title 5">
            <a:extLst>
              <a:ext uri="{FF2B5EF4-FFF2-40B4-BE49-F238E27FC236}">
                <a16:creationId xmlns:a16="http://schemas.microsoft.com/office/drawing/2014/main" id="{A6EF34A4-6999-40BE-BD27-854EA43269F0}"/>
              </a:ext>
            </a:extLst>
          </p:cNvPr>
          <p:cNvSpPr>
            <a:spLocks noGrp="1"/>
          </p:cNvSpPr>
          <p:nvPr>
            <p:ph type="title"/>
          </p:nvPr>
        </p:nvSpPr>
        <p:spPr/>
        <p:txBody>
          <a:bodyPr/>
          <a:lstStyle/>
          <a:p>
            <a:r>
              <a:rPr lang="en-US" dirty="0">
                <a:solidFill>
                  <a:schemeClr val="accent2"/>
                </a:solidFill>
                <a:latin typeface="Copperplate Gothic Bold" panose="020E0705020206020404" pitchFamily="34" charset="0"/>
              </a:rPr>
              <a:t>Social Inclusion</a:t>
            </a:r>
          </a:p>
        </p:txBody>
      </p:sp>
      <p:pic>
        <p:nvPicPr>
          <p:cNvPr id="8" name="Picture 7" descr="A group of people sitting posing for the camera&#10;&#10;Description generated with very high confidence">
            <a:extLst>
              <a:ext uri="{FF2B5EF4-FFF2-40B4-BE49-F238E27FC236}">
                <a16:creationId xmlns:a16="http://schemas.microsoft.com/office/drawing/2014/main" id="{7E3F876F-3CBA-462A-A837-14C783453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7336" y="2346164"/>
            <a:ext cx="5397500" cy="3581400"/>
          </a:xfrm>
          <a:prstGeom prst="rect">
            <a:avLst/>
          </a:prstGeom>
          <a:ln>
            <a:noFill/>
          </a:ln>
          <a:effectLst>
            <a:softEdge rad="112500"/>
          </a:effectLst>
        </p:spPr>
      </p:pic>
    </p:spTree>
    <p:extLst>
      <p:ext uri="{BB962C8B-B14F-4D97-AF65-F5344CB8AC3E}">
        <p14:creationId xmlns:p14="http://schemas.microsoft.com/office/powerpoint/2010/main" val="3418869218"/>
      </p:ext>
    </p:extLst>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B395A0-B6C9-4E52-BD7E-B60EF31A2434}"/>
              </a:ext>
            </a:extLst>
          </p:cNvPr>
          <p:cNvSpPr>
            <a:spLocks noGrp="1"/>
          </p:cNvSpPr>
          <p:nvPr>
            <p:ph type="title"/>
          </p:nvPr>
        </p:nvSpPr>
        <p:spPr/>
        <p:txBody>
          <a:bodyPr>
            <a:normAutofit fontScale="90000"/>
          </a:bodyPr>
          <a:lstStyle/>
          <a:p>
            <a:r>
              <a:rPr lang="en-US" sz="3200" dirty="0">
                <a:solidFill>
                  <a:schemeClr val="accent2"/>
                </a:solidFill>
                <a:latin typeface="Copperplate Gothic Bold" panose="020E0705020206020404" pitchFamily="34" charset="0"/>
              </a:rPr>
              <a:t>Creating Spaces for Social Support</a:t>
            </a:r>
          </a:p>
        </p:txBody>
      </p:sp>
      <p:pic>
        <p:nvPicPr>
          <p:cNvPr id="10" name="Picture 9" descr="A group of people standing in front of a crowd posing for the camera&#10;&#10;Description generated with very high confidence">
            <a:extLst>
              <a:ext uri="{FF2B5EF4-FFF2-40B4-BE49-F238E27FC236}">
                <a16:creationId xmlns:a16="http://schemas.microsoft.com/office/drawing/2014/main" id="{11B91FC6-82BA-49FD-B924-55294F0848B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27607"/>
          <a:stretch/>
        </p:blipFill>
        <p:spPr>
          <a:xfrm>
            <a:off x="544263" y="1817176"/>
            <a:ext cx="2390614" cy="1730645"/>
          </a:xfrm>
          <a:prstGeom prst="rect">
            <a:avLst/>
          </a:prstGeom>
          <a:ln>
            <a:noFill/>
          </a:ln>
          <a:effectLst>
            <a:softEdge rad="112500"/>
          </a:effectLst>
        </p:spPr>
      </p:pic>
      <p:pic>
        <p:nvPicPr>
          <p:cNvPr id="12" name="Picture 11" descr="A group of people in front of a building&#10;&#10;Description generated with very high confidence">
            <a:extLst>
              <a:ext uri="{FF2B5EF4-FFF2-40B4-BE49-F238E27FC236}">
                <a16:creationId xmlns:a16="http://schemas.microsoft.com/office/drawing/2014/main" id="{957CB329-FC2F-43D1-A28C-D29D26EF7A4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85252" y="1817176"/>
            <a:ext cx="2987298" cy="3983064"/>
          </a:xfrm>
          <a:prstGeom prst="rect">
            <a:avLst/>
          </a:prstGeom>
          <a:ln>
            <a:noFill/>
          </a:ln>
          <a:effectLst>
            <a:softEdge rad="112500"/>
          </a:effectLst>
        </p:spPr>
      </p:pic>
      <p:pic>
        <p:nvPicPr>
          <p:cNvPr id="14" name="Picture 13" descr="A group of people playing frisbee in a park&#10;&#10;Description generated with high confidence">
            <a:extLst>
              <a:ext uri="{FF2B5EF4-FFF2-40B4-BE49-F238E27FC236}">
                <a16:creationId xmlns:a16="http://schemas.microsoft.com/office/drawing/2014/main" id="{7F43C38B-AEE9-49B9-8172-456DEFFAD1B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003224" y="1605367"/>
            <a:ext cx="2913681" cy="1942454"/>
          </a:xfrm>
          <a:prstGeom prst="rect">
            <a:avLst/>
          </a:prstGeom>
          <a:ln>
            <a:noFill/>
          </a:ln>
          <a:effectLst>
            <a:softEdge rad="112500"/>
          </a:effectLst>
        </p:spPr>
      </p:pic>
      <p:pic>
        <p:nvPicPr>
          <p:cNvPr id="16" name="Picture 15" descr="A group of people posing for a picture&#10;&#10;Description generated with very high confidence">
            <a:extLst>
              <a:ext uri="{FF2B5EF4-FFF2-40B4-BE49-F238E27FC236}">
                <a16:creationId xmlns:a16="http://schemas.microsoft.com/office/drawing/2014/main" id="{B89F941D-1C2A-4684-B3FD-86167F631543}"/>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t="26381" r="10555"/>
          <a:stretch/>
        </p:blipFill>
        <p:spPr>
          <a:xfrm>
            <a:off x="635430" y="4207790"/>
            <a:ext cx="4200312" cy="1841716"/>
          </a:xfrm>
          <a:prstGeom prst="rect">
            <a:avLst/>
          </a:prstGeom>
          <a:ln>
            <a:noFill/>
          </a:ln>
          <a:effectLst>
            <a:softEdge rad="112500"/>
          </a:effectLst>
        </p:spPr>
      </p:pic>
    </p:spTree>
    <p:extLst>
      <p:ext uri="{BB962C8B-B14F-4D97-AF65-F5344CB8AC3E}">
        <p14:creationId xmlns:p14="http://schemas.microsoft.com/office/powerpoint/2010/main" val="2655632318"/>
      </p:ext>
    </p:extLst>
  </p:cSld>
  <p:clrMapOvr>
    <a:masterClrMapping/>
  </p:clrMapOvr>
  <p:transition spd="med">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AB0DC0-08F6-453A-8DB3-95DCCE7E94CF}"/>
              </a:ext>
            </a:extLst>
          </p:cNvPr>
          <p:cNvSpPr>
            <a:spLocks noGrp="1"/>
          </p:cNvSpPr>
          <p:nvPr>
            <p:ph type="body" sz="quarter" idx="17"/>
          </p:nvPr>
        </p:nvSpPr>
        <p:spPr>
          <a:xfrm>
            <a:off x="907184" y="1147821"/>
            <a:ext cx="7200799" cy="480954"/>
          </a:xfrm>
        </p:spPr>
        <p:txBody>
          <a:bodyPr/>
          <a:lstStyle/>
          <a:p>
            <a:r>
              <a:rPr lang="en-US" sz="2400" dirty="0">
                <a:latin typeface="Garamond" panose="02020404030301010803" pitchFamily="18" charset="0"/>
              </a:rPr>
              <a:t>…And it is all about the “FUN”! </a:t>
            </a:r>
          </a:p>
        </p:txBody>
      </p:sp>
      <p:sp>
        <p:nvSpPr>
          <p:cNvPr id="6" name="Title 5">
            <a:extLst>
              <a:ext uri="{FF2B5EF4-FFF2-40B4-BE49-F238E27FC236}">
                <a16:creationId xmlns:a16="http://schemas.microsoft.com/office/drawing/2014/main" id="{096D4593-5139-449C-A203-31A704026CA3}"/>
              </a:ext>
            </a:extLst>
          </p:cNvPr>
          <p:cNvSpPr>
            <a:spLocks noGrp="1"/>
          </p:cNvSpPr>
          <p:nvPr>
            <p:ph type="title"/>
          </p:nvPr>
        </p:nvSpPr>
        <p:spPr/>
        <p:txBody>
          <a:bodyPr>
            <a:normAutofit fontScale="90000"/>
          </a:bodyPr>
          <a:lstStyle/>
          <a:p>
            <a:r>
              <a:rPr lang="en-US" sz="3200" dirty="0">
                <a:solidFill>
                  <a:schemeClr val="accent2"/>
                </a:solidFill>
                <a:latin typeface="Copperplate Gothic Bold" panose="020E0705020206020404" pitchFamily="34" charset="0"/>
              </a:rPr>
              <a:t>More about Social Inclusion…</a:t>
            </a:r>
          </a:p>
        </p:txBody>
      </p:sp>
      <p:graphicFrame>
        <p:nvGraphicFramePr>
          <p:cNvPr id="17" name="Diagram 16">
            <a:extLst>
              <a:ext uri="{FF2B5EF4-FFF2-40B4-BE49-F238E27FC236}">
                <a16:creationId xmlns:a16="http://schemas.microsoft.com/office/drawing/2014/main" id="{5D38AD6F-FDF1-4EA4-AA5C-40E86B40850B}"/>
              </a:ext>
            </a:extLst>
          </p:cNvPr>
          <p:cNvGraphicFramePr/>
          <p:nvPr>
            <p:extLst>
              <p:ext uri="{D42A27DB-BD31-4B8C-83A1-F6EECF244321}">
                <p14:modId xmlns:p14="http://schemas.microsoft.com/office/powerpoint/2010/main" val="1426059557"/>
              </p:ext>
            </p:extLst>
          </p:nvPr>
        </p:nvGraphicFramePr>
        <p:xfrm>
          <a:off x="4507582" y="3786188"/>
          <a:ext cx="4319587" cy="214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18" descr="A person playing with a frisbee&#10;&#10;Description generated with high confidence">
            <a:extLst>
              <a:ext uri="{FF2B5EF4-FFF2-40B4-BE49-F238E27FC236}">
                <a16:creationId xmlns:a16="http://schemas.microsoft.com/office/drawing/2014/main" id="{955E9406-9E68-4FAC-AA00-EA1499DC1C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78659" y="1912144"/>
            <a:ext cx="2571750" cy="1781175"/>
          </a:xfrm>
          <a:prstGeom prst="ellipse">
            <a:avLst/>
          </a:prstGeom>
          <a:ln>
            <a:noFill/>
          </a:ln>
          <a:effectLst>
            <a:softEdge rad="112500"/>
          </a:effectLst>
        </p:spPr>
      </p:pic>
      <p:pic>
        <p:nvPicPr>
          <p:cNvPr id="21" name="Picture 20" descr="A picture containing sky, person, outdoor&#10;&#10;Description generated with high confidence">
            <a:extLst>
              <a:ext uri="{FF2B5EF4-FFF2-40B4-BE49-F238E27FC236}">
                <a16:creationId xmlns:a16="http://schemas.microsoft.com/office/drawing/2014/main" id="{DD3743FE-D40A-4B84-A1A5-C20AFD736EF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79082" y="1645106"/>
            <a:ext cx="2619375" cy="1743075"/>
          </a:xfrm>
          <a:prstGeom prst="ellipse">
            <a:avLst/>
          </a:prstGeom>
          <a:ln>
            <a:noFill/>
          </a:ln>
          <a:effectLst>
            <a:softEdge rad="112500"/>
          </a:effectLst>
        </p:spPr>
      </p:pic>
      <p:pic>
        <p:nvPicPr>
          <p:cNvPr id="23" name="Picture 22" descr="A group of people riding on the back of a boat&#10;&#10;Description generated with high confidence">
            <a:extLst>
              <a:ext uri="{FF2B5EF4-FFF2-40B4-BE49-F238E27FC236}">
                <a16:creationId xmlns:a16="http://schemas.microsoft.com/office/drawing/2014/main" id="{4B57FDA8-702F-458C-8C1C-3D878F908F4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055" y="4410075"/>
            <a:ext cx="3314700" cy="1381125"/>
          </a:xfrm>
          <a:prstGeom prst="ellipse">
            <a:avLst/>
          </a:prstGeom>
          <a:ln>
            <a:noFill/>
          </a:ln>
          <a:effectLst>
            <a:softEdge rad="112500"/>
          </a:effectLst>
        </p:spPr>
      </p:pic>
    </p:spTree>
    <p:extLst>
      <p:ext uri="{BB962C8B-B14F-4D97-AF65-F5344CB8AC3E}">
        <p14:creationId xmlns:p14="http://schemas.microsoft.com/office/powerpoint/2010/main" val="1896955566"/>
      </p:ext>
    </p:extLst>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869846-59B1-460F-8550-7979969538AB}"/>
              </a:ext>
            </a:extLst>
          </p:cNvPr>
          <p:cNvSpPr>
            <a:spLocks noGrp="1"/>
          </p:cNvSpPr>
          <p:nvPr>
            <p:ph type="title"/>
          </p:nvPr>
        </p:nvSpPr>
        <p:spPr/>
        <p:txBody>
          <a:bodyPr/>
          <a:lstStyle/>
          <a:p>
            <a:r>
              <a:rPr lang="en-US" dirty="0">
                <a:solidFill>
                  <a:schemeClr val="accent2"/>
                </a:solidFill>
                <a:latin typeface="Copperplate Gothic Bold" panose="020E0705020206020404" pitchFamily="34" charset="0"/>
              </a:rPr>
              <a:t>Social Development…</a:t>
            </a:r>
          </a:p>
        </p:txBody>
      </p:sp>
      <p:sp>
        <p:nvSpPr>
          <p:cNvPr id="4" name="TextBox 3">
            <a:extLst>
              <a:ext uri="{FF2B5EF4-FFF2-40B4-BE49-F238E27FC236}">
                <a16:creationId xmlns:a16="http://schemas.microsoft.com/office/drawing/2014/main" id="{B6454BDC-BC71-4EE9-8158-6F04F012DAB3}"/>
              </a:ext>
            </a:extLst>
          </p:cNvPr>
          <p:cNvSpPr txBox="1"/>
          <p:nvPr/>
        </p:nvSpPr>
        <p:spPr>
          <a:xfrm>
            <a:off x="2216259" y="5408908"/>
            <a:ext cx="6927742" cy="584775"/>
          </a:xfrm>
          <a:prstGeom prst="rect">
            <a:avLst/>
          </a:prstGeom>
          <a:noFill/>
        </p:spPr>
        <p:txBody>
          <a:bodyPr wrap="square" rtlCol="0">
            <a:spAutoFit/>
          </a:bodyPr>
          <a:lstStyle/>
          <a:p>
            <a:r>
              <a:rPr lang="en-US" sz="3200" b="1" dirty="0">
                <a:solidFill>
                  <a:schemeClr val="accent2"/>
                </a:solidFill>
                <a:latin typeface="Garamond" panose="02020404030301010803" pitchFamily="18" charset="0"/>
              </a:rPr>
              <a:t>... Leads to Professional development!</a:t>
            </a:r>
          </a:p>
        </p:txBody>
      </p:sp>
      <p:pic>
        <p:nvPicPr>
          <p:cNvPr id="6" name="Picture 5" descr="A group of people posing for the camera&#10;&#10;Description generated with very high confidence">
            <a:extLst>
              <a:ext uri="{FF2B5EF4-FFF2-40B4-BE49-F238E27FC236}">
                <a16:creationId xmlns:a16="http://schemas.microsoft.com/office/drawing/2014/main" id="{074B9E47-512F-4251-A0A2-1228BD8D953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05345" y="1321200"/>
            <a:ext cx="2557221" cy="1917916"/>
          </a:xfrm>
          <a:prstGeom prst="rect">
            <a:avLst/>
          </a:prstGeom>
          <a:ln>
            <a:noFill/>
          </a:ln>
          <a:effectLst>
            <a:softEdge rad="112500"/>
          </a:effectLst>
        </p:spPr>
      </p:pic>
      <p:pic>
        <p:nvPicPr>
          <p:cNvPr id="10" name="Picture 9" descr="A group of people posing for the camera&#10;&#10;Description generated with very high confidence">
            <a:extLst>
              <a:ext uri="{FF2B5EF4-FFF2-40B4-BE49-F238E27FC236}">
                <a16:creationId xmlns:a16="http://schemas.microsoft.com/office/drawing/2014/main" id="{D9F7562D-EF4A-4F45-BA80-C036327803B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89493" y="1402595"/>
            <a:ext cx="3399295" cy="2549471"/>
          </a:xfrm>
          <a:prstGeom prst="rect">
            <a:avLst/>
          </a:prstGeom>
          <a:ln>
            <a:noFill/>
          </a:ln>
          <a:effectLst>
            <a:softEdge rad="112500"/>
          </a:effectLst>
        </p:spPr>
      </p:pic>
      <p:pic>
        <p:nvPicPr>
          <p:cNvPr id="14" name="Picture 13" descr="A group of people posing for a photo&#10;&#10;Description generated with very high confidence">
            <a:extLst>
              <a:ext uri="{FF2B5EF4-FFF2-40B4-BE49-F238E27FC236}">
                <a16:creationId xmlns:a16="http://schemas.microsoft.com/office/drawing/2014/main" id="{911B21B0-48E6-4C50-B778-9E24C4EE80B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07182" y="3016986"/>
            <a:ext cx="3787401" cy="2524934"/>
          </a:xfrm>
          <a:prstGeom prst="rect">
            <a:avLst/>
          </a:prstGeom>
          <a:ln>
            <a:noFill/>
          </a:ln>
          <a:effectLst>
            <a:softEdge rad="112500"/>
          </a:effectLst>
        </p:spPr>
      </p:pic>
      <p:pic>
        <p:nvPicPr>
          <p:cNvPr id="16" name="Picture 15" descr="A group of people posing for the camera&#10;&#10;Description generated with very high confidence">
            <a:extLst>
              <a:ext uri="{FF2B5EF4-FFF2-40B4-BE49-F238E27FC236}">
                <a16:creationId xmlns:a16="http://schemas.microsoft.com/office/drawing/2014/main" id="{B3839884-A32B-4333-87FD-8A4705686A79}"/>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045597" y="3471617"/>
            <a:ext cx="3620971" cy="1991534"/>
          </a:xfrm>
          <a:prstGeom prst="rect">
            <a:avLst/>
          </a:prstGeom>
          <a:ln>
            <a:noFill/>
          </a:ln>
          <a:effectLst>
            <a:softEdge rad="112500"/>
          </a:effectLst>
        </p:spPr>
      </p:pic>
    </p:spTree>
    <p:extLst>
      <p:ext uri="{BB962C8B-B14F-4D97-AF65-F5344CB8AC3E}">
        <p14:creationId xmlns:p14="http://schemas.microsoft.com/office/powerpoint/2010/main" val="4075475306"/>
      </p:ext>
    </p:extLst>
  </p:cSld>
  <p:clrMapOvr>
    <a:masterClrMapping/>
  </p:clrMapOvr>
  <p:transition spd="med">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Questions/comments</a:t>
            </a:r>
          </a:p>
        </p:txBody>
      </p:sp>
    </p:spTree>
    <p:extLst>
      <p:ext uri="{BB962C8B-B14F-4D97-AF65-F5344CB8AC3E}">
        <p14:creationId xmlns:p14="http://schemas.microsoft.com/office/powerpoint/2010/main" val="1509510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E6D90-835F-41C1-A5B1-21C4856EDBDB}"/>
              </a:ext>
            </a:extLst>
          </p:cNvPr>
          <p:cNvSpPr>
            <a:spLocks noGrp="1"/>
          </p:cNvSpPr>
          <p:nvPr>
            <p:ph type="title"/>
          </p:nvPr>
        </p:nvSpPr>
        <p:spPr>
          <a:xfrm>
            <a:off x="118338" y="91335"/>
            <a:ext cx="8839199" cy="1331241"/>
          </a:xfrm>
        </p:spPr>
        <p:txBody>
          <a:bodyPr>
            <a:normAutofit/>
          </a:bodyPr>
          <a:lstStyle/>
          <a:p>
            <a:r>
              <a:rPr lang="en-US" dirty="0"/>
              <a:t>adverse childhood experiences (ACE)</a:t>
            </a:r>
            <a:br>
              <a:rPr lang="en-US" dirty="0"/>
            </a:br>
            <a:endParaRPr lang="en-US" dirty="0"/>
          </a:p>
        </p:txBody>
      </p:sp>
      <p:sp>
        <p:nvSpPr>
          <p:cNvPr id="3" name="Content Placeholder 2">
            <a:extLst>
              <a:ext uri="{FF2B5EF4-FFF2-40B4-BE49-F238E27FC236}">
                <a16:creationId xmlns:a16="http://schemas.microsoft.com/office/drawing/2014/main" id="{F2BB4BAD-20CD-49A2-9B66-DE860D3A3241}"/>
              </a:ext>
            </a:extLst>
          </p:cNvPr>
          <p:cNvSpPr>
            <a:spLocks noGrp="1"/>
          </p:cNvSpPr>
          <p:nvPr>
            <p:ph idx="1"/>
          </p:nvPr>
        </p:nvSpPr>
        <p:spPr>
          <a:xfrm>
            <a:off x="-145142" y="2046515"/>
            <a:ext cx="2061029" cy="2264227"/>
          </a:xfrm>
        </p:spPr>
        <p:txBody>
          <a:bodyPr>
            <a:normAutofit fontScale="92500"/>
          </a:bodyPr>
          <a:lstStyle/>
          <a:p>
            <a:pPr marL="457200" lvl="1" indent="0">
              <a:buNone/>
            </a:pPr>
            <a:r>
              <a:rPr lang="en-US" dirty="0">
                <a:hlinkClick r:id="rId2"/>
              </a:rPr>
              <a:t>Training to identify and prevent ACE’s:</a:t>
            </a:r>
          </a:p>
          <a:p>
            <a:pPr marL="457200" lvl="1" indent="0">
              <a:buNone/>
            </a:pPr>
            <a:r>
              <a:rPr lang="en-US" dirty="0">
                <a:hlinkClick r:id="rId2"/>
              </a:rPr>
              <a:t>https://vetoviolence.cdc.gov/apps/aces-training/#/#top</a:t>
            </a:r>
            <a:endParaRPr lang="en-US" dirty="0"/>
          </a:p>
        </p:txBody>
      </p:sp>
      <p:pic>
        <p:nvPicPr>
          <p:cNvPr id="7" name="Picture 6" descr="A screenshot of a cell phone&#10;&#10;Description automatically generated">
            <a:extLst>
              <a:ext uri="{FF2B5EF4-FFF2-40B4-BE49-F238E27FC236}">
                <a16:creationId xmlns:a16="http://schemas.microsoft.com/office/drawing/2014/main" id="{72540FDF-831F-4804-9BE0-849AD442D8A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15888" y="1045029"/>
            <a:ext cx="7041650" cy="5134031"/>
          </a:xfrm>
          <a:prstGeom prst="rect">
            <a:avLst/>
          </a:prstGeom>
          <a:ln>
            <a:noFill/>
          </a:ln>
          <a:effectLst>
            <a:softEdge rad="112500"/>
          </a:effectLst>
        </p:spPr>
      </p:pic>
    </p:spTree>
    <p:extLst>
      <p:ext uri="{BB962C8B-B14F-4D97-AF65-F5344CB8AC3E}">
        <p14:creationId xmlns:p14="http://schemas.microsoft.com/office/powerpoint/2010/main" val="17716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908-6F84-4275-B489-576BA461666A}"/>
              </a:ext>
            </a:extLst>
          </p:cNvPr>
          <p:cNvSpPr>
            <a:spLocks noGrp="1"/>
          </p:cNvSpPr>
          <p:nvPr>
            <p:ph type="title"/>
          </p:nvPr>
        </p:nvSpPr>
        <p:spPr>
          <a:xfrm>
            <a:off x="1415144" y="347199"/>
            <a:ext cx="6251303" cy="1059305"/>
          </a:xfrm>
        </p:spPr>
        <p:txBody>
          <a:bodyPr/>
          <a:lstStyle/>
          <a:p>
            <a:r>
              <a:rPr lang="en-US" dirty="0"/>
              <a:t>SBIRT</a:t>
            </a:r>
          </a:p>
        </p:txBody>
      </p:sp>
      <p:sp>
        <p:nvSpPr>
          <p:cNvPr id="3" name="Content Placeholder 2">
            <a:extLst>
              <a:ext uri="{FF2B5EF4-FFF2-40B4-BE49-F238E27FC236}">
                <a16:creationId xmlns:a16="http://schemas.microsoft.com/office/drawing/2014/main" id="{E1DD4864-EBD5-4D5D-B8C9-0A007F7DECE1}"/>
              </a:ext>
            </a:extLst>
          </p:cNvPr>
          <p:cNvSpPr>
            <a:spLocks noGrp="1"/>
          </p:cNvSpPr>
          <p:nvPr>
            <p:ph sz="half" idx="1"/>
          </p:nvPr>
        </p:nvSpPr>
        <p:spPr>
          <a:xfrm>
            <a:off x="1973943" y="5243164"/>
            <a:ext cx="6110512" cy="1265209"/>
          </a:xfrm>
        </p:spPr>
        <p:txBody>
          <a:bodyPr>
            <a:normAutofit/>
          </a:bodyPr>
          <a:lstStyle/>
          <a:p>
            <a:r>
              <a:rPr lang="en-US" sz="1600" dirty="0">
                <a:hlinkClick r:id="rId2"/>
              </a:rPr>
              <a:t>https://www.umhs-adolescenthealth.org/wp-content/uploads/2019/04/sbirt_slides_updated.pdf</a:t>
            </a:r>
            <a:endParaRPr lang="en-US" sz="1600" dirty="0"/>
          </a:p>
        </p:txBody>
      </p:sp>
      <p:sp>
        <p:nvSpPr>
          <p:cNvPr id="4" name="Content Placeholder 3">
            <a:extLst>
              <a:ext uri="{FF2B5EF4-FFF2-40B4-BE49-F238E27FC236}">
                <a16:creationId xmlns:a16="http://schemas.microsoft.com/office/drawing/2014/main" id="{4410C212-44F7-4590-A423-20ADC2E98FBD}"/>
              </a:ext>
            </a:extLst>
          </p:cNvPr>
          <p:cNvSpPr>
            <a:spLocks noGrp="1"/>
          </p:cNvSpPr>
          <p:nvPr>
            <p:ph sz="half" idx="2"/>
          </p:nvPr>
        </p:nvSpPr>
        <p:spPr>
          <a:xfrm>
            <a:off x="1219200" y="1426346"/>
            <a:ext cx="7619999" cy="1266293"/>
          </a:xfrm>
        </p:spPr>
        <p:txBody>
          <a:bodyPr/>
          <a:lstStyle/>
          <a:p>
            <a:r>
              <a:rPr lang="en-US" dirty="0"/>
              <a:t>Screening, Brief Intervention, Referral to Treatment</a:t>
            </a:r>
          </a:p>
        </p:txBody>
      </p:sp>
      <p:pic>
        <p:nvPicPr>
          <p:cNvPr id="5" name="Picture 4">
            <a:extLst>
              <a:ext uri="{FF2B5EF4-FFF2-40B4-BE49-F238E27FC236}">
                <a16:creationId xmlns:a16="http://schemas.microsoft.com/office/drawing/2014/main" id="{E3242BFC-32BF-4091-9DA8-0DC164FB53DF}"/>
              </a:ext>
            </a:extLst>
          </p:cNvPr>
          <p:cNvPicPr>
            <a:picLocks noChangeAspect="1"/>
          </p:cNvPicPr>
          <p:nvPr/>
        </p:nvPicPr>
        <p:blipFill>
          <a:blip r:embed="rId3"/>
          <a:stretch>
            <a:fillRect/>
          </a:stretch>
        </p:blipFill>
        <p:spPr>
          <a:xfrm>
            <a:off x="1589314" y="2161092"/>
            <a:ext cx="6251303" cy="2741146"/>
          </a:xfrm>
          <a:prstGeom prst="rect">
            <a:avLst/>
          </a:prstGeom>
        </p:spPr>
      </p:pic>
    </p:spTree>
    <p:extLst>
      <p:ext uri="{BB962C8B-B14F-4D97-AF65-F5344CB8AC3E}">
        <p14:creationId xmlns:p14="http://schemas.microsoft.com/office/powerpoint/2010/main" val="1061954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D469F0-9997-4EDA-BC54-6FEDBE27A88E}"/>
              </a:ext>
            </a:extLst>
          </p:cNvPr>
          <p:cNvSpPr>
            <a:spLocks noGrp="1"/>
          </p:cNvSpPr>
          <p:nvPr>
            <p:ph type="title"/>
          </p:nvPr>
        </p:nvSpPr>
        <p:spPr>
          <a:xfrm>
            <a:off x="1088684" y="804519"/>
            <a:ext cx="6968411" cy="1049235"/>
          </a:xfrm>
        </p:spPr>
        <p:txBody>
          <a:bodyPr>
            <a:normAutofit/>
          </a:bodyPr>
          <a:lstStyle/>
          <a:p>
            <a:r>
              <a:rPr lang="en-US" dirty="0"/>
              <a:t>Recipe for Youth-centered treatment</a:t>
            </a:r>
          </a:p>
        </p:txBody>
      </p:sp>
      <p:cxnSp>
        <p:nvCxnSpPr>
          <p:cNvPr id="12" name="Straight Connector 11">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8155" y="1996645"/>
            <a:ext cx="7202456"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8234796E-E951-4C0A-B141-44CEB07931F6}"/>
              </a:ext>
            </a:extLst>
          </p:cNvPr>
          <p:cNvGraphicFramePr>
            <a:graphicFrameLocks noGrp="1"/>
          </p:cNvGraphicFramePr>
          <p:nvPr>
            <p:ph idx="1"/>
            <p:extLst>
              <p:ext uri="{D42A27DB-BD31-4B8C-83A1-F6EECF244321}">
                <p14:modId xmlns:p14="http://schemas.microsoft.com/office/powerpoint/2010/main" val="1236816493"/>
              </p:ext>
            </p:extLst>
          </p:nvPr>
        </p:nvGraphicFramePr>
        <p:xfrm>
          <a:off x="847702" y="2479246"/>
          <a:ext cx="7203281"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3877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A53D6-7C21-44CF-9058-2413A0E000EA}"/>
              </a:ext>
            </a:extLst>
          </p:cNvPr>
          <p:cNvSpPr>
            <a:spLocks noGrp="1"/>
          </p:cNvSpPr>
          <p:nvPr>
            <p:ph type="ctrTitle"/>
          </p:nvPr>
        </p:nvSpPr>
        <p:spPr>
          <a:xfrm>
            <a:off x="1480457" y="2564904"/>
            <a:ext cx="5167163" cy="1828193"/>
          </a:xfrm>
        </p:spPr>
        <p:txBody>
          <a:bodyPr/>
          <a:lstStyle/>
          <a:p>
            <a:pPr algn="ctr"/>
            <a:r>
              <a:rPr lang="en-US" dirty="0">
                <a:latin typeface="Copperplate Gothic Bold" panose="020E0705020206020404" pitchFamily="34" charset="0"/>
              </a:rPr>
              <a:t>Young People in Recovery (YPR) </a:t>
            </a:r>
          </a:p>
        </p:txBody>
      </p:sp>
    </p:spTree>
    <p:extLst>
      <p:ext uri="{BB962C8B-B14F-4D97-AF65-F5344CB8AC3E}">
        <p14:creationId xmlns:p14="http://schemas.microsoft.com/office/powerpoint/2010/main" val="389652185"/>
      </p:ext>
    </p:extLst>
  </p:cSld>
  <p:clrMapOvr>
    <a:masterClrMapping/>
  </p:clrMapOvr>
  <p:transition spd="med">
    <p:pull/>
  </p:transition>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43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7366</Words>
  <Application>Microsoft Office PowerPoint</Application>
  <PresentationFormat>On-screen Show (4:3)</PresentationFormat>
  <Paragraphs>477</Paragraphs>
  <Slides>58</Slides>
  <Notes>39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Calibri</vt:lpstr>
      <vt:lpstr>Caviar Dreams</vt:lpstr>
      <vt:lpstr>Copperplate Gothic Bold</vt:lpstr>
      <vt:lpstr>Copperplate Gothic Light</vt:lpstr>
      <vt:lpstr>Garamond</vt:lpstr>
      <vt:lpstr>Quicksand</vt:lpstr>
      <vt:lpstr>Rockwell</vt:lpstr>
      <vt:lpstr>Wingdings</vt:lpstr>
      <vt:lpstr>Wingdings 3</vt:lpstr>
      <vt:lpstr>Gallery</vt:lpstr>
      <vt:lpstr>PowerPoint Presentation</vt:lpstr>
      <vt:lpstr>Welcome and Introductions </vt:lpstr>
      <vt:lpstr>What’s the Point?</vt:lpstr>
      <vt:lpstr>Recovery Initiation  (ie. Treatment) </vt:lpstr>
      <vt:lpstr>PowerPoint Presentation</vt:lpstr>
      <vt:lpstr>adverse childhood experiences (ACE) </vt:lpstr>
      <vt:lpstr>SBIRT</vt:lpstr>
      <vt:lpstr>Recipe for Youth-centered treatment</vt:lpstr>
      <vt:lpstr>Young People in Recovery (YPR) </vt:lpstr>
      <vt:lpstr>What is YPR?</vt:lpstr>
      <vt:lpstr>Where Do we start?</vt:lpstr>
      <vt:lpstr>Peer Support</vt:lpstr>
      <vt:lpstr>Peer Support</vt:lpstr>
      <vt:lpstr>Peer Support</vt:lpstr>
      <vt:lpstr>Peer Support</vt:lpstr>
      <vt:lpstr>Youth and Peer Support</vt:lpstr>
      <vt:lpstr>Alternative Peer Groups</vt:lpstr>
      <vt:lpstr>Alternative Peer Groups</vt:lpstr>
      <vt:lpstr>Alternative Peer Groups</vt:lpstr>
      <vt:lpstr>Recovery High Schools</vt:lpstr>
      <vt:lpstr>Recovery High Schools</vt:lpstr>
      <vt:lpstr>Recovery High School’s</vt:lpstr>
      <vt:lpstr>Young People in Recovery </vt:lpstr>
      <vt:lpstr>Young People in Recovery</vt:lpstr>
      <vt:lpstr>Young People in Recovery</vt:lpstr>
      <vt:lpstr>Young People in Recovery</vt:lpstr>
      <vt:lpstr>Young People in Recovery</vt:lpstr>
      <vt:lpstr>Young People in Recovery</vt:lpstr>
      <vt:lpstr>Young People in Recovery</vt:lpstr>
      <vt:lpstr>YPR:  My Recovery is E.P.I.C. and the numbers behind Peer led, lifeskills</vt:lpstr>
      <vt:lpstr>My Recovery is E.P.I.C.</vt:lpstr>
      <vt:lpstr>Comprehensive Life Skills</vt:lpstr>
      <vt:lpstr>Comprehensive Life Skills</vt:lpstr>
      <vt:lpstr>Comprehensive Life Skills</vt:lpstr>
      <vt:lpstr>Comprehensive Life Skills</vt:lpstr>
      <vt:lpstr>Comprehensive Life Skills</vt:lpstr>
      <vt:lpstr>Comprehensive Life Skills</vt:lpstr>
      <vt:lpstr>Comprehensive Life Skills</vt:lpstr>
      <vt:lpstr>Comprehensive Life Skills</vt:lpstr>
      <vt:lpstr>My Recovery is E.P.I.C.!</vt:lpstr>
      <vt:lpstr>My Recovery is E.P.I.C.!</vt:lpstr>
      <vt:lpstr>My Recovery is E.P.I.C.!</vt:lpstr>
      <vt:lpstr>Collegiate Recovery Support</vt:lpstr>
      <vt:lpstr>Collegiate Recovery Services</vt:lpstr>
      <vt:lpstr>Collegiate Recovery Services</vt:lpstr>
      <vt:lpstr>CRP’s vs CRC’s</vt:lpstr>
      <vt:lpstr>Recovery Community Centers </vt:lpstr>
      <vt:lpstr>Recovery Community Centers</vt:lpstr>
      <vt:lpstr>Recovery Community Centers</vt:lpstr>
      <vt:lpstr>Recovery Community Centers</vt:lpstr>
      <vt:lpstr>Recovery Continuum</vt:lpstr>
      <vt:lpstr>On-going Support Services </vt:lpstr>
      <vt:lpstr>Community Support Services </vt:lpstr>
      <vt:lpstr>Social Inclusion</vt:lpstr>
      <vt:lpstr>Creating Spaces for Social Support</vt:lpstr>
      <vt:lpstr>More about Social Inclusion…</vt:lpstr>
      <vt:lpstr>Social Development…</vt:lpstr>
      <vt:lpstr>Questions/comments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Moseley</dc:creator>
  <cp:lastModifiedBy>Tara Moseley</cp:lastModifiedBy>
  <cp:revision>1</cp:revision>
  <dcterms:created xsi:type="dcterms:W3CDTF">2020-01-14T00:21:55Z</dcterms:created>
  <dcterms:modified xsi:type="dcterms:W3CDTF">2020-01-14T00:52:57Z</dcterms:modified>
</cp:coreProperties>
</file>