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6" r:id="rId2"/>
  </p:sldMasterIdLst>
  <p:notesMasterIdLst>
    <p:notesMasterId r:id="rId44"/>
  </p:notesMasterIdLst>
  <p:handoutMasterIdLst>
    <p:handoutMasterId r:id="rId45"/>
  </p:handoutMasterIdLst>
  <p:sldIdLst>
    <p:sldId id="326" r:id="rId3"/>
    <p:sldId id="327" r:id="rId4"/>
    <p:sldId id="328" r:id="rId5"/>
    <p:sldId id="316" r:id="rId6"/>
    <p:sldId id="330" r:id="rId7"/>
    <p:sldId id="322" r:id="rId8"/>
    <p:sldId id="535" r:id="rId9"/>
    <p:sldId id="262" r:id="rId10"/>
    <p:sldId id="346" r:id="rId11"/>
    <p:sldId id="279" r:id="rId12"/>
    <p:sldId id="341" r:id="rId13"/>
    <p:sldId id="537" r:id="rId14"/>
    <p:sldId id="536" r:id="rId15"/>
    <p:sldId id="521" r:id="rId16"/>
    <p:sldId id="307" r:id="rId17"/>
    <p:sldId id="523" r:id="rId18"/>
    <p:sldId id="301" r:id="rId19"/>
    <p:sldId id="538" r:id="rId20"/>
    <p:sldId id="526" r:id="rId21"/>
    <p:sldId id="302" r:id="rId22"/>
    <p:sldId id="524" r:id="rId23"/>
    <p:sldId id="284" r:id="rId24"/>
    <p:sldId id="540" r:id="rId25"/>
    <p:sldId id="548" r:id="rId26"/>
    <p:sldId id="539" r:id="rId27"/>
    <p:sldId id="545" r:id="rId28"/>
    <p:sldId id="525" r:id="rId29"/>
    <p:sldId id="522" r:id="rId30"/>
    <p:sldId id="549" r:id="rId31"/>
    <p:sldId id="317" r:id="rId32"/>
    <p:sldId id="542" r:id="rId33"/>
    <p:sldId id="337" r:id="rId34"/>
    <p:sldId id="546" r:id="rId35"/>
    <p:sldId id="356" r:id="rId36"/>
    <p:sldId id="547" r:id="rId37"/>
    <p:sldId id="550" r:id="rId38"/>
    <p:sldId id="551" r:id="rId39"/>
    <p:sldId id="528" r:id="rId40"/>
    <p:sldId id="529" r:id="rId41"/>
    <p:sldId id="534" r:id="rId42"/>
    <p:sldId id="552" r:id="rId43"/>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vin, Frances R." initials="LFR" lastIdx="21" clrIdx="0"/>
  <p:cmAuthor id="2" name="Sharon Levy" initials="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5C7D"/>
    <a:srgbClr val="FFFFFF"/>
    <a:srgbClr val="046A38"/>
    <a:srgbClr val="B25226"/>
    <a:srgbClr val="BF95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82" autoAdjust="0"/>
    <p:restoredTop sz="65841" autoAdjust="0"/>
  </p:normalViewPr>
  <p:slideViewPr>
    <p:cSldViewPr snapToGrid="0" snapToObjects="1">
      <p:cViewPr varScale="1">
        <p:scale>
          <a:sx n="76" d="100"/>
          <a:sy n="76" d="100"/>
        </p:scale>
        <p:origin x="2820" y="78"/>
      </p:cViewPr>
      <p:guideLst>
        <p:guide orient="horz" pos="2160"/>
        <p:guide pos="2880"/>
      </p:guideLst>
    </p:cSldViewPr>
  </p:slideViewPr>
  <p:notesTextViewPr>
    <p:cViewPr>
      <p:scale>
        <a:sx n="3" d="2"/>
        <a:sy n="3" d="2"/>
      </p:scale>
      <p:origin x="0" y="0"/>
    </p:cViewPr>
  </p:notesTextViewPr>
  <p:sorterViewPr>
    <p:cViewPr>
      <p:scale>
        <a:sx n="198" d="100"/>
        <a:sy n="198" d="100"/>
      </p:scale>
      <p:origin x="0" y="-53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_rels/data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9.png"/><Relationship Id="rId14" Type="http://schemas.openxmlformats.org/officeDocument/2006/relationships/image" Target="../media/image2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18.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19.png"/><Relationship Id="rId1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EB6D0B-78D3-4B06-A0AC-E12A480B4E38}" type="doc">
      <dgm:prSet loTypeId="urn:microsoft.com/office/officeart/2016/7/layout/VerticalDownArrowProcess" loCatId="process" qsTypeId="urn:microsoft.com/office/officeart/2005/8/quickstyle/simple1" qsCatId="simple" csTypeId="urn:microsoft.com/office/officeart/2005/8/colors/colorful1" csCatId="colorful"/>
      <dgm:spPr/>
      <dgm:t>
        <a:bodyPr/>
        <a:lstStyle/>
        <a:p>
          <a:endParaRPr lang="en-US"/>
        </a:p>
      </dgm:t>
    </dgm:pt>
    <dgm:pt modelId="{DAA05245-C50C-4110-B8AA-17BBA947683B}">
      <dgm:prSet/>
      <dgm:spPr/>
      <dgm:t>
        <a:bodyPr/>
        <a:lstStyle/>
        <a:p>
          <a:r>
            <a:rPr lang="en-US"/>
            <a:t>Comprehend and describe</a:t>
          </a:r>
        </a:p>
      </dgm:t>
    </dgm:pt>
    <dgm:pt modelId="{F9B28EE0-5117-408C-9E83-19272C11ABD0}" type="parTrans" cxnId="{F6C5FE16-4E33-46FB-87A8-1DE47A8366ED}">
      <dgm:prSet/>
      <dgm:spPr/>
      <dgm:t>
        <a:bodyPr/>
        <a:lstStyle/>
        <a:p>
          <a:endParaRPr lang="en-US"/>
        </a:p>
      </dgm:t>
    </dgm:pt>
    <dgm:pt modelId="{A3B75C23-38FD-45E5-8B41-0045CAE57030}" type="sibTrans" cxnId="{F6C5FE16-4E33-46FB-87A8-1DE47A8366ED}">
      <dgm:prSet/>
      <dgm:spPr/>
      <dgm:t>
        <a:bodyPr/>
        <a:lstStyle/>
        <a:p>
          <a:endParaRPr lang="en-US"/>
        </a:p>
      </dgm:t>
    </dgm:pt>
    <dgm:pt modelId="{B28FA44E-CF22-48CA-B349-BD6DCEB7CE84}">
      <dgm:prSet/>
      <dgm:spPr/>
      <dgm:t>
        <a:bodyPr/>
        <a:lstStyle/>
        <a:p>
          <a:r>
            <a:rPr lang="en-US"/>
            <a:t>Comprehend and describe medication assisted treatment</a:t>
          </a:r>
        </a:p>
      </dgm:t>
    </dgm:pt>
    <dgm:pt modelId="{ED7CF109-243A-41F5-85B1-590E8F296172}" type="parTrans" cxnId="{D08D938E-9240-4172-9BE7-02FA9CEB0732}">
      <dgm:prSet/>
      <dgm:spPr/>
      <dgm:t>
        <a:bodyPr/>
        <a:lstStyle/>
        <a:p>
          <a:endParaRPr lang="en-US"/>
        </a:p>
      </dgm:t>
    </dgm:pt>
    <dgm:pt modelId="{6CE9CAC0-220E-4B4B-9E31-08E810CD5CA8}" type="sibTrans" cxnId="{D08D938E-9240-4172-9BE7-02FA9CEB0732}">
      <dgm:prSet/>
      <dgm:spPr/>
      <dgm:t>
        <a:bodyPr/>
        <a:lstStyle/>
        <a:p>
          <a:endParaRPr lang="en-US"/>
        </a:p>
      </dgm:t>
    </dgm:pt>
    <dgm:pt modelId="{88DBFFEC-17B4-45B1-9D0B-A69EFF84AE09}">
      <dgm:prSet/>
      <dgm:spPr/>
      <dgm:t>
        <a:bodyPr/>
        <a:lstStyle/>
        <a:p>
          <a:r>
            <a:rPr lang="en-US"/>
            <a:t>Explore</a:t>
          </a:r>
        </a:p>
      </dgm:t>
    </dgm:pt>
    <dgm:pt modelId="{D00C0C6C-EE06-41FB-8BE8-9A191BFA80A3}" type="parTrans" cxnId="{0E18B3DF-83E1-46AB-9403-652169FDA669}">
      <dgm:prSet/>
      <dgm:spPr/>
      <dgm:t>
        <a:bodyPr/>
        <a:lstStyle/>
        <a:p>
          <a:endParaRPr lang="en-US"/>
        </a:p>
      </dgm:t>
    </dgm:pt>
    <dgm:pt modelId="{4E54B544-2C7D-4750-A546-B824EBDAA817}" type="sibTrans" cxnId="{0E18B3DF-83E1-46AB-9403-652169FDA669}">
      <dgm:prSet/>
      <dgm:spPr/>
      <dgm:t>
        <a:bodyPr/>
        <a:lstStyle/>
        <a:p>
          <a:endParaRPr lang="en-US"/>
        </a:p>
      </dgm:t>
    </dgm:pt>
    <dgm:pt modelId="{E93758B2-56CE-4200-894D-68515D68518A}">
      <dgm:prSet/>
      <dgm:spPr/>
      <dgm:t>
        <a:bodyPr/>
        <a:lstStyle/>
        <a:p>
          <a:r>
            <a:rPr lang="en-US"/>
            <a:t>Explore various healthcare and community supports that are critical pieces to a successful MAT program</a:t>
          </a:r>
        </a:p>
      </dgm:t>
    </dgm:pt>
    <dgm:pt modelId="{E7C7A2E4-2271-4F07-A1F2-5778CBADEBCE}" type="parTrans" cxnId="{945DB2D2-44CE-462B-A72A-3AF0DF0ED696}">
      <dgm:prSet/>
      <dgm:spPr/>
      <dgm:t>
        <a:bodyPr/>
        <a:lstStyle/>
        <a:p>
          <a:endParaRPr lang="en-US"/>
        </a:p>
      </dgm:t>
    </dgm:pt>
    <dgm:pt modelId="{37593045-56CA-49E5-9DEE-759B57808B4E}" type="sibTrans" cxnId="{945DB2D2-44CE-462B-A72A-3AF0DF0ED696}">
      <dgm:prSet/>
      <dgm:spPr/>
      <dgm:t>
        <a:bodyPr/>
        <a:lstStyle/>
        <a:p>
          <a:endParaRPr lang="en-US"/>
        </a:p>
      </dgm:t>
    </dgm:pt>
    <dgm:pt modelId="{ECFDEB08-AE08-4B76-B16D-AE7EE5946869}">
      <dgm:prSet/>
      <dgm:spPr/>
      <dgm:t>
        <a:bodyPr/>
        <a:lstStyle/>
        <a:p>
          <a:r>
            <a:rPr lang="en-US"/>
            <a:t>Identify</a:t>
          </a:r>
        </a:p>
      </dgm:t>
    </dgm:pt>
    <dgm:pt modelId="{E2AC6928-D292-46BD-96B0-A8C249701E7D}" type="parTrans" cxnId="{390FF3D4-970E-453D-A931-E76DE98620A3}">
      <dgm:prSet/>
      <dgm:spPr/>
      <dgm:t>
        <a:bodyPr/>
        <a:lstStyle/>
        <a:p>
          <a:endParaRPr lang="en-US"/>
        </a:p>
      </dgm:t>
    </dgm:pt>
    <dgm:pt modelId="{95C417B0-348B-4EE4-8808-12D28AA3F6E7}" type="sibTrans" cxnId="{390FF3D4-970E-453D-A931-E76DE98620A3}">
      <dgm:prSet/>
      <dgm:spPr/>
      <dgm:t>
        <a:bodyPr/>
        <a:lstStyle/>
        <a:p>
          <a:endParaRPr lang="en-US"/>
        </a:p>
      </dgm:t>
    </dgm:pt>
    <dgm:pt modelId="{41622215-99FF-4DA6-B6EA-8CE7B7084EE8}">
      <dgm:prSet/>
      <dgm:spPr/>
      <dgm:t>
        <a:bodyPr/>
        <a:lstStyle/>
        <a:p>
          <a:r>
            <a:rPr lang="en-US"/>
            <a:t>Identify potential barriers to MAT and discuss solutions to these barriers</a:t>
          </a:r>
        </a:p>
      </dgm:t>
    </dgm:pt>
    <dgm:pt modelId="{BF1FB6F6-DACC-4D63-881C-B403D4FDB819}" type="parTrans" cxnId="{F6B15832-3E25-427C-AE23-AD3033526D98}">
      <dgm:prSet/>
      <dgm:spPr/>
      <dgm:t>
        <a:bodyPr/>
        <a:lstStyle/>
        <a:p>
          <a:endParaRPr lang="en-US"/>
        </a:p>
      </dgm:t>
    </dgm:pt>
    <dgm:pt modelId="{BE9092A4-4017-4965-B7BD-4893C5631EF9}" type="sibTrans" cxnId="{F6B15832-3E25-427C-AE23-AD3033526D98}">
      <dgm:prSet/>
      <dgm:spPr/>
      <dgm:t>
        <a:bodyPr/>
        <a:lstStyle/>
        <a:p>
          <a:endParaRPr lang="en-US"/>
        </a:p>
      </dgm:t>
    </dgm:pt>
    <dgm:pt modelId="{50B18970-0FF0-4821-8DD9-11311DF46FFD}" type="pres">
      <dgm:prSet presAssocID="{A2EB6D0B-78D3-4B06-A0AC-E12A480B4E38}" presName="Name0" presStyleCnt="0">
        <dgm:presLayoutVars>
          <dgm:dir/>
          <dgm:animLvl val="lvl"/>
          <dgm:resizeHandles val="exact"/>
        </dgm:presLayoutVars>
      </dgm:prSet>
      <dgm:spPr/>
      <dgm:t>
        <a:bodyPr/>
        <a:lstStyle/>
        <a:p>
          <a:endParaRPr lang="en-US"/>
        </a:p>
      </dgm:t>
    </dgm:pt>
    <dgm:pt modelId="{8176D061-FE8A-4169-9E44-55777A1AB464}" type="pres">
      <dgm:prSet presAssocID="{ECFDEB08-AE08-4B76-B16D-AE7EE5946869}" presName="boxAndChildren" presStyleCnt="0"/>
      <dgm:spPr/>
    </dgm:pt>
    <dgm:pt modelId="{8922B2CD-4484-4A4C-9BEC-3CFFB0BBFB7D}" type="pres">
      <dgm:prSet presAssocID="{ECFDEB08-AE08-4B76-B16D-AE7EE5946869}" presName="parentTextBox" presStyleLbl="alignNode1" presStyleIdx="0" presStyleCnt="3"/>
      <dgm:spPr/>
      <dgm:t>
        <a:bodyPr/>
        <a:lstStyle/>
        <a:p>
          <a:endParaRPr lang="en-US"/>
        </a:p>
      </dgm:t>
    </dgm:pt>
    <dgm:pt modelId="{BE6917AE-054D-41A6-9EA2-63E79B59A30E}" type="pres">
      <dgm:prSet presAssocID="{ECFDEB08-AE08-4B76-B16D-AE7EE5946869}" presName="descendantBox" presStyleLbl="bgAccFollowNode1" presStyleIdx="0" presStyleCnt="3"/>
      <dgm:spPr/>
      <dgm:t>
        <a:bodyPr/>
        <a:lstStyle/>
        <a:p>
          <a:endParaRPr lang="en-US"/>
        </a:p>
      </dgm:t>
    </dgm:pt>
    <dgm:pt modelId="{D4967594-98BC-48D1-BDFB-838C6F283EB8}" type="pres">
      <dgm:prSet presAssocID="{4E54B544-2C7D-4750-A546-B824EBDAA817}" presName="sp" presStyleCnt="0"/>
      <dgm:spPr/>
    </dgm:pt>
    <dgm:pt modelId="{3495194D-E7B1-43CB-90AB-D2180C79BCEE}" type="pres">
      <dgm:prSet presAssocID="{88DBFFEC-17B4-45B1-9D0B-A69EFF84AE09}" presName="arrowAndChildren" presStyleCnt="0"/>
      <dgm:spPr/>
    </dgm:pt>
    <dgm:pt modelId="{0B925A6B-4AA1-48B8-B917-A6F6F2F874D5}" type="pres">
      <dgm:prSet presAssocID="{88DBFFEC-17B4-45B1-9D0B-A69EFF84AE09}" presName="parentTextArrow" presStyleLbl="node1" presStyleIdx="0" presStyleCnt="0"/>
      <dgm:spPr/>
      <dgm:t>
        <a:bodyPr/>
        <a:lstStyle/>
        <a:p>
          <a:endParaRPr lang="en-US"/>
        </a:p>
      </dgm:t>
    </dgm:pt>
    <dgm:pt modelId="{86D308D7-D94D-41AA-8C45-D509CF4FD20C}" type="pres">
      <dgm:prSet presAssocID="{88DBFFEC-17B4-45B1-9D0B-A69EFF84AE09}" presName="arrow" presStyleLbl="alignNode1" presStyleIdx="1" presStyleCnt="3"/>
      <dgm:spPr/>
      <dgm:t>
        <a:bodyPr/>
        <a:lstStyle/>
        <a:p>
          <a:endParaRPr lang="en-US"/>
        </a:p>
      </dgm:t>
    </dgm:pt>
    <dgm:pt modelId="{826F7979-B8C1-4F40-A6CF-DC4EEE62D6E2}" type="pres">
      <dgm:prSet presAssocID="{88DBFFEC-17B4-45B1-9D0B-A69EFF84AE09}" presName="descendantArrow" presStyleLbl="bgAccFollowNode1" presStyleIdx="1" presStyleCnt="3"/>
      <dgm:spPr/>
      <dgm:t>
        <a:bodyPr/>
        <a:lstStyle/>
        <a:p>
          <a:endParaRPr lang="en-US"/>
        </a:p>
      </dgm:t>
    </dgm:pt>
    <dgm:pt modelId="{544223FB-6E5F-44FD-933E-16A5ADD2C5B8}" type="pres">
      <dgm:prSet presAssocID="{A3B75C23-38FD-45E5-8B41-0045CAE57030}" presName="sp" presStyleCnt="0"/>
      <dgm:spPr/>
    </dgm:pt>
    <dgm:pt modelId="{26F26886-83BC-44CD-849E-012AFD2E7D90}" type="pres">
      <dgm:prSet presAssocID="{DAA05245-C50C-4110-B8AA-17BBA947683B}" presName="arrowAndChildren" presStyleCnt="0"/>
      <dgm:spPr/>
    </dgm:pt>
    <dgm:pt modelId="{E4E42EC3-6C3B-4976-BA8C-7201EBFB3847}" type="pres">
      <dgm:prSet presAssocID="{DAA05245-C50C-4110-B8AA-17BBA947683B}" presName="parentTextArrow" presStyleLbl="node1" presStyleIdx="0" presStyleCnt="0"/>
      <dgm:spPr/>
      <dgm:t>
        <a:bodyPr/>
        <a:lstStyle/>
        <a:p>
          <a:endParaRPr lang="en-US"/>
        </a:p>
      </dgm:t>
    </dgm:pt>
    <dgm:pt modelId="{D6FCF4D3-BAC7-4BF2-9861-1717D850FD3E}" type="pres">
      <dgm:prSet presAssocID="{DAA05245-C50C-4110-B8AA-17BBA947683B}" presName="arrow" presStyleLbl="alignNode1" presStyleIdx="2" presStyleCnt="3"/>
      <dgm:spPr/>
      <dgm:t>
        <a:bodyPr/>
        <a:lstStyle/>
        <a:p>
          <a:endParaRPr lang="en-US"/>
        </a:p>
      </dgm:t>
    </dgm:pt>
    <dgm:pt modelId="{FD8C1E8B-A478-4021-8611-B04CE77B56F4}" type="pres">
      <dgm:prSet presAssocID="{DAA05245-C50C-4110-B8AA-17BBA947683B}" presName="descendantArrow" presStyleLbl="bgAccFollowNode1" presStyleIdx="2" presStyleCnt="3"/>
      <dgm:spPr/>
      <dgm:t>
        <a:bodyPr/>
        <a:lstStyle/>
        <a:p>
          <a:endParaRPr lang="en-US"/>
        </a:p>
      </dgm:t>
    </dgm:pt>
  </dgm:ptLst>
  <dgm:cxnLst>
    <dgm:cxn modelId="{F8FB171D-136A-4683-84A3-C8C218DEAEA0}" type="presOf" srcId="{DAA05245-C50C-4110-B8AA-17BBA947683B}" destId="{E4E42EC3-6C3B-4976-BA8C-7201EBFB3847}" srcOrd="0" destOrd="0" presId="urn:microsoft.com/office/officeart/2016/7/layout/VerticalDownArrowProcess"/>
    <dgm:cxn modelId="{D4C8F502-EAEC-425A-ACEA-D6F69FE8D0C8}" type="presOf" srcId="{A2EB6D0B-78D3-4B06-A0AC-E12A480B4E38}" destId="{50B18970-0FF0-4821-8DD9-11311DF46FFD}" srcOrd="0" destOrd="0" presId="urn:microsoft.com/office/officeart/2016/7/layout/VerticalDownArrowProcess"/>
    <dgm:cxn modelId="{2A0BC12A-9D97-4198-9ECD-6509007A55AB}" type="presOf" srcId="{41622215-99FF-4DA6-B6EA-8CE7B7084EE8}" destId="{BE6917AE-054D-41A6-9EA2-63E79B59A30E}" srcOrd="0" destOrd="0" presId="urn:microsoft.com/office/officeart/2016/7/layout/VerticalDownArrowProcess"/>
    <dgm:cxn modelId="{945DB2D2-44CE-462B-A72A-3AF0DF0ED696}" srcId="{88DBFFEC-17B4-45B1-9D0B-A69EFF84AE09}" destId="{E93758B2-56CE-4200-894D-68515D68518A}" srcOrd="0" destOrd="0" parTransId="{E7C7A2E4-2271-4F07-A1F2-5778CBADEBCE}" sibTransId="{37593045-56CA-49E5-9DEE-759B57808B4E}"/>
    <dgm:cxn modelId="{D08D938E-9240-4172-9BE7-02FA9CEB0732}" srcId="{DAA05245-C50C-4110-B8AA-17BBA947683B}" destId="{B28FA44E-CF22-48CA-B349-BD6DCEB7CE84}" srcOrd="0" destOrd="0" parTransId="{ED7CF109-243A-41F5-85B1-590E8F296172}" sibTransId="{6CE9CAC0-220E-4B4B-9E31-08E810CD5CA8}"/>
    <dgm:cxn modelId="{FB0E31F5-1DAA-4355-83E2-DB264AD8BF47}" type="presOf" srcId="{B28FA44E-CF22-48CA-B349-BD6DCEB7CE84}" destId="{FD8C1E8B-A478-4021-8611-B04CE77B56F4}" srcOrd="0" destOrd="0" presId="urn:microsoft.com/office/officeart/2016/7/layout/VerticalDownArrowProcess"/>
    <dgm:cxn modelId="{71E03578-2053-473C-9D77-BFCCC6E4B912}" type="presOf" srcId="{88DBFFEC-17B4-45B1-9D0B-A69EFF84AE09}" destId="{0B925A6B-4AA1-48B8-B917-A6F6F2F874D5}" srcOrd="0" destOrd="0" presId="urn:microsoft.com/office/officeart/2016/7/layout/VerticalDownArrowProcess"/>
    <dgm:cxn modelId="{C00F152F-2ACA-4E14-9C1C-F49B5CDC225E}" type="presOf" srcId="{E93758B2-56CE-4200-894D-68515D68518A}" destId="{826F7979-B8C1-4F40-A6CF-DC4EEE62D6E2}" srcOrd="0" destOrd="0" presId="urn:microsoft.com/office/officeart/2016/7/layout/VerticalDownArrowProcess"/>
    <dgm:cxn modelId="{BA03D3A3-95D9-4D98-86F6-84484BB2B23C}" type="presOf" srcId="{88DBFFEC-17B4-45B1-9D0B-A69EFF84AE09}" destId="{86D308D7-D94D-41AA-8C45-D509CF4FD20C}" srcOrd="1" destOrd="0" presId="urn:microsoft.com/office/officeart/2016/7/layout/VerticalDownArrowProcess"/>
    <dgm:cxn modelId="{98DEA070-E774-4462-A4C4-FF87E65904D1}" type="presOf" srcId="{ECFDEB08-AE08-4B76-B16D-AE7EE5946869}" destId="{8922B2CD-4484-4A4C-9BEC-3CFFB0BBFB7D}" srcOrd="0" destOrd="0" presId="urn:microsoft.com/office/officeart/2016/7/layout/VerticalDownArrowProcess"/>
    <dgm:cxn modelId="{390FF3D4-970E-453D-A931-E76DE98620A3}" srcId="{A2EB6D0B-78D3-4B06-A0AC-E12A480B4E38}" destId="{ECFDEB08-AE08-4B76-B16D-AE7EE5946869}" srcOrd="2" destOrd="0" parTransId="{E2AC6928-D292-46BD-96B0-A8C249701E7D}" sibTransId="{95C417B0-348B-4EE4-8808-12D28AA3F6E7}"/>
    <dgm:cxn modelId="{F6C5FE16-4E33-46FB-87A8-1DE47A8366ED}" srcId="{A2EB6D0B-78D3-4B06-A0AC-E12A480B4E38}" destId="{DAA05245-C50C-4110-B8AA-17BBA947683B}" srcOrd="0" destOrd="0" parTransId="{F9B28EE0-5117-408C-9E83-19272C11ABD0}" sibTransId="{A3B75C23-38FD-45E5-8B41-0045CAE57030}"/>
    <dgm:cxn modelId="{F7990930-A7C2-490E-9B59-E94F2C18E9E5}" type="presOf" srcId="{DAA05245-C50C-4110-B8AA-17BBA947683B}" destId="{D6FCF4D3-BAC7-4BF2-9861-1717D850FD3E}" srcOrd="1" destOrd="0" presId="urn:microsoft.com/office/officeart/2016/7/layout/VerticalDownArrowProcess"/>
    <dgm:cxn modelId="{F6B15832-3E25-427C-AE23-AD3033526D98}" srcId="{ECFDEB08-AE08-4B76-B16D-AE7EE5946869}" destId="{41622215-99FF-4DA6-B6EA-8CE7B7084EE8}" srcOrd="0" destOrd="0" parTransId="{BF1FB6F6-DACC-4D63-881C-B403D4FDB819}" sibTransId="{BE9092A4-4017-4965-B7BD-4893C5631EF9}"/>
    <dgm:cxn modelId="{0E18B3DF-83E1-46AB-9403-652169FDA669}" srcId="{A2EB6D0B-78D3-4B06-A0AC-E12A480B4E38}" destId="{88DBFFEC-17B4-45B1-9D0B-A69EFF84AE09}" srcOrd="1" destOrd="0" parTransId="{D00C0C6C-EE06-41FB-8BE8-9A191BFA80A3}" sibTransId="{4E54B544-2C7D-4750-A546-B824EBDAA817}"/>
    <dgm:cxn modelId="{48A0AC60-A64C-4B6B-BB20-C4783CFBAC65}" type="presParOf" srcId="{50B18970-0FF0-4821-8DD9-11311DF46FFD}" destId="{8176D061-FE8A-4169-9E44-55777A1AB464}" srcOrd="0" destOrd="0" presId="urn:microsoft.com/office/officeart/2016/7/layout/VerticalDownArrowProcess"/>
    <dgm:cxn modelId="{CD305BE9-A1AC-416C-981E-6A0B4CEC38B5}" type="presParOf" srcId="{8176D061-FE8A-4169-9E44-55777A1AB464}" destId="{8922B2CD-4484-4A4C-9BEC-3CFFB0BBFB7D}" srcOrd="0" destOrd="0" presId="urn:microsoft.com/office/officeart/2016/7/layout/VerticalDownArrowProcess"/>
    <dgm:cxn modelId="{C8FD16BE-B1A6-48A6-833F-4E3CE3F32B9C}" type="presParOf" srcId="{8176D061-FE8A-4169-9E44-55777A1AB464}" destId="{BE6917AE-054D-41A6-9EA2-63E79B59A30E}" srcOrd="1" destOrd="0" presId="urn:microsoft.com/office/officeart/2016/7/layout/VerticalDownArrowProcess"/>
    <dgm:cxn modelId="{AE940ED8-1B55-442C-BD19-D94F5EA2201C}" type="presParOf" srcId="{50B18970-0FF0-4821-8DD9-11311DF46FFD}" destId="{D4967594-98BC-48D1-BDFB-838C6F283EB8}" srcOrd="1" destOrd="0" presId="urn:microsoft.com/office/officeart/2016/7/layout/VerticalDownArrowProcess"/>
    <dgm:cxn modelId="{F0583640-45D5-4F5C-93FC-8073BC3783D0}" type="presParOf" srcId="{50B18970-0FF0-4821-8DD9-11311DF46FFD}" destId="{3495194D-E7B1-43CB-90AB-D2180C79BCEE}" srcOrd="2" destOrd="0" presId="urn:microsoft.com/office/officeart/2016/7/layout/VerticalDownArrowProcess"/>
    <dgm:cxn modelId="{C258560C-A13E-451F-A0EA-EBCB5091669A}" type="presParOf" srcId="{3495194D-E7B1-43CB-90AB-D2180C79BCEE}" destId="{0B925A6B-4AA1-48B8-B917-A6F6F2F874D5}" srcOrd="0" destOrd="0" presId="urn:microsoft.com/office/officeart/2016/7/layout/VerticalDownArrowProcess"/>
    <dgm:cxn modelId="{87C38DFA-95B0-40F1-8E76-244DA12AFD50}" type="presParOf" srcId="{3495194D-E7B1-43CB-90AB-D2180C79BCEE}" destId="{86D308D7-D94D-41AA-8C45-D509CF4FD20C}" srcOrd="1" destOrd="0" presId="urn:microsoft.com/office/officeart/2016/7/layout/VerticalDownArrowProcess"/>
    <dgm:cxn modelId="{E81DB6C9-83DF-471A-92D9-FD70647B6B5B}" type="presParOf" srcId="{3495194D-E7B1-43CB-90AB-D2180C79BCEE}" destId="{826F7979-B8C1-4F40-A6CF-DC4EEE62D6E2}" srcOrd="2" destOrd="0" presId="urn:microsoft.com/office/officeart/2016/7/layout/VerticalDownArrowProcess"/>
    <dgm:cxn modelId="{6E61B3D4-11D6-4127-82B6-4BFF9081E85D}" type="presParOf" srcId="{50B18970-0FF0-4821-8DD9-11311DF46FFD}" destId="{544223FB-6E5F-44FD-933E-16A5ADD2C5B8}" srcOrd="3" destOrd="0" presId="urn:microsoft.com/office/officeart/2016/7/layout/VerticalDownArrowProcess"/>
    <dgm:cxn modelId="{E1D55872-2757-48A9-995B-B756EBCDADA1}" type="presParOf" srcId="{50B18970-0FF0-4821-8DD9-11311DF46FFD}" destId="{26F26886-83BC-44CD-849E-012AFD2E7D90}" srcOrd="4" destOrd="0" presId="urn:microsoft.com/office/officeart/2016/7/layout/VerticalDownArrowProcess"/>
    <dgm:cxn modelId="{9FE6F4AB-583B-4F80-8D0D-C79FE505C2EB}" type="presParOf" srcId="{26F26886-83BC-44CD-849E-012AFD2E7D90}" destId="{E4E42EC3-6C3B-4976-BA8C-7201EBFB3847}" srcOrd="0" destOrd="0" presId="urn:microsoft.com/office/officeart/2016/7/layout/VerticalDownArrowProcess"/>
    <dgm:cxn modelId="{6599D3C3-A96B-49DC-8D35-5850577BCE9B}" type="presParOf" srcId="{26F26886-83BC-44CD-849E-012AFD2E7D90}" destId="{D6FCF4D3-BAC7-4BF2-9861-1717D850FD3E}" srcOrd="1" destOrd="0" presId="urn:microsoft.com/office/officeart/2016/7/layout/VerticalDownArrowProcess"/>
    <dgm:cxn modelId="{5C91E258-E068-4DDA-A1C8-1B472024021C}" type="presParOf" srcId="{26F26886-83BC-44CD-849E-012AFD2E7D90}" destId="{FD8C1E8B-A478-4021-8611-B04CE77B56F4}"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93705C-E7C8-4853-8B0D-F451F109496C}"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BA8599C3-6F1C-41C2-B874-7C0D3D9EF4B7}">
      <dgm:prSet/>
      <dgm:spPr/>
      <dgm:t>
        <a:bodyPr/>
        <a:lstStyle/>
        <a:p>
          <a:r>
            <a:rPr lang="en-US"/>
            <a:t>Methadone – Full mu-opioid agonist</a:t>
          </a:r>
        </a:p>
      </dgm:t>
    </dgm:pt>
    <dgm:pt modelId="{45CC1203-5D2E-4CB8-A8D9-74EAB56B2AFA}" type="parTrans" cxnId="{A519E017-6FA3-46FC-A8C5-C59A2E9D1034}">
      <dgm:prSet/>
      <dgm:spPr/>
      <dgm:t>
        <a:bodyPr/>
        <a:lstStyle/>
        <a:p>
          <a:endParaRPr lang="en-US"/>
        </a:p>
      </dgm:t>
    </dgm:pt>
    <dgm:pt modelId="{703915A6-3CCD-4171-A963-76E17FB18296}" type="sibTrans" cxnId="{A519E017-6FA3-46FC-A8C5-C59A2E9D1034}">
      <dgm:prSet/>
      <dgm:spPr/>
      <dgm:t>
        <a:bodyPr/>
        <a:lstStyle/>
        <a:p>
          <a:endParaRPr lang="en-US"/>
        </a:p>
      </dgm:t>
    </dgm:pt>
    <dgm:pt modelId="{91B13CE3-5060-4889-9380-1B26A8126771}">
      <dgm:prSet/>
      <dgm:spPr/>
      <dgm:t>
        <a:bodyPr/>
        <a:lstStyle/>
        <a:p>
          <a:r>
            <a:rPr lang="en-US" dirty="0"/>
            <a:t>Buprenorphine – Partial receptor agonist</a:t>
          </a:r>
        </a:p>
      </dgm:t>
    </dgm:pt>
    <dgm:pt modelId="{35790475-550A-4433-A58C-067513AF74DF}" type="parTrans" cxnId="{437B5418-C823-478B-B391-2E2FAAF45CB8}">
      <dgm:prSet/>
      <dgm:spPr/>
      <dgm:t>
        <a:bodyPr/>
        <a:lstStyle/>
        <a:p>
          <a:endParaRPr lang="en-US"/>
        </a:p>
      </dgm:t>
    </dgm:pt>
    <dgm:pt modelId="{B27DF849-361B-42CE-B335-0C01FA9A1FC9}" type="sibTrans" cxnId="{437B5418-C823-478B-B391-2E2FAAF45CB8}">
      <dgm:prSet/>
      <dgm:spPr/>
      <dgm:t>
        <a:bodyPr/>
        <a:lstStyle/>
        <a:p>
          <a:endParaRPr lang="en-US"/>
        </a:p>
      </dgm:t>
    </dgm:pt>
    <dgm:pt modelId="{46FAA70C-D153-4E19-A193-A346DC85B7F7}">
      <dgm:prSet/>
      <dgm:spPr/>
      <dgm:t>
        <a:bodyPr/>
        <a:lstStyle/>
        <a:p>
          <a:r>
            <a:rPr lang="en-US"/>
            <a:t>XR-Naltrexone – Antagonist of mu-opioid receptors</a:t>
          </a:r>
        </a:p>
      </dgm:t>
    </dgm:pt>
    <dgm:pt modelId="{86D34BC5-E9B7-423B-A55D-47765142F7F3}" type="parTrans" cxnId="{FF8242FA-CA6D-411C-B3FB-D9F7056176E2}">
      <dgm:prSet/>
      <dgm:spPr/>
      <dgm:t>
        <a:bodyPr/>
        <a:lstStyle/>
        <a:p>
          <a:endParaRPr lang="en-US"/>
        </a:p>
      </dgm:t>
    </dgm:pt>
    <dgm:pt modelId="{63611976-4BB0-4EB3-BEEE-92230699BC38}" type="sibTrans" cxnId="{FF8242FA-CA6D-411C-B3FB-D9F7056176E2}">
      <dgm:prSet/>
      <dgm:spPr/>
      <dgm:t>
        <a:bodyPr/>
        <a:lstStyle/>
        <a:p>
          <a:endParaRPr lang="en-US"/>
        </a:p>
      </dgm:t>
    </dgm:pt>
    <dgm:pt modelId="{46CA4FD0-C88E-4514-8B5B-842B297B80D9}" type="pres">
      <dgm:prSet presAssocID="{A893705C-E7C8-4853-8B0D-F451F109496C}" presName="Name0" presStyleCnt="0">
        <dgm:presLayoutVars>
          <dgm:dir/>
          <dgm:animLvl val="lvl"/>
          <dgm:resizeHandles val="exact"/>
        </dgm:presLayoutVars>
      </dgm:prSet>
      <dgm:spPr/>
      <dgm:t>
        <a:bodyPr/>
        <a:lstStyle/>
        <a:p>
          <a:endParaRPr lang="en-US"/>
        </a:p>
      </dgm:t>
    </dgm:pt>
    <dgm:pt modelId="{F91AE9CF-119A-4630-BB78-9B7EA18DC5C8}" type="pres">
      <dgm:prSet presAssocID="{46FAA70C-D153-4E19-A193-A346DC85B7F7}" presName="boxAndChildren" presStyleCnt="0"/>
      <dgm:spPr/>
    </dgm:pt>
    <dgm:pt modelId="{73F66A00-C29D-4D5E-9787-D3E81E131399}" type="pres">
      <dgm:prSet presAssocID="{46FAA70C-D153-4E19-A193-A346DC85B7F7}" presName="parentTextBox" presStyleLbl="node1" presStyleIdx="0" presStyleCnt="3"/>
      <dgm:spPr/>
      <dgm:t>
        <a:bodyPr/>
        <a:lstStyle/>
        <a:p>
          <a:endParaRPr lang="en-US"/>
        </a:p>
      </dgm:t>
    </dgm:pt>
    <dgm:pt modelId="{7D6886A4-26CA-402D-9785-DBCDBD770373}" type="pres">
      <dgm:prSet presAssocID="{B27DF849-361B-42CE-B335-0C01FA9A1FC9}" presName="sp" presStyleCnt="0"/>
      <dgm:spPr/>
    </dgm:pt>
    <dgm:pt modelId="{2A550535-F97C-48D2-A050-983E8A571196}" type="pres">
      <dgm:prSet presAssocID="{91B13CE3-5060-4889-9380-1B26A8126771}" presName="arrowAndChildren" presStyleCnt="0"/>
      <dgm:spPr/>
    </dgm:pt>
    <dgm:pt modelId="{D4B60523-E257-45E2-8295-34F8C2FEB08D}" type="pres">
      <dgm:prSet presAssocID="{91B13CE3-5060-4889-9380-1B26A8126771}" presName="parentTextArrow" presStyleLbl="node1" presStyleIdx="1" presStyleCnt="3"/>
      <dgm:spPr/>
      <dgm:t>
        <a:bodyPr/>
        <a:lstStyle/>
        <a:p>
          <a:endParaRPr lang="en-US"/>
        </a:p>
      </dgm:t>
    </dgm:pt>
    <dgm:pt modelId="{B7758DAE-2456-4637-898D-F735CD948A79}" type="pres">
      <dgm:prSet presAssocID="{703915A6-3CCD-4171-A963-76E17FB18296}" presName="sp" presStyleCnt="0"/>
      <dgm:spPr/>
    </dgm:pt>
    <dgm:pt modelId="{EE1E2DB0-35A9-4F65-8AA0-94CE83212A88}" type="pres">
      <dgm:prSet presAssocID="{BA8599C3-6F1C-41C2-B874-7C0D3D9EF4B7}" presName="arrowAndChildren" presStyleCnt="0"/>
      <dgm:spPr/>
    </dgm:pt>
    <dgm:pt modelId="{9C35054E-AF6E-4F50-A416-AD4DE4EBE278}" type="pres">
      <dgm:prSet presAssocID="{BA8599C3-6F1C-41C2-B874-7C0D3D9EF4B7}" presName="parentTextArrow" presStyleLbl="node1" presStyleIdx="2" presStyleCnt="3"/>
      <dgm:spPr/>
      <dgm:t>
        <a:bodyPr/>
        <a:lstStyle/>
        <a:p>
          <a:endParaRPr lang="en-US"/>
        </a:p>
      </dgm:t>
    </dgm:pt>
  </dgm:ptLst>
  <dgm:cxnLst>
    <dgm:cxn modelId="{FF8242FA-CA6D-411C-B3FB-D9F7056176E2}" srcId="{A893705C-E7C8-4853-8B0D-F451F109496C}" destId="{46FAA70C-D153-4E19-A193-A346DC85B7F7}" srcOrd="2" destOrd="0" parTransId="{86D34BC5-E9B7-423B-A55D-47765142F7F3}" sibTransId="{63611976-4BB0-4EB3-BEEE-92230699BC38}"/>
    <dgm:cxn modelId="{C1AAA4AB-77C5-4AD8-9CF0-10D57BC40202}" type="presOf" srcId="{91B13CE3-5060-4889-9380-1B26A8126771}" destId="{D4B60523-E257-45E2-8295-34F8C2FEB08D}" srcOrd="0" destOrd="0" presId="urn:microsoft.com/office/officeart/2005/8/layout/process4"/>
    <dgm:cxn modelId="{7BCFEF62-C208-412F-8709-390095682764}" type="presOf" srcId="{BA8599C3-6F1C-41C2-B874-7C0D3D9EF4B7}" destId="{9C35054E-AF6E-4F50-A416-AD4DE4EBE278}" srcOrd="0" destOrd="0" presId="urn:microsoft.com/office/officeart/2005/8/layout/process4"/>
    <dgm:cxn modelId="{A519E017-6FA3-46FC-A8C5-C59A2E9D1034}" srcId="{A893705C-E7C8-4853-8B0D-F451F109496C}" destId="{BA8599C3-6F1C-41C2-B874-7C0D3D9EF4B7}" srcOrd="0" destOrd="0" parTransId="{45CC1203-5D2E-4CB8-A8D9-74EAB56B2AFA}" sibTransId="{703915A6-3CCD-4171-A963-76E17FB18296}"/>
    <dgm:cxn modelId="{437B5418-C823-478B-B391-2E2FAAF45CB8}" srcId="{A893705C-E7C8-4853-8B0D-F451F109496C}" destId="{91B13CE3-5060-4889-9380-1B26A8126771}" srcOrd="1" destOrd="0" parTransId="{35790475-550A-4433-A58C-067513AF74DF}" sibTransId="{B27DF849-361B-42CE-B335-0C01FA9A1FC9}"/>
    <dgm:cxn modelId="{83450070-BF6C-42A8-A56D-C9D7D9B07EDD}" type="presOf" srcId="{46FAA70C-D153-4E19-A193-A346DC85B7F7}" destId="{73F66A00-C29D-4D5E-9787-D3E81E131399}" srcOrd="0" destOrd="0" presId="urn:microsoft.com/office/officeart/2005/8/layout/process4"/>
    <dgm:cxn modelId="{342B39FF-C0DD-4602-A2B5-7EDDCF882BC5}" type="presOf" srcId="{A893705C-E7C8-4853-8B0D-F451F109496C}" destId="{46CA4FD0-C88E-4514-8B5B-842B297B80D9}" srcOrd="0" destOrd="0" presId="urn:microsoft.com/office/officeart/2005/8/layout/process4"/>
    <dgm:cxn modelId="{E08FB3FE-FA6C-4455-8EBC-77E55FBDDF3D}" type="presParOf" srcId="{46CA4FD0-C88E-4514-8B5B-842B297B80D9}" destId="{F91AE9CF-119A-4630-BB78-9B7EA18DC5C8}" srcOrd="0" destOrd="0" presId="urn:microsoft.com/office/officeart/2005/8/layout/process4"/>
    <dgm:cxn modelId="{C85B847D-5496-4842-98BC-6708A787BDC8}" type="presParOf" srcId="{F91AE9CF-119A-4630-BB78-9B7EA18DC5C8}" destId="{73F66A00-C29D-4D5E-9787-D3E81E131399}" srcOrd="0" destOrd="0" presId="urn:microsoft.com/office/officeart/2005/8/layout/process4"/>
    <dgm:cxn modelId="{2E585B6E-A60F-40E8-9B7F-6BBD8C433C4D}" type="presParOf" srcId="{46CA4FD0-C88E-4514-8B5B-842B297B80D9}" destId="{7D6886A4-26CA-402D-9785-DBCDBD770373}" srcOrd="1" destOrd="0" presId="urn:microsoft.com/office/officeart/2005/8/layout/process4"/>
    <dgm:cxn modelId="{27A9B3D8-918F-4F36-A988-124D14B9A137}" type="presParOf" srcId="{46CA4FD0-C88E-4514-8B5B-842B297B80D9}" destId="{2A550535-F97C-48D2-A050-983E8A571196}" srcOrd="2" destOrd="0" presId="urn:microsoft.com/office/officeart/2005/8/layout/process4"/>
    <dgm:cxn modelId="{20CFC89C-16BD-4AD6-AFB5-EC116A3F5929}" type="presParOf" srcId="{2A550535-F97C-48D2-A050-983E8A571196}" destId="{D4B60523-E257-45E2-8295-34F8C2FEB08D}" srcOrd="0" destOrd="0" presId="urn:microsoft.com/office/officeart/2005/8/layout/process4"/>
    <dgm:cxn modelId="{5DD75F98-61FC-4D45-8C1C-0CF2BEC90DC7}" type="presParOf" srcId="{46CA4FD0-C88E-4514-8B5B-842B297B80D9}" destId="{B7758DAE-2456-4637-898D-F735CD948A79}" srcOrd="3" destOrd="0" presId="urn:microsoft.com/office/officeart/2005/8/layout/process4"/>
    <dgm:cxn modelId="{A4BEB066-80DB-4565-B929-25EBB3A5D1D9}" type="presParOf" srcId="{46CA4FD0-C88E-4514-8B5B-842B297B80D9}" destId="{EE1E2DB0-35A9-4F65-8AA0-94CE83212A88}" srcOrd="4" destOrd="0" presId="urn:microsoft.com/office/officeart/2005/8/layout/process4"/>
    <dgm:cxn modelId="{7D12B1B6-10D5-4415-AF0A-0C0AEB511A8A}" type="presParOf" srcId="{EE1E2DB0-35A9-4F65-8AA0-94CE83212A88}" destId="{9C35054E-AF6E-4F50-A416-AD4DE4EBE27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44A3FF-52CA-4EC2-8A65-DACC7DDBCD26}"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E991195E-D3A4-463B-A94B-24CE9F9DE249}">
      <dgm:prSet/>
      <dgm:spPr/>
      <dgm:t>
        <a:bodyPr/>
        <a:lstStyle/>
        <a:p>
          <a:r>
            <a:rPr lang="en-US"/>
            <a:t>Naloxone is a short-acting opioid antagonist</a:t>
          </a:r>
        </a:p>
      </dgm:t>
    </dgm:pt>
    <dgm:pt modelId="{3ED69E48-A1E5-4861-923A-5898A25B1B0E}" type="parTrans" cxnId="{51AD4E01-B636-4DC5-A02C-D6F79043F6A8}">
      <dgm:prSet/>
      <dgm:spPr/>
      <dgm:t>
        <a:bodyPr/>
        <a:lstStyle/>
        <a:p>
          <a:endParaRPr lang="en-US"/>
        </a:p>
      </dgm:t>
    </dgm:pt>
    <dgm:pt modelId="{0A8B4567-CA12-449F-A27C-FBD5D72BB2DF}" type="sibTrans" cxnId="{51AD4E01-B636-4DC5-A02C-D6F79043F6A8}">
      <dgm:prSet/>
      <dgm:spPr/>
      <dgm:t>
        <a:bodyPr/>
        <a:lstStyle/>
        <a:p>
          <a:endParaRPr lang="en-US"/>
        </a:p>
      </dgm:t>
    </dgm:pt>
    <dgm:pt modelId="{01101ABC-B95C-47E1-B26A-FE0DCABCBF08}">
      <dgm:prSet/>
      <dgm:spPr/>
      <dgm:t>
        <a:bodyPr/>
        <a:lstStyle/>
        <a:p>
          <a:r>
            <a:rPr lang="en-US"/>
            <a:t>Used to reverse an opioid overdose</a:t>
          </a:r>
        </a:p>
      </dgm:t>
    </dgm:pt>
    <dgm:pt modelId="{5E0EF50E-26C9-471A-9DE9-488F6D4F4F4D}" type="parTrans" cxnId="{5699F4A1-8FED-4DBA-B384-2E5DA7DB0C5D}">
      <dgm:prSet/>
      <dgm:spPr/>
      <dgm:t>
        <a:bodyPr/>
        <a:lstStyle/>
        <a:p>
          <a:endParaRPr lang="en-US"/>
        </a:p>
      </dgm:t>
    </dgm:pt>
    <dgm:pt modelId="{D569D6B3-F7CA-499A-9362-8B52D4DDB418}" type="sibTrans" cxnId="{5699F4A1-8FED-4DBA-B384-2E5DA7DB0C5D}">
      <dgm:prSet/>
      <dgm:spPr/>
      <dgm:t>
        <a:bodyPr/>
        <a:lstStyle/>
        <a:p>
          <a:endParaRPr lang="en-US"/>
        </a:p>
      </dgm:t>
    </dgm:pt>
    <dgm:pt modelId="{640B6773-69E0-4C26-8135-6ED590FABCA7}">
      <dgm:prSet/>
      <dgm:spPr/>
      <dgm:t>
        <a:bodyPr/>
        <a:lstStyle/>
        <a:p>
          <a:r>
            <a:rPr lang="en-US"/>
            <a:t>Highly effective, but may need repeat doses and/or higher doses in some case</a:t>
          </a:r>
        </a:p>
      </dgm:t>
    </dgm:pt>
    <dgm:pt modelId="{02473C31-2068-43FD-8716-D739FB5FD886}" type="parTrans" cxnId="{3FC9CF8E-89D0-4FF3-8B87-C5C1211559D4}">
      <dgm:prSet/>
      <dgm:spPr/>
      <dgm:t>
        <a:bodyPr/>
        <a:lstStyle/>
        <a:p>
          <a:endParaRPr lang="en-US"/>
        </a:p>
      </dgm:t>
    </dgm:pt>
    <dgm:pt modelId="{18034F17-B6E4-4D65-A9BE-57A863036CEF}" type="sibTrans" cxnId="{3FC9CF8E-89D0-4FF3-8B87-C5C1211559D4}">
      <dgm:prSet/>
      <dgm:spPr/>
      <dgm:t>
        <a:bodyPr/>
        <a:lstStyle/>
        <a:p>
          <a:endParaRPr lang="en-US"/>
        </a:p>
      </dgm:t>
    </dgm:pt>
    <dgm:pt modelId="{898541F4-D7E4-44F5-9894-33DB7B64ADA9}" type="pres">
      <dgm:prSet presAssocID="{6944A3FF-52CA-4EC2-8A65-DACC7DDBCD26}" presName="outerComposite" presStyleCnt="0">
        <dgm:presLayoutVars>
          <dgm:chMax val="5"/>
          <dgm:dir/>
          <dgm:resizeHandles val="exact"/>
        </dgm:presLayoutVars>
      </dgm:prSet>
      <dgm:spPr/>
      <dgm:t>
        <a:bodyPr/>
        <a:lstStyle/>
        <a:p>
          <a:endParaRPr lang="en-US"/>
        </a:p>
      </dgm:t>
    </dgm:pt>
    <dgm:pt modelId="{0D37CCE9-A8CC-432E-B9F2-272340902E17}" type="pres">
      <dgm:prSet presAssocID="{6944A3FF-52CA-4EC2-8A65-DACC7DDBCD26}" presName="dummyMaxCanvas" presStyleCnt="0">
        <dgm:presLayoutVars/>
      </dgm:prSet>
      <dgm:spPr/>
    </dgm:pt>
    <dgm:pt modelId="{ABA1ED4A-CEC1-497E-8BC7-26DB7CF54247}" type="pres">
      <dgm:prSet presAssocID="{6944A3FF-52CA-4EC2-8A65-DACC7DDBCD26}" presName="ThreeNodes_1" presStyleLbl="node1" presStyleIdx="0" presStyleCnt="3">
        <dgm:presLayoutVars>
          <dgm:bulletEnabled val="1"/>
        </dgm:presLayoutVars>
      </dgm:prSet>
      <dgm:spPr/>
      <dgm:t>
        <a:bodyPr/>
        <a:lstStyle/>
        <a:p>
          <a:endParaRPr lang="en-US"/>
        </a:p>
      </dgm:t>
    </dgm:pt>
    <dgm:pt modelId="{85EB5457-3BA7-4C2B-987B-1EC07265859E}" type="pres">
      <dgm:prSet presAssocID="{6944A3FF-52CA-4EC2-8A65-DACC7DDBCD26}" presName="ThreeNodes_2" presStyleLbl="node1" presStyleIdx="1" presStyleCnt="3">
        <dgm:presLayoutVars>
          <dgm:bulletEnabled val="1"/>
        </dgm:presLayoutVars>
      </dgm:prSet>
      <dgm:spPr/>
      <dgm:t>
        <a:bodyPr/>
        <a:lstStyle/>
        <a:p>
          <a:endParaRPr lang="en-US"/>
        </a:p>
      </dgm:t>
    </dgm:pt>
    <dgm:pt modelId="{991F89BD-3ADE-4B57-8A16-36BBD1421A68}" type="pres">
      <dgm:prSet presAssocID="{6944A3FF-52CA-4EC2-8A65-DACC7DDBCD26}" presName="ThreeNodes_3" presStyleLbl="node1" presStyleIdx="2" presStyleCnt="3">
        <dgm:presLayoutVars>
          <dgm:bulletEnabled val="1"/>
        </dgm:presLayoutVars>
      </dgm:prSet>
      <dgm:spPr/>
      <dgm:t>
        <a:bodyPr/>
        <a:lstStyle/>
        <a:p>
          <a:endParaRPr lang="en-US"/>
        </a:p>
      </dgm:t>
    </dgm:pt>
    <dgm:pt modelId="{38E29244-8976-45BD-B9C2-AC47FF0C5F6C}" type="pres">
      <dgm:prSet presAssocID="{6944A3FF-52CA-4EC2-8A65-DACC7DDBCD26}" presName="ThreeConn_1-2" presStyleLbl="fgAccFollowNode1" presStyleIdx="0" presStyleCnt="2">
        <dgm:presLayoutVars>
          <dgm:bulletEnabled val="1"/>
        </dgm:presLayoutVars>
      </dgm:prSet>
      <dgm:spPr/>
      <dgm:t>
        <a:bodyPr/>
        <a:lstStyle/>
        <a:p>
          <a:endParaRPr lang="en-US"/>
        </a:p>
      </dgm:t>
    </dgm:pt>
    <dgm:pt modelId="{4BF98BC0-1A2E-49A4-A367-AA220BA22F7E}" type="pres">
      <dgm:prSet presAssocID="{6944A3FF-52CA-4EC2-8A65-DACC7DDBCD26}" presName="ThreeConn_2-3" presStyleLbl="fgAccFollowNode1" presStyleIdx="1" presStyleCnt="2">
        <dgm:presLayoutVars>
          <dgm:bulletEnabled val="1"/>
        </dgm:presLayoutVars>
      </dgm:prSet>
      <dgm:spPr/>
      <dgm:t>
        <a:bodyPr/>
        <a:lstStyle/>
        <a:p>
          <a:endParaRPr lang="en-US"/>
        </a:p>
      </dgm:t>
    </dgm:pt>
    <dgm:pt modelId="{7ED03297-D049-4093-B8A0-7D7BA2EADF30}" type="pres">
      <dgm:prSet presAssocID="{6944A3FF-52CA-4EC2-8A65-DACC7DDBCD26}" presName="ThreeNodes_1_text" presStyleLbl="node1" presStyleIdx="2" presStyleCnt="3">
        <dgm:presLayoutVars>
          <dgm:bulletEnabled val="1"/>
        </dgm:presLayoutVars>
      </dgm:prSet>
      <dgm:spPr/>
      <dgm:t>
        <a:bodyPr/>
        <a:lstStyle/>
        <a:p>
          <a:endParaRPr lang="en-US"/>
        </a:p>
      </dgm:t>
    </dgm:pt>
    <dgm:pt modelId="{54A7A6C1-9ED8-46AE-A35A-A200F9CA5707}" type="pres">
      <dgm:prSet presAssocID="{6944A3FF-52CA-4EC2-8A65-DACC7DDBCD26}" presName="ThreeNodes_2_text" presStyleLbl="node1" presStyleIdx="2" presStyleCnt="3">
        <dgm:presLayoutVars>
          <dgm:bulletEnabled val="1"/>
        </dgm:presLayoutVars>
      </dgm:prSet>
      <dgm:spPr/>
      <dgm:t>
        <a:bodyPr/>
        <a:lstStyle/>
        <a:p>
          <a:endParaRPr lang="en-US"/>
        </a:p>
      </dgm:t>
    </dgm:pt>
    <dgm:pt modelId="{74877AB8-32A3-4E6C-AAB0-E068EC3CF14D}" type="pres">
      <dgm:prSet presAssocID="{6944A3FF-52CA-4EC2-8A65-DACC7DDBCD26}" presName="ThreeNodes_3_text" presStyleLbl="node1" presStyleIdx="2" presStyleCnt="3">
        <dgm:presLayoutVars>
          <dgm:bulletEnabled val="1"/>
        </dgm:presLayoutVars>
      </dgm:prSet>
      <dgm:spPr/>
      <dgm:t>
        <a:bodyPr/>
        <a:lstStyle/>
        <a:p>
          <a:endParaRPr lang="en-US"/>
        </a:p>
      </dgm:t>
    </dgm:pt>
  </dgm:ptLst>
  <dgm:cxnLst>
    <dgm:cxn modelId="{51AD4E01-B636-4DC5-A02C-D6F79043F6A8}" srcId="{6944A3FF-52CA-4EC2-8A65-DACC7DDBCD26}" destId="{E991195E-D3A4-463B-A94B-24CE9F9DE249}" srcOrd="0" destOrd="0" parTransId="{3ED69E48-A1E5-4861-923A-5898A25B1B0E}" sibTransId="{0A8B4567-CA12-449F-A27C-FBD5D72BB2DF}"/>
    <dgm:cxn modelId="{3FC9CF8E-89D0-4FF3-8B87-C5C1211559D4}" srcId="{6944A3FF-52CA-4EC2-8A65-DACC7DDBCD26}" destId="{640B6773-69E0-4C26-8135-6ED590FABCA7}" srcOrd="2" destOrd="0" parTransId="{02473C31-2068-43FD-8716-D739FB5FD886}" sibTransId="{18034F17-B6E4-4D65-A9BE-57A863036CEF}"/>
    <dgm:cxn modelId="{C320329E-E620-4A6B-A62A-64FB2EA5F9B9}" type="presOf" srcId="{6944A3FF-52CA-4EC2-8A65-DACC7DDBCD26}" destId="{898541F4-D7E4-44F5-9894-33DB7B64ADA9}" srcOrd="0" destOrd="0" presId="urn:microsoft.com/office/officeart/2005/8/layout/vProcess5"/>
    <dgm:cxn modelId="{8A7E4A18-038B-4DC3-833A-2525202FE7A6}" type="presOf" srcId="{640B6773-69E0-4C26-8135-6ED590FABCA7}" destId="{74877AB8-32A3-4E6C-AAB0-E068EC3CF14D}" srcOrd="1" destOrd="0" presId="urn:microsoft.com/office/officeart/2005/8/layout/vProcess5"/>
    <dgm:cxn modelId="{7E2733EE-C4EE-4D48-A375-6DD2A2F47F2D}" type="presOf" srcId="{0A8B4567-CA12-449F-A27C-FBD5D72BB2DF}" destId="{38E29244-8976-45BD-B9C2-AC47FF0C5F6C}" srcOrd="0" destOrd="0" presId="urn:microsoft.com/office/officeart/2005/8/layout/vProcess5"/>
    <dgm:cxn modelId="{40C7A3AE-A461-4A5E-8D71-067B63D06791}" type="presOf" srcId="{D569D6B3-F7CA-499A-9362-8B52D4DDB418}" destId="{4BF98BC0-1A2E-49A4-A367-AA220BA22F7E}" srcOrd="0" destOrd="0" presId="urn:microsoft.com/office/officeart/2005/8/layout/vProcess5"/>
    <dgm:cxn modelId="{5699F4A1-8FED-4DBA-B384-2E5DA7DB0C5D}" srcId="{6944A3FF-52CA-4EC2-8A65-DACC7DDBCD26}" destId="{01101ABC-B95C-47E1-B26A-FE0DCABCBF08}" srcOrd="1" destOrd="0" parTransId="{5E0EF50E-26C9-471A-9DE9-488F6D4F4F4D}" sibTransId="{D569D6B3-F7CA-499A-9362-8B52D4DDB418}"/>
    <dgm:cxn modelId="{E6FF548D-C1FA-440F-AE6A-69558A037D36}" type="presOf" srcId="{E991195E-D3A4-463B-A94B-24CE9F9DE249}" destId="{7ED03297-D049-4093-B8A0-7D7BA2EADF30}" srcOrd="1" destOrd="0" presId="urn:microsoft.com/office/officeart/2005/8/layout/vProcess5"/>
    <dgm:cxn modelId="{CCC44351-B13D-4C7D-82AC-305B3566F990}" type="presOf" srcId="{01101ABC-B95C-47E1-B26A-FE0DCABCBF08}" destId="{85EB5457-3BA7-4C2B-987B-1EC07265859E}" srcOrd="0" destOrd="0" presId="urn:microsoft.com/office/officeart/2005/8/layout/vProcess5"/>
    <dgm:cxn modelId="{F967668E-A683-4B29-A35C-BAB48B479E29}" type="presOf" srcId="{E991195E-D3A4-463B-A94B-24CE9F9DE249}" destId="{ABA1ED4A-CEC1-497E-8BC7-26DB7CF54247}" srcOrd="0" destOrd="0" presId="urn:microsoft.com/office/officeart/2005/8/layout/vProcess5"/>
    <dgm:cxn modelId="{237FC9B4-6D2A-4ECB-9325-93EABB33474C}" type="presOf" srcId="{640B6773-69E0-4C26-8135-6ED590FABCA7}" destId="{991F89BD-3ADE-4B57-8A16-36BBD1421A68}" srcOrd="0" destOrd="0" presId="urn:microsoft.com/office/officeart/2005/8/layout/vProcess5"/>
    <dgm:cxn modelId="{DBA91586-A791-4C08-9DAA-59BBE216DC22}" type="presOf" srcId="{01101ABC-B95C-47E1-B26A-FE0DCABCBF08}" destId="{54A7A6C1-9ED8-46AE-A35A-A200F9CA5707}" srcOrd="1" destOrd="0" presId="urn:microsoft.com/office/officeart/2005/8/layout/vProcess5"/>
    <dgm:cxn modelId="{D382C895-A9C3-4068-AF69-B29B999B9AEF}" type="presParOf" srcId="{898541F4-D7E4-44F5-9894-33DB7B64ADA9}" destId="{0D37CCE9-A8CC-432E-B9F2-272340902E17}" srcOrd="0" destOrd="0" presId="urn:microsoft.com/office/officeart/2005/8/layout/vProcess5"/>
    <dgm:cxn modelId="{55E3E037-207D-4FDB-AEB6-874EDBA453B5}" type="presParOf" srcId="{898541F4-D7E4-44F5-9894-33DB7B64ADA9}" destId="{ABA1ED4A-CEC1-497E-8BC7-26DB7CF54247}" srcOrd="1" destOrd="0" presId="urn:microsoft.com/office/officeart/2005/8/layout/vProcess5"/>
    <dgm:cxn modelId="{98702A86-C033-4740-8AF0-8B34EAEE5AF7}" type="presParOf" srcId="{898541F4-D7E4-44F5-9894-33DB7B64ADA9}" destId="{85EB5457-3BA7-4C2B-987B-1EC07265859E}" srcOrd="2" destOrd="0" presId="urn:microsoft.com/office/officeart/2005/8/layout/vProcess5"/>
    <dgm:cxn modelId="{9858DCCE-D8A0-4E08-85AC-4E20A2D23842}" type="presParOf" srcId="{898541F4-D7E4-44F5-9894-33DB7B64ADA9}" destId="{991F89BD-3ADE-4B57-8A16-36BBD1421A68}" srcOrd="3" destOrd="0" presId="urn:microsoft.com/office/officeart/2005/8/layout/vProcess5"/>
    <dgm:cxn modelId="{8BC1CDFB-5F06-4059-8F96-64DA5FFFE28B}" type="presParOf" srcId="{898541F4-D7E4-44F5-9894-33DB7B64ADA9}" destId="{38E29244-8976-45BD-B9C2-AC47FF0C5F6C}" srcOrd="4" destOrd="0" presId="urn:microsoft.com/office/officeart/2005/8/layout/vProcess5"/>
    <dgm:cxn modelId="{3EB36D12-AA1B-45B8-95F0-1185CC8A0080}" type="presParOf" srcId="{898541F4-D7E4-44F5-9894-33DB7B64ADA9}" destId="{4BF98BC0-1A2E-49A4-A367-AA220BA22F7E}" srcOrd="5" destOrd="0" presId="urn:microsoft.com/office/officeart/2005/8/layout/vProcess5"/>
    <dgm:cxn modelId="{9C4545DF-4CCD-4BB3-A0E3-2D6A81516907}" type="presParOf" srcId="{898541F4-D7E4-44F5-9894-33DB7B64ADA9}" destId="{7ED03297-D049-4093-B8A0-7D7BA2EADF30}" srcOrd="6" destOrd="0" presId="urn:microsoft.com/office/officeart/2005/8/layout/vProcess5"/>
    <dgm:cxn modelId="{FC3BDAE9-1E83-4075-9073-9EA3069F0C4A}" type="presParOf" srcId="{898541F4-D7E4-44F5-9894-33DB7B64ADA9}" destId="{54A7A6C1-9ED8-46AE-A35A-A200F9CA5707}" srcOrd="7" destOrd="0" presId="urn:microsoft.com/office/officeart/2005/8/layout/vProcess5"/>
    <dgm:cxn modelId="{CE9FCDBA-B50E-4F65-8CBC-16EA7C10FDFA}" type="presParOf" srcId="{898541F4-D7E4-44F5-9894-33DB7B64ADA9}" destId="{74877AB8-32A3-4E6C-AAB0-E068EC3CF14D}"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A4B5D1-BC20-42B2-822E-83670FDC05C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3487F7D-C892-4306-9883-1E2B45E46D29}">
      <dgm:prSet/>
      <dgm:spPr/>
      <dgm:t>
        <a:bodyPr/>
        <a:lstStyle/>
        <a:p>
          <a:pPr>
            <a:defRPr cap="all"/>
          </a:pPr>
          <a:r>
            <a:rPr lang="en-US"/>
            <a:t>Enhance utilization for treatment while ensuring CHOICE</a:t>
          </a:r>
        </a:p>
      </dgm:t>
    </dgm:pt>
    <dgm:pt modelId="{B54F4156-7A96-4DAF-AB33-E1D02B89C021}" type="parTrans" cxnId="{38F36A88-24A5-4F81-B586-5F3A77D6E612}">
      <dgm:prSet/>
      <dgm:spPr/>
      <dgm:t>
        <a:bodyPr/>
        <a:lstStyle/>
        <a:p>
          <a:endParaRPr lang="en-US"/>
        </a:p>
      </dgm:t>
    </dgm:pt>
    <dgm:pt modelId="{65DFD8DE-2664-4027-9190-3E5B0B1155CE}" type="sibTrans" cxnId="{38F36A88-24A5-4F81-B586-5F3A77D6E612}">
      <dgm:prSet/>
      <dgm:spPr/>
      <dgm:t>
        <a:bodyPr/>
        <a:lstStyle/>
        <a:p>
          <a:endParaRPr lang="en-US"/>
        </a:p>
      </dgm:t>
    </dgm:pt>
    <dgm:pt modelId="{44FB6C83-794D-467F-BBBD-D5EF744A7859}">
      <dgm:prSet/>
      <dgm:spPr/>
      <dgm:t>
        <a:bodyPr/>
        <a:lstStyle/>
        <a:p>
          <a:pPr>
            <a:defRPr cap="all"/>
          </a:pPr>
          <a:r>
            <a:rPr lang="en-US"/>
            <a:t>Continue education around MAT</a:t>
          </a:r>
        </a:p>
      </dgm:t>
    </dgm:pt>
    <dgm:pt modelId="{4F668B28-B6AC-46B2-96D2-BC1DF7D22F6C}" type="parTrans" cxnId="{29303B28-3624-473F-BED9-DA7D2D58C36E}">
      <dgm:prSet/>
      <dgm:spPr/>
      <dgm:t>
        <a:bodyPr/>
        <a:lstStyle/>
        <a:p>
          <a:endParaRPr lang="en-US"/>
        </a:p>
      </dgm:t>
    </dgm:pt>
    <dgm:pt modelId="{56B9A88B-DB9E-47F0-A8A5-75674BCBEDC7}" type="sibTrans" cxnId="{29303B28-3624-473F-BED9-DA7D2D58C36E}">
      <dgm:prSet/>
      <dgm:spPr/>
      <dgm:t>
        <a:bodyPr/>
        <a:lstStyle/>
        <a:p>
          <a:endParaRPr lang="en-US"/>
        </a:p>
      </dgm:t>
    </dgm:pt>
    <dgm:pt modelId="{5A186834-B177-44DE-87AE-4DD41A642809}">
      <dgm:prSet/>
      <dgm:spPr/>
      <dgm:t>
        <a:bodyPr/>
        <a:lstStyle/>
        <a:p>
          <a:pPr>
            <a:defRPr cap="all"/>
          </a:pPr>
          <a:r>
            <a:rPr lang="en-US" dirty="0"/>
            <a:t>Address barriers</a:t>
          </a:r>
        </a:p>
      </dgm:t>
    </dgm:pt>
    <dgm:pt modelId="{AFB5DA99-8B1F-4D4E-90F5-3E18FC42A9F4}" type="parTrans" cxnId="{C88D09EC-3930-4590-84ED-DD4B1646F59E}">
      <dgm:prSet/>
      <dgm:spPr/>
      <dgm:t>
        <a:bodyPr/>
        <a:lstStyle/>
        <a:p>
          <a:endParaRPr lang="en-US"/>
        </a:p>
      </dgm:t>
    </dgm:pt>
    <dgm:pt modelId="{2A5F5259-FBEA-4A40-9251-9CFA08B3A8C6}" type="sibTrans" cxnId="{C88D09EC-3930-4590-84ED-DD4B1646F59E}">
      <dgm:prSet/>
      <dgm:spPr/>
      <dgm:t>
        <a:bodyPr/>
        <a:lstStyle/>
        <a:p>
          <a:endParaRPr lang="en-US"/>
        </a:p>
      </dgm:t>
    </dgm:pt>
    <dgm:pt modelId="{ACC69D3F-2221-44DE-B286-9CFB0666EC7E}">
      <dgm:prSet/>
      <dgm:spPr/>
      <dgm:t>
        <a:bodyPr/>
        <a:lstStyle/>
        <a:p>
          <a:pPr>
            <a:defRPr cap="all"/>
          </a:pPr>
          <a:r>
            <a:rPr lang="en-US" dirty="0"/>
            <a:t>Support telehealth for rural communities</a:t>
          </a:r>
        </a:p>
      </dgm:t>
    </dgm:pt>
    <dgm:pt modelId="{6EBF98DD-23AE-4E06-B1A0-31F27BD7273A}" type="parTrans" cxnId="{99D7C75C-8FC3-49F3-A0C3-374BE279A81B}">
      <dgm:prSet/>
      <dgm:spPr/>
      <dgm:t>
        <a:bodyPr/>
        <a:lstStyle/>
        <a:p>
          <a:endParaRPr lang="en-US"/>
        </a:p>
      </dgm:t>
    </dgm:pt>
    <dgm:pt modelId="{FCD03B3E-5B2E-4A2E-9BFC-87041F03C053}" type="sibTrans" cxnId="{99D7C75C-8FC3-49F3-A0C3-374BE279A81B}">
      <dgm:prSet/>
      <dgm:spPr/>
      <dgm:t>
        <a:bodyPr/>
        <a:lstStyle/>
        <a:p>
          <a:endParaRPr lang="en-US"/>
        </a:p>
      </dgm:t>
    </dgm:pt>
    <dgm:pt modelId="{6C92E548-2C5B-419C-B392-4A0C43112C44}">
      <dgm:prSet/>
      <dgm:spPr/>
      <dgm:t>
        <a:bodyPr/>
        <a:lstStyle/>
        <a:p>
          <a:pPr>
            <a:defRPr cap="all"/>
          </a:pPr>
          <a:r>
            <a:rPr lang="en-US"/>
            <a:t>Offer trainings</a:t>
          </a:r>
        </a:p>
      </dgm:t>
    </dgm:pt>
    <dgm:pt modelId="{9A5ADE31-6456-4209-B07F-72FD6C137C81}" type="parTrans" cxnId="{25269952-59E5-4ECD-9CFA-6CDB8BDDBFEC}">
      <dgm:prSet/>
      <dgm:spPr/>
      <dgm:t>
        <a:bodyPr/>
        <a:lstStyle/>
        <a:p>
          <a:endParaRPr lang="en-US"/>
        </a:p>
      </dgm:t>
    </dgm:pt>
    <dgm:pt modelId="{415CE6C3-2675-4133-B69C-E52A43C70BD0}" type="sibTrans" cxnId="{25269952-59E5-4ECD-9CFA-6CDB8BDDBFEC}">
      <dgm:prSet/>
      <dgm:spPr/>
      <dgm:t>
        <a:bodyPr/>
        <a:lstStyle/>
        <a:p>
          <a:endParaRPr lang="en-US"/>
        </a:p>
      </dgm:t>
    </dgm:pt>
    <dgm:pt modelId="{7A11F723-AADE-41A6-803D-C6C104B871E0}">
      <dgm:prSet/>
      <dgm:spPr/>
      <dgm:t>
        <a:bodyPr/>
        <a:lstStyle/>
        <a:p>
          <a:pPr>
            <a:defRPr cap="all"/>
          </a:pPr>
          <a:r>
            <a:rPr lang="en-US"/>
            <a:t>Reduce stigma through comprehensive messaging</a:t>
          </a:r>
        </a:p>
      </dgm:t>
    </dgm:pt>
    <dgm:pt modelId="{763D2058-1CAD-434C-A29F-6B837E03FDEE}" type="parTrans" cxnId="{7122D7F4-C9BA-454A-8B52-2B8842BE487E}">
      <dgm:prSet/>
      <dgm:spPr/>
      <dgm:t>
        <a:bodyPr/>
        <a:lstStyle/>
        <a:p>
          <a:endParaRPr lang="en-US"/>
        </a:p>
      </dgm:t>
    </dgm:pt>
    <dgm:pt modelId="{40B58B88-6AD1-4083-B8DA-071A48FD704E}" type="sibTrans" cxnId="{7122D7F4-C9BA-454A-8B52-2B8842BE487E}">
      <dgm:prSet/>
      <dgm:spPr/>
      <dgm:t>
        <a:bodyPr/>
        <a:lstStyle/>
        <a:p>
          <a:endParaRPr lang="en-US"/>
        </a:p>
      </dgm:t>
    </dgm:pt>
    <dgm:pt modelId="{4FF4AB38-CC63-4FBA-9ADD-38FD462624AD}">
      <dgm:prSet/>
      <dgm:spPr/>
      <dgm:t>
        <a:bodyPr/>
        <a:lstStyle/>
        <a:p>
          <a:pPr>
            <a:defRPr cap="all"/>
          </a:pPr>
          <a:r>
            <a:rPr lang="en-US"/>
            <a:t>Increase awareness of all pathways</a:t>
          </a:r>
        </a:p>
      </dgm:t>
    </dgm:pt>
    <dgm:pt modelId="{F2AF6F38-0AEA-442A-9D3B-28D6A63C2AA4}" type="parTrans" cxnId="{FF7EC3E8-BEB1-4D43-8527-541B46C72EDB}">
      <dgm:prSet/>
      <dgm:spPr/>
      <dgm:t>
        <a:bodyPr/>
        <a:lstStyle/>
        <a:p>
          <a:endParaRPr lang="en-US"/>
        </a:p>
      </dgm:t>
    </dgm:pt>
    <dgm:pt modelId="{A0BADF3E-E510-4F1B-91CA-304CB075B5F9}" type="sibTrans" cxnId="{FF7EC3E8-BEB1-4D43-8527-541B46C72EDB}">
      <dgm:prSet/>
      <dgm:spPr/>
      <dgm:t>
        <a:bodyPr/>
        <a:lstStyle/>
        <a:p>
          <a:endParaRPr lang="en-US"/>
        </a:p>
      </dgm:t>
    </dgm:pt>
    <dgm:pt modelId="{AF4BC05C-9A2D-481E-89A7-7EE3A6F203C7}" type="pres">
      <dgm:prSet presAssocID="{08A4B5D1-BC20-42B2-822E-83670FDC05C6}" presName="root" presStyleCnt="0">
        <dgm:presLayoutVars>
          <dgm:dir/>
          <dgm:resizeHandles val="exact"/>
        </dgm:presLayoutVars>
      </dgm:prSet>
      <dgm:spPr/>
      <dgm:t>
        <a:bodyPr/>
        <a:lstStyle/>
        <a:p>
          <a:endParaRPr lang="en-US"/>
        </a:p>
      </dgm:t>
    </dgm:pt>
    <dgm:pt modelId="{1DD21B1B-E273-48A7-BC22-5A929E4BA57A}" type="pres">
      <dgm:prSet presAssocID="{13487F7D-C892-4306-9883-1E2B45E46D29}" presName="compNode" presStyleCnt="0"/>
      <dgm:spPr/>
    </dgm:pt>
    <dgm:pt modelId="{870AB3BD-BFA0-43F0-8DEC-B65352465CA1}" type="pres">
      <dgm:prSet presAssocID="{13487F7D-C892-4306-9883-1E2B45E46D29}" presName="iconBgRect" presStyleLbl="bgShp" presStyleIdx="0" presStyleCnt="7"/>
      <dgm:spPr/>
    </dgm:pt>
    <dgm:pt modelId="{7A618D47-C03A-4ECC-A5DD-9C24FEC70593}" type="pres">
      <dgm:prSet presAssocID="{13487F7D-C892-4306-9883-1E2B45E46D2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Medicine"/>
        </a:ext>
      </dgm:extLst>
    </dgm:pt>
    <dgm:pt modelId="{F180CD21-B043-4425-BDFC-956B15216D29}" type="pres">
      <dgm:prSet presAssocID="{13487F7D-C892-4306-9883-1E2B45E46D29}" presName="spaceRect" presStyleCnt="0"/>
      <dgm:spPr/>
    </dgm:pt>
    <dgm:pt modelId="{F75F55D0-1FC3-499E-9403-C28292674684}" type="pres">
      <dgm:prSet presAssocID="{13487F7D-C892-4306-9883-1E2B45E46D29}" presName="textRect" presStyleLbl="revTx" presStyleIdx="0" presStyleCnt="7">
        <dgm:presLayoutVars>
          <dgm:chMax val="1"/>
          <dgm:chPref val="1"/>
        </dgm:presLayoutVars>
      </dgm:prSet>
      <dgm:spPr/>
      <dgm:t>
        <a:bodyPr/>
        <a:lstStyle/>
        <a:p>
          <a:endParaRPr lang="en-US"/>
        </a:p>
      </dgm:t>
    </dgm:pt>
    <dgm:pt modelId="{8054520A-4812-4D35-949B-F4F9B5E19D11}" type="pres">
      <dgm:prSet presAssocID="{65DFD8DE-2664-4027-9190-3E5B0B1155CE}" presName="sibTrans" presStyleCnt="0"/>
      <dgm:spPr/>
    </dgm:pt>
    <dgm:pt modelId="{F3B8B2C3-0D20-4A23-A36F-E24816417ABC}" type="pres">
      <dgm:prSet presAssocID="{44FB6C83-794D-467F-BBBD-D5EF744A7859}" presName="compNode" presStyleCnt="0"/>
      <dgm:spPr/>
    </dgm:pt>
    <dgm:pt modelId="{632CC9DF-3C8C-430F-9F36-69D8967776BC}" type="pres">
      <dgm:prSet presAssocID="{44FB6C83-794D-467F-BBBD-D5EF744A7859}" presName="iconBgRect" presStyleLbl="bgShp" presStyleIdx="1" presStyleCnt="7"/>
      <dgm:spPr/>
    </dgm:pt>
    <dgm:pt modelId="{E07776E0-A6BE-4C9B-9D1C-C8CB3C744AE7}" type="pres">
      <dgm:prSet presAssocID="{44FB6C83-794D-467F-BBBD-D5EF744A7859}"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Books"/>
        </a:ext>
      </dgm:extLst>
    </dgm:pt>
    <dgm:pt modelId="{D09F4895-F456-4FA3-8C0D-BB6DE58A21EF}" type="pres">
      <dgm:prSet presAssocID="{44FB6C83-794D-467F-BBBD-D5EF744A7859}" presName="spaceRect" presStyleCnt="0"/>
      <dgm:spPr/>
    </dgm:pt>
    <dgm:pt modelId="{1188D163-D613-4B82-97DF-A3B28A526B08}" type="pres">
      <dgm:prSet presAssocID="{44FB6C83-794D-467F-BBBD-D5EF744A7859}" presName="textRect" presStyleLbl="revTx" presStyleIdx="1" presStyleCnt="7">
        <dgm:presLayoutVars>
          <dgm:chMax val="1"/>
          <dgm:chPref val="1"/>
        </dgm:presLayoutVars>
      </dgm:prSet>
      <dgm:spPr/>
      <dgm:t>
        <a:bodyPr/>
        <a:lstStyle/>
        <a:p>
          <a:endParaRPr lang="en-US"/>
        </a:p>
      </dgm:t>
    </dgm:pt>
    <dgm:pt modelId="{ECF2674B-3B9F-4EF9-9496-74767D01A240}" type="pres">
      <dgm:prSet presAssocID="{56B9A88B-DB9E-47F0-A8A5-75674BCBEDC7}" presName="sibTrans" presStyleCnt="0"/>
      <dgm:spPr/>
    </dgm:pt>
    <dgm:pt modelId="{9CDAD49B-9208-4042-BB25-0F9339251945}" type="pres">
      <dgm:prSet presAssocID="{5A186834-B177-44DE-87AE-4DD41A642809}" presName="compNode" presStyleCnt="0"/>
      <dgm:spPr/>
    </dgm:pt>
    <dgm:pt modelId="{53A99DED-3F63-42D4-8F6A-E27CE94FACD6}" type="pres">
      <dgm:prSet presAssocID="{5A186834-B177-44DE-87AE-4DD41A642809}" presName="iconBgRect" presStyleLbl="bgShp" presStyleIdx="2" presStyleCnt="7"/>
      <dgm:spPr/>
    </dgm:pt>
    <dgm:pt modelId="{853DDA02-D3FC-4381-A67E-322BE25D75AD}" type="pres">
      <dgm:prSet presAssocID="{5A186834-B177-44DE-87AE-4DD41A64280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Forbidden"/>
        </a:ext>
      </dgm:extLst>
    </dgm:pt>
    <dgm:pt modelId="{422B6F7A-266C-4EE3-9EFD-1F12FE9F99DC}" type="pres">
      <dgm:prSet presAssocID="{5A186834-B177-44DE-87AE-4DD41A642809}" presName="spaceRect" presStyleCnt="0"/>
      <dgm:spPr/>
    </dgm:pt>
    <dgm:pt modelId="{2C53083B-0233-461A-BB61-CAC186ACAEBC}" type="pres">
      <dgm:prSet presAssocID="{5A186834-B177-44DE-87AE-4DD41A642809}" presName="textRect" presStyleLbl="revTx" presStyleIdx="2" presStyleCnt="7">
        <dgm:presLayoutVars>
          <dgm:chMax val="1"/>
          <dgm:chPref val="1"/>
        </dgm:presLayoutVars>
      </dgm:prSet>
      <dgm:spPr/>
      <dgm:t>
        <a:bodyPr/>
        <a:lstStyle/>
        <a:p>
          <a:endParaRPr lang="en-US"/>
        </a:p>
      </dgm:t>
    </dgm:pt>
    <dgm:pt modelId="{148A2321-2DEF-4008-9765-C27D5BF49F84}" type="pres">
      <dgm:prSet presAssocID="{2A5F5259-FBEA-4A40-9251-9CFA08B3A8C6}" presName="sibTrans" presStyleCnt="0"/>
      <dgm:spPr/>
    </dgm:pt>
    <dgm:pt modelId="{ACF65062-F75A-446C-BE61-5035D91827DB}" type="pres">
      <dgm:prSet presAssocID="{ACC69D3F-2221-44DE-B286-9CFB0666EC7E}" presName="compNode" presStyleCnt="0"/>
      <dgm:spPr/>
    </dgm:pt>
    <dgm:pt modelId="{EB97E8ED-5FB0-4C4D-B52E-47A298DA0896}" type="pres">
      <dgm:prSet presAssocID="{ACC69D3F-2221-44DE-B286-9CFB0666EC7E}" presName="iconBgRect" presStyleLbl="bgShp" presStyleIdx="3" presStyleCnt="7"/>
      <dgm:spPr/>
    </dgm:pt>
    <dgm:pt modelId="{A974BF6D-5265-41CA-9533-4B4CF73FC760}" type="pres">
      <dgm:prSet presAssocID="{ACC69D3F-2221-44DE-B286-9CFB0666EC7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Stethoscope"/>
        </a:ext>
      </dgm:extLst>
    </dgm:pt>
    <dgm:pt modelId="{CA5AE9A2-F5C7-4ACD-878C-EEBB8FBF2C3B}" type="pres">
      <dgm:prSet presAssocID="{ACC69D3F-2221-44DE-B286-9CFB0666EC7E}" presName="spaceRect" presStyleCnt="0"/>
      <dgm:spPr/>
    </dgm:pt>
    <dgm:pt modelId="{1D11924B-BECF-4EDB-BFD0-BD0B2D7E08E4}" type="pres">
      <dgm:prSet presAssocID="{ACC69D3F-2221-44DE-B286-9CFB0666EC7E}" presName="textRect" presStyleLbl="revTx" presStyleIdx="3" presStyleCnt="7">
        <dgm:presLayoutVars>
          <dgm:chMax val="1"/>
          <dgm:chPref val="1"/>
        </dgm:presLayoutVars>
      </dgm:prSet>
      <dgm:spPr/>
      <dgm:t>
        <a:bodyPr/>
        <a:lstStyle/>
        <a:p>
          <a:endParaRPr lang="en-US"/>
        </a:p>
      </dgm:t>
    </dgm:pt>
    <dgm:pt modelId="{8F47327C-117D-47AA-9834-FB36481174EF}" type="pres">
      <dgm:prSet presAssocID="{FCD03B3E-5B2E-4A2E-9BFC-87041F03C053}" presName="sibTrans" presStyleCnt="0"/>
      <dgm:spPr/>
    </dgm:pt>
    <dgm:pt modelId="{6D270CE4-31E6-462C-838A-62DB663F91D0}" type="pres">
      <dgm:prSet presAssocID="{6C92E548-2C5B-419C-B392-4A0C43112C44}" presName="compNode" presStyleCnt="0"/>
      <dgm:spPr/>
    </dgm:pt>
    <dgm:pt modelId="{85BD7048-BBC1-4529-8304-0F8EBECB1134}" type="pres">
      <dgm:prSet presAssocID="{6C92E548-2C5B-419C-B392-4A0C43112C44}" presName="iconBgRect" presStyleLbl="bgShp" presStyleIdx="4" presStyleCnt="7"/>
      <dgm:spPr/>
    </dgm:pt>
    <dgm:pt modelId="{859AB315-99FB-4403-8506-D85CC646872B}" type="pres">
      <dgm:prSet presAssocID="{6C92E548-2C5B-419C-B392-4A0C43112C44}"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Teacher"/>
        </a:ext>
      </dgm:extLst>
    </dgm:pt>
    <dgm:pt modelId="{FE0C080B-AC3B-41B2-9A25-A919BB9DF44F}" type="pres">
      <dgm:prSet presAssocID="{6C92E548-2C5B-419C-B392-4A0C43112C44}" presName="spaceRect" presStyleCnt="0"/>
      <dgm:spPr/>
    </dgm:pt>
    <dgm:pt modelId="{57FA9903-F639-4780-8FF3-DF20A2779632}" type="pres">
      <dgm:prSet presAssocID="{6C92E548-2C5B-419C-B392-4A0C43112C44}" presName="textRect" presStyleLbl="revTx" presStyleIdx="4" presStyleCnt="7">
        <dgm:presLayoutVars>
          <dgm:chMax val="1"/>
          <dgm:chPref val="1"/>
        </dgm:presLayoutVars>
      </dgm:prSet>
      <dgm:spPr/>
      <dgm:t>
        <a:bodyPr/>
        <a:lstStyle/>
        <a:p>
          <a:endParaRPr lang="en-US"/>
        </a:p>
      </dgm:t>
    </dgm:pt>
    <dgm:pt modelId="{D64DF33C-375D-4C87-BDFD-F5F333749159}" type="pres">
      <dgm:prSet presAssocID="{415CE6C3-2675-4133-B69C-E52A43C70BD0}" presName="sibTrans" presStyleCnt="0"/>
      <dgm:spPr/>
    </dgm:pt>
    <dgm:pt modelId="{BAED50E6-6BA5-4882-8A80-C545D04F1B94}" type="pres">
      <dgm:prSet presAssocID="{7A11F723-AADE-41A6-803D-C6C104B871E0}" presName="compNode" presStyleCnt="0"/>
      <dgm:spPr/>
    </dgm:pt>
    <dgm:pt modelId="{C9B4A4FE-3B4D-46D0-A8C8-0DD4AC544B56}" type="pres">
      <dgm:prSet presAssocID="{7A11F723-AADE-41A6-803D-C6C104B871E0}" presName="iconBgRect" presStyleLbl="bgShp" presStyleIdx="5" presStyleCnt="7"/>
      <dgm:spPr/>
    </dgm:pt>
    <dgm:pt modelId="{8C2548D2-086F-4A57-8C4C-E478B18526EA}" type="pres">
      <dgm:prSet presAssocID="{7A11F723-AADE-41A6-803D-C6C104B871E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a:noFill/>
        </a:ln>
      </dgm:spPr>
      <dgm:extLst>
        <a:ext uri="{E40237B7-FDA0-4F09-8148-C483321AD2D9}">
          <dgm14:cNvPr xmlns:dgm14="http://schemas.microsoft.com/office/drawing/2010/diagram" id="0" name="" descr="Megaphone"/>
        </a:ext>
      </dgm:extLst>
    </dgm:pt>
    <dgm:pt modelId="{1AB0FBC9-FC5E-49F4-B3BD-0C3F9E89B856}" type="pres">
      <dgm:prSet presAssocID="{7A11F723-AADE-41A6-803D-C6C104B871E0}" presName="spaceRect" presStyleCnt="0"/>
      <dgm:spPr/>
    </dgm:pt>
    <dgm:pt modelId="{DA031731-E531-4C63-82B8-B517EA10BBFB}" type="pres">
      <dgm:prSet presAssocID="{7A11F723-AADE-41A6-803D-C6C104B871E0}" presName="textRect" presStyleLbl="revTx" presStyleIdx="5" presStyleCnt="7">
        <dgm:presLayoutVars>
          <dgm:chMax val="1"/>
          <dgm:chPref val="1"/>
        </dgm:presLayoutVars>
      </dgm:prSet>
      <dgm:spPr/>
      <dgm:t>
        <a:bodyPr/>
        <a:lstStyle/>
        <a:p>
          <a:endParaRPr lang="en-US"/>
        </a:p>
      </dgm:t>
    </dgm:pt>
    <dgm:pt modelId="{CD4D703D-7E25-4733-836C-4196CCA2269A}" type="pres">
      <dgm:prSet presAssocID="{40B58B88-6AD1-4083-B8DA-071A48FD704E}" presName="sibTrans" presStyleCnt="0"/>
      <dgm:spPr/>
    </dgm:pt>
    <dgm:pt modelId="{F42EA50C-2CFB-433A-8AA9-525D08F0577C}" type="pres">
      <dgm:prSet presAssocID="{4FF4AB38-CC63-4FBA-9ADD-38FD462624AD}" presName="compNode" presStyleCnt="0"/>
      <dgm:spPr/>
    </dgm:pt>
    <dgm:pt modelId="{FA1DBE12-9510-4C48-85EB-BF1E331230DC}" type="pres">
      <dgm:prSet presAssocID="{4FF4AB38-CC63-4FBA-9ADD-38FD462624AD}" presName="iconBgRect" presStyleLbl="bgShp" presStyleIdx="6" presStyleCnt="7"/>
      <dgm:spPr/>
    </dgm:pt>
    <dgm:pt modelId="{E7EAB034-17AD-4C0E-A58B-FE4DD4C179C3}" type="pres">
      <dgm:prSet presAssocID="{4FF4AB38-CC63-4FBA-9ADD-38FD462624AD}"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a:noFill/>
        </a:ln>
      </dgm:spPr>
      <dgm:extLst>
        <a:ext uri="{E40237B7-FDA0-4F09-8148-C483321AD2D9}">
          <dgm14:cNvPr xmlns:dgm14="http://schemas.microsoft.com/office/drawing/2010/diagram" id="0" name="" descr="Business Growth"/>
        </a:ext>
      </dgm:extLst>
    </dgm:pt>
    <dgm:pt modelId="{7C9B62B8-AC9A-4FBB-A352-BA627A9AAAE4}" type="pres">
      <dgm:prSet presAssocID="{4FF4AB38-CC63-4FBA-9ADD-38FD462624AD}" presName="spaceRect" presStyleCnt="0"/>
      <dgm:spPr/>
    </dgm:pt>
    <dgm:pt modelId="{8B1CA435-528D-40C5-95B6-A76597930289}" type="pres">
      <dgm:prSet presAssocID="{4FF4AB38-CC63-4FBA-9ADD-38FD462624AD}" presName="textRect" presStyleLbl="revTx" presStyleIdx="6" presStyleCnt="7">
        <dgm:presLayoutVars>
          <dgm:chMax val="1"/>
          <dgm:chPref val="1"/>
        </dgm:presLayoutVars>
      </dgm:prSet>
      <dgm:spPr/>
      <dgm:t>
        <a:bodyPr/>
        <a:lstStyle/>
        <a:p>
          <a:endParaRPr lang="en-US"/>
        </a:p>
      </dgm:t>
    </dgm:pt>
  </dgm:ptLst>
  <dgm:cxnLst>
    <dgm:cxn modelId="{8B05DE6F-61ED-463F-B6E6-C2A491749E9F}" type="presOf" srcId="{ACC69D3F-2221-44DE-B286-9CFB0666EC7E}" destId="{1D11924B-BECF-4EDB-BFD0-BD0B2D7E08E4}" srcOrd="0" destOrd="0" presId="urn:microsoft.com/office/officeart/2018/5/layout/IconCircleLabelList"/>
    <dgm:cxn modelId="{C88D09EC-3930-4590-84ED-DD4B1646F59E}" srcId="{08A4B5D1-BC20-42B2-822E-83670FDC05C6}" destId="{5A186834-B177-44DE-87AE-4DD41A642809}" srcOrd="2" destOrd="0" parTransId="{AFB5DA99-8B1F-4D4E-90F5-3E18FC42A9F4}" sibTransId="{2A5F5259-FBEA-4A40-9251-9CFA08B3A8C6}"/>
    <dgm:cxn modelId="{7122D7F4-C9BA-454A-8B52-2B8842BE487E}" srcId="{08A4B5D1-BC20-42B2-822E-83670FDC05C6}" destId="{7A11F723-AADE-41A6-803D-C6C104B871E0}" srcOrd="5" destOrd="0" parTransId="{763D2058-1CAD-434C-A29F-6B837E03FDEE}" sibTransId="{40B58B88-6AD1-4083-B8DA-071A48FD704E}"/>
    <dgm:cxn modelId="{F8D1846F-3599-44E9-A697-627AD03451B0}" type="presOf" srcId="{7A11F723-AADE-41A6-803D-C6C104B871E0}" destId="{DA031731-E531-4C63-82B8-B517EA10BBFB}" srcOrd="0" destOrd="0" presId="urn:microsoft.com/office/officeart/2018/5/layout/IconCircleLabelList"/>
    <dgm:cxn modelId="{429828DE-E27B-4F8A-AE9B-04B91D7347A7}" type="presOf" srcId="{44FB6C83-794D-467F-BBBD-D5EF744A7859}" destId="{1188D163-D613-4B82-97DF-A3B28A526B08}" srcOrd="0" destOrd="0" presId="urn:microsoft.com/office/officeart/2018/5/layout/IconCircleLabelList"/>
    <dgm:cxn modelId="{CAD228E5-EBF1-4A86-AD6F-DD8C9072D129}" type="presOf" srcId="{4FF4AB38-CC63-4FBA-9ADD-38FD462624AD}" destId="{8B1CA435-528D-40C5-95B6-A76597930289}" srcOrd="0" destOrd="0" presId="urn:microsoft.com/office/officeart/2018/5/layout/IconCircleLabelList"/>
    <dgm:cxn modelId="{99D7C75C-8FC3-49F3-A0C3-374BE279A81B}" srcId="{08A4B5D1-BC20-42B2-822E-83670FDC05C6}" destId="{ACC69D3F-2221-44DE-B286-9CFB0666EC7E}" srcOrd="3" destOrd="0" parTransId="{6EBF98DD-23AE-4E06-B1A0-31F27BD7273A}" sibTransId="{FCD03B3E-5B2E-4A2E-9BFC-87041F03C053}"/>
    <dgm:cxn modelId="{FF7EC3E8-BEB1-4D43-8527-541B46C72EDB}" srcId="{08A4B5D1-BC20-42B2-822E-83670FDC05C6}" destId="{4FF4AB38-CC63-4FBA-9ADD-38FD462624AD}" srcOrd="6" destOrd="0" parTransId="{F2AF6F38-0AEA-442A-9D3B-28D6A63C2AA4}" sibTransId="{A0BADF3E-E510-4F1B-91CA-304CB075B5F9}"/>
    <dgm:cxn modelId="{05B02AF4-E711-4932-9392-B02FCFA39F4F}" type="presOf" srcId="{6C92E548-2C5B-419C-B392-4A0C43112C44}" destId="{57FA9903-F639-4780-8FF3-DF20A2779632}" srcOrd="0" destOrd="0" presId="urn:microsoft.com/office/officeart/2018/5/layout/IconCircleLabelList"/>
    <dgm:cxn modelId="{0254A528-B788-4220-A44D-0CB20431F825}" type="presOf" srcId="{13487F7D-C892-4306-9883-1E2B45E46D29}" destId="{F75F55D0-1FC3-499E-9403-C28292674684}" srcOrd="0" destOrd="0" presId="urn:microsoft.com/office/officeart/2018/5/layout/IconCircleLabelList"/>
    <dgm:cxn modelId="{38F36A88-24A5-4F81-B586-5F3A77D6E612}" srcId="{08A4B5D1-BC20-42B2-822E-83670FDC05C6}" destId="{13487F7D-C892-4306-9883-1E2B45E46D29}" srcOrd="0" destOrd="0" parTransId="{B54F4156-7A96-4DAF-AB33-E1D02B89C021}" sibTransId="{65DFD8DE-2664-4027-9190-3E5B0B1155CE}"/>
    <dgm:cxn modelId="{29303B28-3624-473F-BED9-DA7D2D58C36E}" srcId="{08A4B5D1-BC20-42B2-822E-83670FDC05C6}" destId="{44FB6C83-794D-467F-BBBD-D5EF744A7859}" srcOrd="1" destOrd="0" parTransId="{4F668B28-B6AC-46B2-96D2-BC1DF7D22F6C}" sibTransId="{56B9A88B-DB9E-47F0-A8A5-75674BCBEDC7}"/>
    <dgm:cxn modelId="{14596572-47EB-46D7-91F2-A3EA7332465A}" type="presOf" srcId="{5A186834-B177-44DE-87AE-4DD41A642809}" destId="{2C53083B-0233-461A-BB61-CAC186ACAEBC}" srcOrd="0" destOrd="0" presId="urn:microsoft.com/office/officeart/2018/5/layout/IconCircleLabelList"/>
    <dgm:cxn modelId="{1C626C05-793D-42DE-8AC0-25AA968F1CB6}" type="presOf" srcId="{08A4B5D1-BC20-42B2-822E-83670FDC05C6}" destId="{AF4BC05C-9A2D-481E-89A7-7EE3A6F203C7}" srcOrd="0" destOrd="0" presId="urn:microsoft.com/office/officeart/2018/5/layout/IconCircleLabelList"/>
    <dgm:cxn modelId="{25269952-59E5-4ECD-9CFA-6CDB8BDDBFEC}" srcId="{08A4B5D1-BC20-42B2-822E-83670FDC05C6}" destId="{6C92E548-2C5B-419C-B392-4A0C43112C44}" srcOrd="4" destOrd="0" parTransId="{9A5ADE31-6456-4209-B07F-72FD6C137C81}" sibTransId="{415CE6C3-2675-4133-B69C-E52A43C70BD0}"/>
    <dgm:cxn modelId="{F9DB2D8A-26DB-40DD-A961-B83B83A1A8D0}" type="presParOf" srcId="{AF4BC05C-9A2D-481E-89A7-7EE3A6F203C7}" destId="{1DD21B1B-E273-48A7-BC22-5A929E4BA57A}" srcOrd="0" destOrd="0" presId="urn:microsoft.com/office/officeart/2018/5/layout/IconCircleLabelList"/>
    <dgm:cxn modelId="{C95E4019-0F4C-4081-AE54-25325AD66D7A}" type="presParOf" srcId="{1DD21B1B-E273-48A7-BC22-5A929E4BA57A}" destId="{870AB3BD-BFA0-43F0-8DEC-B65352465CA1}" srcOrd="0" destOrd="0" presId="urn:microsoft.com/office/officeart/2018/5/layout/IconCircleLabelList"/>
    <dgm:cxn modelId="{19C4CCDC-7708-43E6-9C92-BC7A1764D590}" type="presParOf" srcId="{1DD21B1B-E273-48A7-BC22-5A929E4BA57A}" destId="{7A618D47-C03A-4ECC-A5DD-9C24FEC70593}" srcOrd="1" destOrd="0" presId="urn:microsoft.com/office/officeart/2018/5/layout/IconCircleLabelList"/>
    <dgm:cxn modelId="{022089FE-B893-4EA1-93C6-BF7DF083A3D5}" type="presParOf" srcId="{1DD21B1B-E273-48A7-BC22-5A929E4BA57A}" destId="{F180CD21-B043-4425-BDFC-956B15216D29}" srcOrd="2" destOrd="0" presId="urn:microsoft.com/office/officeart/2018/5/layout/IconCircleLabelList"/>
    <dgm:cxn modelId="{FC3FE2FE-0281-4C16-A42F-CFA6E2E0ADF9}" type="presParOf" srcId="{1DD21B1B-E273-48A7-BC22-5A929E4BA57A}" destId="{F75F55D0-1FC3-499E-9403-C28292674684}" srcOrd="3" destOrd="0" presId="urn:microsoft.com/office/officeart/2018/5/layout/IconCircleLabelList"/>
    <dgm:cxn modelId="{67E931C2-E857-4F25-8726-82834E4AFA6C}" type="presParOf" srcId="{AF4BC05C-9A2D-481E-89A7-7EE3A6F203C7}" destId="{8054520A-4812-4D35-949B-F4F9B5E19D11}" srcOrd="1" destOrd="0" presId="urn:microsoft.com/office/officeart/2018/5/layout/IconCircleLabelList"/>
    <dgm:cxn modelId="{450B4B65-FA5E-4555-ABE8-591EF3117189}" type="presParOf" srcId="{AF4BC05C-9A2D-481E-89A7-7EE3A6F203C7}" destId="{F3B8B2C3-0D20-4A23-A36F-E24816417ABC}" srcOrd="2" destOrd="0" presId="urn:microsoft.com/office/officeart/2018/5/layout/IconCircleLabelList"/>
    <dgm:cxn modelId="{B7CC15A7-74D2-4F5E-AAA6-FC8D55FFED0E}" type="presParOf" srcId="{F3B8B2C3-0D20-4A23-A36F-E24816417ABC}" destId="{632CC9DF-3C8C-430F-9F36-69D8967776BC}" srcOrd="0" destOrd="0" presId="urn:microsoft.com/office/officeart/2018/5/layout/IconCircleLabelList"/>
    <dgm:cxn modelId="{837BB164-BBF8-40AE-8B8E-D7B74649948B}" type="presParOf" srcId="{F3B8B2C3-0D20-4A23-A36F-E24816417ABC}" destId="{E07776E0-A6BE-4C9B-9D1C-C8CB3C744AE7}" srcOrd="1" destOrd="0" presId="urn:microsoft.com/office/officeart/2018/5/layout/IconCircleLabelList"/>
    <dgm:cxn modelId="{623AF3CC-358B-42DE-A966-903FA53721CF}" type="presParOf" srcId="{F3B8B2C3-0D20-4A23-A36F-E24816417ABC}" destId="{D09F4895-F456-4FA3-8C0D-BB6DE58A21EF}" srcOrd="2" destOrd="0" presId="urn:microsoft.com/office/officeart/2018/5/layout/IconCircleLabelList"/>
    <dgm:cxn modelId="{B5606682-D98F-42E1-99E0-0765EA240614}" type="presParOf" srcId="{F3B8B2C3-0D20-4A23-A36F-E24816417ABC}" destId="{1188D163-D613-4B82-97DF-A3B28A526B08}" srcOrd="3" destOrd="0" presId="urn:microsoft.com/office/officeart/2018/5/layout/IconCircleLabelList"/>
    <dgm:cxn modelId="{CC8F7C98-A5E7-4329-B8D8-7D0BBBE99BB3}" type="presParOf" srcId="{AF4BC05C-9A2D-481E-89A7-7EE3A6F203C7}" destId="{ECF2674B-3B9F-4EF9-9496-74767D01A240}" srcOrd="3" destOrd="0" presId="urn:microsoft.com/office/officeart/2018/5/layout/IconCircleLabelList"/>
    <dgm:cxn modelId="{8C45D82B-035A-4B4F-BB8C-EF2383897111}" type="presParOf" srcId="{AF4BC05C-9A2D-481E-89A7-7EE3A6F203C7}" destId="{9CDAD49B-9208-4042-BB25-0F9339251945}" srcOrd="4" destOrd="0" presId="urn:microsoft.com/office/officeart/2018/5/layout/IconCircleLabelList"/>
    <dgm:cxn modelId="{BEB307AE-34FD-4827-ADDC-355B1D8D95CE}" type="presParOf" srcId="{9CDAD49B-9208-4042-BB25-0F9339251945}" destId="{53A99DED-3F63-42D4-8F6A-E27CE94FACD6}" srcOrd="0" destOrd="0" presId="urn:microsoft.com/office/officeart/2018/5/layout/IconCircleLabelList"/>
    <dgm:cxn modelId="{164CE0C4-21E9-4DDF-A531-B348419B8648}" type="presParOf" srcId="{9CDAD49B-9208-4042-BB25-0F9339251945}" destId="{853DDA02-D3FC-4381-A67E-322BE25D75AD}" srcOrd="1" destOrd="0" presId="urn:microsoft.com/office/officeart/2018/5/layout/IconCircleLabelList"/>
    <dgm:cxn modelId="{1244BDA3-BD07-4A52-81CA-D047C3FBACE7}" type="presParOf" srcId="{9CDAD49B-9208-4042-BB25-0F9339251945}" destId="{422B6F7A-266C-4EE3-9EFD-1F12FE9F99DC}" srcOrd="2" destOrd="0" presId="urn:microsoft.com/office/officeart/2018/5/layout/IconCircleLabelList"/>
    <dgm:cxn modelId="{51B65202-B09A-4BDB-BD73-DC8E95F4E135}" type="presParOf" srcId="{9CDAD49B-9208-4042-BB25-0F9339251945}" destId="{2C53083B-0233-461A-BB61-CAC186ACAEBC}" srcOrd="3" destOrd="0" presId="urn:microsoft.com/office/officeart/2018/5/layout/IconCircleLabelList"/>
    <dgm:cxn modelId="{1D9EA0DA-3BBD-43FA-96EE-94F05694864D}" type="presParOf" srcId="{AF4BC05C-9A2D-481E-89A7-7EE3A6F203C7}" destId="{148A2321-2DEF-4008-9765-C27D5BF49F84}" srcOrd="5" destOrd="0" presId="urn:microsoft.com/office/officeart/2018/5/layout/IconCircleLabelList"/>
    <dgm:cxn modelId="{30543DD2-A25B-45B9-917D-8FAF13EA07C9}" type="presParOf" srcId="{AF4BC05C-9A2D-481E-89A7-7EE3A6F203C7}" destId="{ACF65062-F75A-446C-BE61-5035D91827DB}" srcOrd="6" destOrd="0" presId="urn:microsoft.com/office/officeart/2018/5/layout/IconCircleLabelList"/>
    <dgm:cxn modelId="{78B2DC11-0053-41DA-81AE-9BF47F2A9FE5}" type="presParOf" srcId="{ACF65062-F75A-446C-BE61-5035D91827DB}" destId="{EB97E8ED-5FB0-4C4D-B52E-47A298DA0896}" srcOrd="0" destOrd="0" presId="urn:microsoft.com/office/officeart/2018/5/layout/IconCircleLabelList"/>
    <dgm:cxn modelId="{1035294A-9D5B-48BB-9AAA-EBE5A3F7CF9A}" type="presParOf" srcId="{ACF65062-F75A-446C-BE61-5035D91827DB}" destId="{A974BF6D-5265-41CA-9533-4B4CF73FC760}" srcOrd="1" destOrd="0" presId="urn:microsoft.com/office/officeart/2018/5/layout/IconCircleLabelList"/>
    <dgm:cxn modelId="{AEFE55CA-94AD-41EB-BC99-7CC583188081}" type="presParOf" srcId="{ACF65062-F75A-446C-BE61-5035D91827DB}" destId="{CA5AE9A2-F5C7-4ACD-878C-EEBB8FBF2C3B}" srcOrd="2" destOrd="0" presId="urn:microsoft.com/office/officeart/2018/5/layout/IconCircleLabelList"/>
    <dgm:cxn modelId="{81DE9F68-F47A-4C91-836D-438BFA2C1ACA}" type="presParOf" srcId="{ACF65062-F75A-446C-BE61-5035D91827DB}" destId="{1D11924B-BECF-4EDB-BFD0-BD0B2D7E08E4}" srcOrd="3" destOrd="0" presId="urn:microsoft.com/office/officeart/2018/5/layout/IconCircleLabelList"/>
    <dgm:cxn modelId="{C28ED12A-DD10-49D8-BC87-2A1B9A7218E5}" type="presParOf" srcId="{AF4BC05C-9A2D-481E-89A7-7EE3A6F203C7}" destId="{8F47327C-117D-47AA-9834-FB36481174EF}" srcOrd="7" destOrd="0" presId="urn:microsoft.com/office/officeart/2018/5/layout/IconCircleLabelList"/>
    <dgm:cxn modelId="{649B04A3-8307-4FE1-94A6-9843174185BE}" type="presParOf" srcId="{AF4BC05C-9A2D-481E-89A7-7EE3A6F203C7}" destId="{6D270CE4-31E6-462C-838A-62DB663F91D0}" srcOrd="8" destOrd="0" presId="urn:microsoft.com/office/officeart/2018/5/layout/IconCircleLabelList"/>
    <dgm:cxn modelId="{6B12D40F-7E57-4AC6-BA60-714795E5C283}" type="presParOf" srcId="{6D270CE4-31E6-462C-838A-62DB663F91D0}" destId="{85BD7048-BBC1-4529-8304-0F8EBECB1134}" srcOrd="0" destOrd="0" presId="urn:microsoft.com/office/officeart/2018/5/layout/IconCircleLabelList"/>
    <dgm:cxn modelId="{8AB47579-2702-4490-AA49-2DC5F1C5F525}" type="presParOf" srcId="{6D270CE4-31E6-462C-838A-62DB663F91D0}" destId="{859AB315-99FB-4403-8506-D85CC646872B}" srcOrd="1" destOrd="0" presId="urn:microsoft.com/office/officeart/2018/5/layout/IconCircleLabelList"/>
    <dgm:cxn modelId="{563A1DC6-97E4-4643-AD9E-59D080891D7C}" type="presParOf" srcId="{6D270CE4-31E6-462C-838A-62DB663F91D0}" destId="{FE0C080B-AC3B-41B2-9A25-A919BB9DF44F}" srcOrd="2" destOrd="0" presId="urn:microsoft.com/office/officeart/2018/5/layout/IconCircleLabelList"/>
    <dgm:cxn modelId="{E2DC2B22-E14A-4C36-B80C-28152D9E1FEA}" type="presParOf" srcId="{6D270CE4-31E6-462C-838A-62DB663F91D0}" destId="{57FA9903-F639-4780-8FF3-DF20A2779632}" srcOrd="3" destOrd="0" presId="urn:microsoft.com/office/officeart/2018/5/layout/IconCircleLabelList"/>
    <dgm:cxn modelId="{564F83EC-1FF1-4DF1-BF25-3B37E6EA365F}" type="presParOf" srcId="{AF4BC05C-9A2D-481E-89A7-7EE3A6F203C7}" destId="{D64DF33C-375D-4C87-BDFD-F5F333749159}" srcOrd="9" destOrd="0" presId="urn:microsoft.com/office/officeart/2018/5/layout/IconCircleLabelList"/>
    <dgm:cxn modelId="{B722AD8B-375B-4B8B-A19E-4ABD7960B68F}" type="presParOf" srcId="{AF4BC05C-9A2D-481E-89A7-7EE3A6F203C7}" destId="{BAED50E6-6BA5-4882-8A80-C545D04F1B94}" srcOrd="10" destOrd="0" presId="urn:microsoft.com/office/officeart/2018/5/layout/IconCircleLabelList"/>
    <dgm:cxn modelId="{B7DDA4B4-F6E0-43BF-8493-791D12F917A3}" type="presParOf" srcId="{BAED50E6-6BA5-4882-8A80-C545D04F1B94}" destId="{C9B4A4FE-3B4D-46D0-A8C8-0DD4AC544B56}" srcOrd="0" destOrd="0" presId="urn:microsoft.com/office/officeart/2018/5/layout/IconCircleLabelList"/>
    <dgm:cxn modelId="{80A08E15-AA62-4745-BAC4-182DD56332BE}" type="presParOf" srcId="{BAED50E6-6BA5-4882-8A80-C545D04F1B94}" destId="{8C2548D2-086F-4A57-8C4C-E478B18526EA}" srcOrd="1" destOrd="0" presId="urn:microsoft.com/office/officeart/2018/5/layout/IconCircleLabelList"/>
    <dgm:cxn modelId="{E55A7C86-5DAE-4210-BE64-EF382A065637}" type="presParOf" srcId="{BAED50E6-6BA5-4882-8A80-C545D04F1B94}" destId="{1AB0FBC9-FC5E-49F4-B3BD-0C3F9E89B856}" srcOrd="2" destOrd="0" presId="urn:microsoft.com/office/officeart/2018/5/layout/IconCircleLabelList"/>
    <dgm:cxn modelId="{A552B97A-E885-49FD-970E-A969A978DE78}" type="presParOf" srcId="{BAED50E6-6BA5-4882-8A80-C545D04F1B94}" destId="{DA031731-E531-4C63-82B8-B517EA10BBFB}" srcOrd="3" destOrd="0" presId="urn:microsoft.com/office/officeart/2018/5/layout/IconCircleLabelList"/>
    <dgm:cxn modelId="{096396F1-78C2-4D8E-8ECB-C34D697AB94B}" type="presParOf" srcId="{AF4BC05C-9A2D-481E-89A7-7EE3A6F203C7}" destId="{CD4D703D-7E25-4733-836C-4196CCA2269A}" srcOrd="11" destOrd="0" presId="urn:microsoft.com/office/officeart/2018/5/layout/IconCircleLabelList"/>
    <dgm:cxn modelId="{EF4F1C8D-CCF6-4063-AEB4-BF7FBAEA92D6}" type="presParOf" srcId="{AF4BC05C-9A2D-481E-89A7-7EE3A6F203C7}" destId="{F42EA50C-2CFB-433A-8AA9-525D08F0577C}" srcOrd="12" destOrd="0" presId="urn:microsoft.com/office/officeart/2018/5/layout/IconCircleLabelList"/>
    <dgm:cxn modelId="{56C8944C-8A07-484C-83D1-A2293215C9EA}" type="presParOf" srcId="{F42EA50C-2CFB-433A-8AA9-525D08F0577C}" destId="{FA1DBE12-9510-4C48-85EB-BF1E331230DC}" srcOrd="0" destOrd="0" presId="urn:microsoft.com/office/officeart/2018/5/layout/IconCircleLabelList"/>
    <dgm:cxn modelId="{40FEE483-CEEF-4F67-B51A-5E3A5DEFCF44}" type="presParOf" srcId="{F42EA50C-2CFB-433A-8AA9-525D08F0577C}" destId="{E7EAB034-17AD-4C0E-A58B-FE4DD4C179C3}" srcOrd="1" destOrd="0" presId="urn:microsoft.com/office/officeart/2018/5/layout/IconCircleLabelList"/>
    <dgm:cxn modelId="{4D987BE6-9A1C-4A5B-BDC4-3F6ED2545898}" type="presParOf" srcId="{F42EA50C-2CFB-433A-8AA9-525D08F0577C}" destId="{7C9B62B8-AC9A-4FBB-A352-BA627A9AAAE4}" srcOrd="2" destOrd="0" presId="urn:microsoft.com/office/officeart/2018/5/layout/IconCircleLabelList"/>
    <dgm:cxn modelId="{9A28DA31-67D5-4E64-B701-5714E1BBC861}" type="presParOf" srcId="{F42EA50C-2CFB-433A-8AA9-525D08F0577C}" destId="{8B1CA435-528D-40C5-95B6-A7659793028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2B2CD-4484-4A4C-9BEC-3CFFB0BBFB7D}">
      <dsp:nvSpPr>
        <dsp:cNvPr id="0" name=""/>
        <dsp:cNvSpPr/>
      </dsp:nvSpPr>
      <dsp:spPr>
        <a:xfrm>
          <a:off x="0" y="4430271"/>
          <a:ext cx="1221300" cy="145411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859" tIns="106680" rIns="86859" bIns="106680" numCol="1" spcCol="1270" anchor="ctr" anchorCtr="0">
          <a:noAutofit/>
        </a:bodyPr>
        <a:lstStyle/>
        <a:p>
          <a:pPr lvl="0" algn="ctr" defTabSz="666750">
            <a:lnSpc>
              <a:spcPct val="90000"/>
            </a:lnSpc>
            <a:spcBef>
              <a:spcPct val="0"/>
            </a:spcBef>
            <a:spcAft>
              <a:spcPct val="35000"/>
            </a:spcAft>
          </a:pPr>
          <a:r>
            <a:rPr lang="en-US" sz="1500" kern="1200"/>
            <a:t>Identify</a:t>
          </a:r>
        </a:p>
      </dsp:txBody>
      <dsp:txXfrm>
        <a:off x="0" y="4430271"/>
        <a:ext cx="1221300" cy="1454114"/>
      </dsp:txXfrm>
    </dsp:sp>
    <dsp:sp modelId="{BE6917AE-054D-41A6-9EA2-63E79B59A30E}">
      <dsp:nvSpPr>
        <dsp:cNvPr id="0" name=""/>
        <dsp:cNvSpPr/>
      </dsp:nvSpPr>
      <dsp:spPr>
        <a:xfrm>
          <a:off x="1221300" y="4430271"/>
          <a:ext cx="3663902" cy="1454114"/>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321" tIns="190500" rIns="74321" bIns="190500" numCol="1" spcCol="1270" anchor="ctr" anchorCtr="0">
          <a:noAutofit/>
        </a:bodyPr>
        <a:lstStyle/>
        <a:p>
          <a:pPr lvl="0" algn="l" defTabSz="666750">
            <a:lnSpc>
              <a:spcPct val="90000"/>
            </a:lnSpc>
            <a:spcBef>
              <a:spcPct val="0"/>
            </a:spcBef>
            <a:spcAft>
              <a:spcPct val="35000"/>
            </a:spcAft>
          </a:pPr>
          <a:r>
            <a:rPr lang="en-US" sz="1500" kern="1200"/>
            <a:t>Identify potential barriers to MAT and discuss solutions to these barriers</a:t>
          </a:r>
        </a:p>
      </dsp:txBody>
      <dsp:txXfrm>
        <a:off x="1221300" y="4430271"/>
        <a:ext cx="3663902" cy="1454114"/>
      </dsp:txXfrm>
    </dsp:sp>
    <dsp:sp modelId="{86D308D7-D94D-41AA-8C45-D509CF4FD20C}">
      <dsp:nvSpPr>
        <dsp:cNvPr id="0" name=""/>
        <dsp:cNvSpPr/>
      </dsp:nvSpPr>
      <dsp:spPr>
        <a:xfrm rot="10800000">
          <a:off x="0" y="2215655"/>
          <a:ext cx="1221300" cy="2236427"/>
        </a:xfrm>
        <a:prstGeom prst="upArrowCallout">
          <a:avLst>
            <a:gd name="adj1" fmla="val 5000"/>
            <a:gd name="adj2" fmla="val 10000"/>
            <a:gd name="adj3" fmla="val 15000"/>
            <a:gd name="adj4" fmla="val 64977"/>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859" tIns="106680" rIns="86859" bIns="106680" numCol="1" spcCol="1270" anchor="ctr" anchorCtr="0">
          <a:noAutofit/>
        </a:bodyPr>
        <a:lstStyle/>
        <a:p>
          <a:pPr lvl="0" algn="ctr" defTabSz="666750">
            <a:lnSpc>
              <a:spcPct val="90000"/>
            </a:lnSpc>
            <a:spcBef>
              <a:spcPct val="0"/>
            </a:spcBef>
            <a:spcAft>
              <a:spcPct val="35000"/>
            </a:spcAft>
          </a:pPr>
          <a:r>
            <a:rPr lang="en-US" sz="1500" kern="1200"/>
            <a:t>Explore</a:t>
          </a:r>
        </a:p>
      </dsp:txBody>
      <dsp:txXfrm rot="-10800000">
        <a:off x="0" y="2215655"/>
        <a:ext cx="1221300" cy="1453677"/>
      </dsp:txXfrm>
    </dsp:sp>
    <dsp:sp modelId="{826F7979-B8C1-4F40-A6CF-DC4EEE62D6E2}">
      <dsp:nvSpPr>
        <dsp:cNvPr id="0" name=""/>
        <dsp:cNvSpPr/>
      </dsp:nvSpPr>
      <dsp:spPr>
        <a:xfrm>
          <a:off x="1221300" y="2215655"/>
          <a:ext cx="3663902" cy="1453677"/>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321" tIns="190500" rIns="74321" bIns="190500" numCol="1" spcCol="1270" anchor="ctr" anchorCtr="0">
          <a:noAutofit/>
        </a:bodyPr>
        <a:lstStyle/>
        <a:p>
          <a:pPr lvl="0" algn="l" defTabSz="666750">
            <a:lnSpc>
              <a:spcPct val="90000"/>
            </a:lnSpc>
            <a:spcBef>
              <a:spcPct val="0"/>
            </a:spcBef>
            <a:spcAft>
              <a:spcPct val="35000"/>
            </a:spcAft>
          </a:pPr>
          <a:r>
            <a:rPr lang="en-US" sz="1500" kern="1200"/>
            <a:t>Explore various healthcare and community supports that are critical pieces to a successful MAT program</a:t>
          </a:r>
        </a:p>
      </dsp:txBody>
      <dsp:txXfrm>
        <a:off x="1221300" y="2215655"/>
        <a:ext cx="3663902" cy="1453677"/>
      </dsp:txXfrm>
    </dsp:sp>
    <dsp:sp modelId="{D6FCF4D3-BAC7-4BF2-9861-1717D850FD3E}">
      <dsp:nvSpPr>
        <dsp:cNvPr id="0" name=""/>
        <dsp:cNvSpPr/>
      </dsp:nvSpPr>
      <dsp:spPr>
        <a:xfrm rot="10800000">
          <a:off x="0" y="1040"/>
          <a:ext cx="1221300" cy="2236427"/>
        </a:xfrm>
        <a:prstGeom prst="upArrowCallout">
          <a:avLst>
            <a:gd name="adj1" fmla="val 5000"/>
            <a:gd name="adj2" fmla="val 10000"/>
            <a:gd name="adj3" fmla="val 15000"/>
            <a:gd name="adj4" fmla="val 64977"/>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859" tIns="106680" rIns="86859" bIns="106680" numCol="1" spcCol="1270" anchor="ctr" anchorCtr="0">
          <a:noAutofit/>
        </a:bodyPr>
        <a:lstStyle/>
        <a:p>
          <a:pPr lvl="0" algn="ctr" defTabSz="666750">
            <a:lnSpc>
              <a:spcPct val="90000"/>
            </a:lnSpc>
            <a:spcBef>
              <a:spcPct val="0"/>
            </a:spcBef>
            <a:spcAft>
              <a:spcPct val="35000"/>
            </a:spcAft>
          </a:pPr>
          <a:r>
            <a:rPr lang="en-US" sz="1500" kern="1200"/>
            <a:t>Comprehend and describe</a:t>
          </a:r>
        </a:p>
      </dsp:txBody>
      <dsp:txXfrm rot="-10800000">
        <a:off x="0" y="1040"/>
        <a:ext cx="1221300" cy="1453677"/>
      </dsp:txXfrm>
    </dsp:sp>
    <dsp:sp modelId="{FD8C1E8B-A478-4021-8611-B04CE77B56F4}">
      <dsp:nvSpPr>
        <dsp:cNvPr id="0" name=""/>
        <dsp:cNvSpPr/>
      </dsp:nvSpPr>
      <dsp:spPr>
        <a:xfrm>
          <a:off x="1221300" y="1040"/>
          <a:ext cx="3663902" cy="1453677"/>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321" tIns="190500" rIns="74321" bIns="190500" numCol="1" spcCol="1270" anchor="ctr" anchorCtr="0">
          <a:noAutofit/>
        </a:bodyPr>
        <a:lstStyle/>
        <a:p>
          <a:pPr lvl="0" algn="l" defTabSz="666750">
            <a:lnSpc>
              <a:spcPct val="90000"/>
            </a:lnSpc>
            <a:spcBef>
              <a:spcPct val="0"/>
            </a:spcBef>
            <a:spcAft>
              <a:spcPct val="35000"/>
            </a:spcAft>
          </a:pPr>
          <a:r>
            <a:rPr lang="en-US" sz="1500" kern="1200"/>
            <a:t>Comprehend and describe medication assisted treatment</a:t>
          </a:r>
        </a:p>
      </dsp:txBody>
      <dsp:txXfrm>
        <a:off x="1221300" y="1040"/>
        <a:ext cx="3663902" cy="14536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66A00-C29D-4D5E-9787-D3E81E131399}">
      <dsp:nvSpPr>
        <dsp:cNvPr id="0" name=""/>
        <dsp:cNvSpPr/>
      </dsp:nvSpPr>
      <dsp:spPr>
        <a:xfrm>
          <a:off x="0" y="4430271"/>
          <a:ext cx="4885203" cy="145411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a:t>XR-Naltrexone – Antagonist of mu-opioid receptors</a:t>
          </a:r>
        </a:p>
      </dsp:txBody>
      <dsp:txXfrm>
        <a:off x="0" y="4430271"/>
        <a:ext cx="4885203" cy="1454114"/>
      </dsp:txXfrm>
    </dsp:sp>
    <dsp:sp modelId="{D4B60523-E257-45E2-8295-34F8C2FEB08D}">
      <dsp:nvSpPr>
        <dsp:cNvPr id="0" name=""/>
        <dsp:cNvSpPr/>
      </dsp:nvSpPr>
      <dsp:spPr>
        <a:xfrm rot="10800000">
          <a:off x="0" y="2215655"/>
          <a:ext cx="4885203" cy="2236427"/>
        </a:xfrm>
        <a:prstGeom prst="upArrowCallout">
          <a:avLst/>
        </a:prstGeom>
        <a:solidFill>
          <a:schemeClr val="accent2">
            <a:hueOff val="2892388"/>
            <a:satOff val="-14668"/>
            <a:lumOff val="-4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dirty="0"/>
            <a:t>Buprenorphine – Partial receptor agonist</a:t>
          </a:r>
        </a:p>
      </dsp:txBody>
      <dsp:txXfrm rot="10800000">
        <a:off x="0" y="2215655"/>
        <a:ext cx="4885203" cy="1453163"/>
      </dsp:txXfrm>
    </dsp:sp>
    <dsp:sp modelId="{9C35054E-AF6E-4F50-A416-AD4DE4EBE278}">
      <dsp:nvSpPr>
        <dsp:cNvPr id="0" name=""/>
        <dsp:cNvSpPr/>
      </dsp:nvSpPr>
      <dsp:spPr>
        <a:xfrm rot="10800000">
          <a:off x="0" y="1040"/>
          <a:ext cx="4885203" cy="2236427"/>
        </a:xfrm>
        <a:prstGeom prst="upArrowCallout">
          <a:avLst/>
        </a:prstGeom>
        <a:solidFill>
          <a:schemeClr val="accent2">
            <a:hueOff val="5784775"/>
            <a:satOff val="-29336"/>
            <a:lumOff val="-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en-US" sz="3100" kern="1200"/>
            <a:t>Methadone – Full mu-opioid agonist</a:t>
          </a:r>
        </a:p>
      </dsp:txBody>
      <dsp:txXfrm rot="10800000">
        <a:off x="0" y="1040"/>
        <a:ext cx="4885203" cy="14531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1ED4A-CEC1-497E-8BC7-26DB7CF54247}">
      <dsp:nvSpPr>
        <dsp:cNvPr id="0" name=""/>
        <dsp:cNvSpPr/>
      </dsp:nvSpPr>
      <dsp:spPr>
        <a:xfrm>
          <a:off x="0" y="0"/>
          <a:ext cx="3996512" cy="1671637"/>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Naloxone is a short-acting opioid antagonist</a:t>
          </a:r>
        </a:p>
      </dsp:txBody>
      <dsp:txXfrm>
        <a:off x="48961" y="48961"/>
        <a:ext cx="2192684" cy="1573715"/>
      </dsp:txXfrm>
    </dsp:sp>
    <dsp:sp modelId="{85EB5457-3BA7-4C2B-987B-1EC07265859E}">
      <dsp:nvSpPr>
        <dsp:cNvPr id="0" name=""/>
        <dsp:cNvSpPr/>
      </dsp:nvSpPr>
      <dsp:spPr>
        <a:xfrm>
          <a:off x="352633" y="1950243"/>
          <a:ext cx="3996512" cy="1671637"/>
        </a:xfrm>
        <a:prstGeom prst="roundRect">
          <a:avLst>
            <a:gd name="adj" fmla="val 10000"/>
          </a:avLst>
        </a:prstGeom>
        <a:solidFill>
          <a:schemeClr val="accent2">
            <a:hueOff val="2892388"/>
            <a:satOff val="-14668"/>
            <a:lumOff val="-42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Used to reverse an opioid overdose</a:t>
          </a:r>
        </a:p>
      </dsp:txBody>
      <dsp:txXfrm>
        <a:off x="401594" y="1999204"/>
        <a:ext cx="2459392" cy="1573715"/>
      </dsp:txXfrm>
    </dsp:sp>
    <dsp:sp modelId="{991F89BD-3ADE-4B57-8A16-36BBD1421A68}">
      <dsp:nvSpPr>
        <dsp:cNvPr id="0" name=""/>
        <dsp:cNvSpPr/>
      </dsp:nvSpPr>
      <dsp:spPr>
        <a:xfrm>
          <a:off x="705266" y="3900487"/>
          <a:ext cx="3996512" cy="1671637"/>
        </a:xfrm>
        <a:prstGeom prst="roundRect">
          <a:avLst>
            <a:gd name="adj" fmla="val 10000"/>
          </a:avLst>
        </a:prstGeom>
        <a:solidFill>
          <a:schemeClr val="accent2">
            <a:hueOff val="5784775"/>
            <a:satOff val="-29336"/>
            <a:lumOff val="-84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n-US" sz="2200" kern="1200"/>
            <a:t>Highly effective, but may need repeat doses and/or higher doses in some case</a:t>
          </a:r>
        </a:p>
      </dsp:txBody>
      <dsp:txXfrm>
        <a:off x="754227" y="3949448"/>
        <a:ext cx="2459392" cy="1573715"/>
      </dsp:txXfrm>
    </dsp:sp>
    <dsp:sp modelId="{38E29244-8976-45BD-B9C2-AC47FF0C5F6C}">
      <dsp:nvSpPr>
        <dsp:cNvPr id="0" name=""/>
        <dsp:cNvSpPr/>
      </dsp:nvSpPr>
      <dsp:spPr>
        <a:xfrm>
          <a:off x="2909947" y="1267658"/>
          <a:ext cx="1086564" cy="1086564"/>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3154424" y="1267658"/>
        <a:ext cx="597610" cy="817639"/>
      </dsp:txXfrm>
    </dsp:sp>
    <dsp:sp modelId="{4BF98BC0-1A2E-49A4-A367-AA220BA22F7E}">
      <dsp:nvSpPr>
        <dsp:cNvPr id="0" name=""/>
        <dsp:cNvSpPr/>
      </dsp:nvSpPr>
      <dsp:spPr>
        <a:xfrm>
          <a:off x="3262581" y="3206757"/>
          <a:ext cx="1086564" cy="1086564"/>
        </a:xfrm>
        <a:prstGeom prst="downArrow">
          <a:avLst>
            <a:gd name="adj1" fmla="val 55000"/>
            <a:gd name="adj2" fmla="val 45000"/>
          </a:avLst>
        </a:prstGeom>
        <a:solidFill>
          <a:schemeClr val="accent2">
            <a:tint val="40000"/>
            <a:alpha val="90000"/>
            <a:hueOff val="6482995"/>
            <a:satOff val="-16756"/>
            <a:lumOff val="-2242"/>
            <a:alphaOff val="0"/>
          </a:schemeClr>
        </a:solidFill>
        <a:ln w="25400" cap="flat" cmpd="sng" algn="ctr">
          <a:solidFill>
            <a:schemeClr val="accent2">
              <a:tint val="40000"/>
              <a:alpha val="90000"/>
              <a:hueOff val="6482995"/>
              <a:satOff val="-16756"/>
              <a:lumOff val="-224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3507058" y="3206757"/>
        <a:ext cx="597610" cy="8176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0AB3BD-BFA0-43F0-8DEC-B65352465CA1}">
      <dsp:nvSpPr>
        <dsp:cNvPr id="0" name=""/>
        <dsp:cNvSpPr/>
      </dsp:nvSpPr>
      <dsp:spPr>
        <a:xfrm>
          <a:off x="319726" y="2244"/>
          <a:ext cx="874968" cy="8749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618D47-C03A-4ECC-A5DD-9C24FEC70593}">
      <dsp:nvSpPr>
        <dsp:cNvPr id="0" name=""/>
        <dsp:cNvSpPr/>
      </dsp:nvSpPr>
      <dsp:spPr>
        <a:xfrm>
          <a:off x="506195" y="188713"/>
          <a:ext cx="502031" cy="502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5F55D0-1FC3-499E-9403-C28292674684}">
      <dsp:nvSpPr>
        <dsp:cNvPr id="0" name=""/>
        <dsp:cNvSpPr/>
      </dsp:nvSpPr>
      <dsp:spPr>
        <a:xfrm>
          <a:off x="40023" y="1149744"/>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a:t>Enhance utilization for treatment while ensuring CHOICE</a:t>
          </a:r>
        </a:p>
      </dsp:txBody>
      <dsp:txXfrm>
        <a:off x="40023" y="1149744"/>
        <a:ext cx="1434374" cy="573750"/>
      </dsp:txXfrm>
    </dsp:sp>
    <dsp:sp modelId="{632CC9DF-3C8C-430F-9F36-69D8967776BC}">
      <dsp:nvSpPr>
        <dsp:cNvPr id="0" name=""/>
        <dsp:cNvSpPr/>
      </dsp:nvSpPr>
      <dsp:spPr>
        <a:xfrm>
          <a:off x="2005117" y="2244"/>
          <a:ext cx="874968" cy="8749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776E0-A6BE-4C9B-9D1C-C8CB3C744AE7}">
      <dsp:nvSpPr>
        <dsp:cNvPr id="0" name=""/>
        <dsp:cNvSpPr/>
      </dsp:nvSpPr>
      <dsp:spPr>
        <a:xfrm>
          <a:off x="2191585" y="188713"/>
          <a:ext cx="502031" cy="502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88D163-D613-4B82-97DF-A3B28A526B08}">
      <dsp:nvSpPr>
        <dsp:cNvPr id="0" name=""/>
        <dsp:cNvSpPr/>
      </dsp:nvSpPr>
      <dsp:spPr>
        <a:xfrm>
          <a:off x="1725414" y="1149744"/>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a:t>Continue education around MAT</a:t>
          </a:r>
        </a:p>
      </dsp:txBody>
      <dsp:txXfrm>
        <a:off x="1725414" y="1149744"/>
        <a:ext cx="1434374" cy="573750"/>
      </dsp:txXfrm>
    </dsp:sp>
    <dsp:sp modelId="{53A99DED-3F63-42D4-8F6A-E27CE94FACD6}">
      <dsp:nvSpPr>
        <dsp:cNvPr id="0" name=""/>
        <dsp:cNvSpPr/>
      </dsp:nvSpPr>
      <dsp:spPr>
        <a:xfrm>
          <a:off x="3690507" y="2244"/>
          <a:ext cx="874968" cy="874968"/>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3DDA02-D3FC-4381-A67E-322BE25D75AD}">
      <dsp:nvSpPr>
        <dsp:cNvPr id="0" name=""/>
        <dsp:cNvSpPr/>
      </dsp:nvSpPr>
      <dsp:spPr>
        <a:xfrm>
          <a:off x="3876976" y="188713"/>
          <a:ext cx="502031" cy="502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53083B-0233-461A-BB61-CAC186ACAEBC}">
      <dsp:nvSpPr>
        <dsp:cNvPr id="0" name=""/>
        <dsp:cNvSpPr/>
      </dsp:nvSpPr>
      <dsp:spPr>
        <a:xfrm>
          <a:off x="3410804" y="1149744"/>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Address barriers</a:t>
          </a:r>
        </a:p>
      </dsp:txBody>
      <dsp:txXfrm>
        <a:off x="3410804" y="1149744"/>
        <a:ext cx="1434374" cy="573750"/>
      </dsp:txXfrm>
    </dsp:sp>
    <dsp:sp modelId="{EB97E8ED-5FB0-4C4D-B52E-47A298DA0896}">
      <dsp:nvSpPr>
        <dsp:cNvPr id="0" name=""/>
        <dsp:cNvSpPr/>
      </dsp:nvSpPr>
      <dsp:spPr>
        <a:xfrm>
          <a:off x="319726" y="2082088"/>
          <a:ext cx="874968" cy="87496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74BF6D-5265-41CA-9533-4B4CF73FC760}">
      <dsp:nvSpPr>
        <dsp:cNvPr id="0" name=""/>
        <dsp:cNvSpPr/>
      </dsp:nvSpPr>
      <dsp:spPr>
        <a:xfrm>
          <a:off x="506195" y="2268556"/>
          <a:ext cx="502031" cy="5020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11924B-BECF-4EDB-BFD0-BD0B2D7E08E4}">
      <dsp:nvSpPr>
        <dsp:cNvPr id="0" name=""/>
        <dsp:cNvSpPr/>
      </dsp:nvSpPr>
      <dsp:spPr>
        <a:xfrm>
          <a:off x="40023" y="3229587"/>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dirty="0"/>
            <a:t>Support telehealth for rural communities</a:t>
          </a:r>
        </a:p>
      </dsp:txBody>
      <dsp:txXfrm>
        <a:off x="40023" y="3229587"/>
        <a:ext cx="1434374" cy="573750"/>
      </dsp:txXfrm>
    </dsp:sp>
    <dsp:sp modelId="{85BD7048-BBC1-4529-8304-0F8EBECB1134}">
      <dsp:nvSpPr>
        <dsp:cNvPr id="0" name=""/>
        <dsp:cNvSpPr/>
      </dsp:nvSpPr>
      <dsp:spPr>
        <a:xfrm>
          <a:off x="2005117" y="2082088"/>
          <a:ext cx="874968" cy="874968"/>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9AB315-99FB-4403-8506-D85CC646872B}">
      <dsp:nvSpPr>
        <dsp:cNvPr id="0" name=""/>
        <dsp:cNvSpPr/>
      </dsp:nvSpPr>
      <dsp:spPr>
        <a:xfrm>
          <a:off x="2191585" y="2268556"/>
          <a:ext cx="502031" cy="5020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FA9903-F639-4780-8FF3-DF20A2779632}">
      <dsp:nvSpPr>
        <dsp:cNvPr id="0" name=""/>
        <dsp:cNvSpPr/>
      </dsp:nvSpPr>
      <dsp:spPr>
        <a:xfrm>
          <a:off x="1725414" y="3229587"/>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a:t>Offer trainings</a:t>
          </a:r>
        </a:p>
      </dsp:txBody>
      <dsp:txXfrm>
        <a:off x="1725414" y="3229587"/>
        <a:ext cx="1434374" cy="573750"/>
      </dsp:txXfrm>
    </dsp:sp>
    <dsp:sp modelId="{C9B4A4FE-3B4D-46D0-A8C8-0DD4AC544B56}">
      <dsp:nvSpPr>
        <dsp:cNvPr id="0" name=""/>
        <dsp:cNvSpPr/>
      </dsp:nvSpPr>
      <dsp:spPr>
        <a:xfrm>
          <a:off x="3690507" y="2082088"/>
          <a:ext cx="874968" cy="87496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2548D2-086F-4A57-8C4C-E478B18526EA}">
      <dsp:nvSpPr>
        <dsp:cNvPr id="0" name=""/>
        <dsp:cNvSpPr/>
      </dsp:nvSpPr>
      <dsp:spPr>
        <a:xfrm>
          <a:off x="3876976" y="2268556"/>
          <a:ext cx="502031" cy="50203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A031731-E531-4C63-82B8-B517EA10BBFB}">
      <dsp:nvSpPr>
        <dsp:cNvPr id="0" name=""/>
        <dsp:cNvSpPr/>
      </dsp:nvSpPr>
      <dsp:spPr>
        <a:xfrm>
          <a:off x="3410804" y="3229587"/>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a:t>Reduce stigma through comprehensive messaging</a:t>
          </a:r>
        </a:p>
      </dsp:txBody>
      <dsp:txXfrm>
        <a:off x="3410804" y="3229587"/>
        <a:ext cx="1434374" cy="573750"/>
      </dsp:txXfrm>
    </dsp:sp>
    <dsp:sp modelId="{FA1DBE12-9510-4C48-85EB-BF1E331230DC}">
      <dsp:nvSpPr>
        <dsp:cNvPr id="0" name=""/>
        <dsp:cNvSpPr/>
      </dsp:nvSpPr>
      <dsp:spPr>
        <a:xfrm>
          <a:off x="2005117" y="4161931"/>
          <a:ext cx="874968" cy="874968"/>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EAB034-17AD-4C0E-A58B-FE4DD4C179C3}">
      <dsp:nvSpPr>
        <dsp:cNvPr id="0" name=""/>
        <dsp:cNvSpPr/>
      </dsp:nvSpPr>
      <dsp:spPr>
        <a:xfrm>
          <a:off x="2191585" y="4348400"/>
          <a:ext cx="502031" cy="50203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B1CA435-528D-40C5-95B6-A76597930289}">
      <dsp:nvSpPr>
        <dsp:cNvPr id="0" name=""/>
        <dsp:cNvSpPr/>
      </dsp:nvSpPr>
      <dsp:spPr>
        <a:xfrm>
          <a:off x="1725414" y="5309431"/>
          <a:ext cx="1434374" cy="573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488950">
            <a:lnSpc>
              <a:spcPct val="90000"/>
            </a:lnSpc>
            <a:spcBef>
              <a:spcPct val="0"/>
            </a:spcBef>
            <a:spcAft>
              <a:spcPct val="35000"/>
            </a:spcAft>
            <a:defRPr cap="all"/>
          </a:pPr>
          <a:r>
            <a:rPr lang="en-US" sz="1100" kern="1200"/>
            <a:t>Increase awareness of all pathways</a:t>
          </a:r>
        </a:p>
      </dsp:txBody>
      <dsp:txXfrm>
        <a:off x="1725414" y="5309431"/>
        <a:ext cx="1434374" cy="57375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E29E06BF-2362-5F40-A092-D91B33A5D332}" type="datetimeFigureOut">
              <a:rPr lang="en-US" smtClean="0"/>
              <a:t>12/9/2019</a:t>
            </a:fld>
            <a:endParaRPr lang="en-US" dirty="0"/>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0441B564-C98C-3346-B472-33E79EE137B7}" type="slidenum">
              <a:rPr lang="en-US" smtClean="0"/>
              <a:t>‹#›</a:t>
            </a:fld>
            <a:endParaRPr lang="en-US" dirty="0"/>
          </a:p>
        </p:txBody>
      </p:sp>
    </p:spTree>
    <p:extLst>
      <p:ext uri="{BB962C8B-B14F-4D97-AF65-F5344CB8AC3E}">
        <p14:creationId xmlns:p14="http://schemas.microsoft.com/office/powerpoint/2010/main" val="264380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fld id="{A88E0E38-568B-C146-A4BB-7860014BE82C}" type="datetimeFigureOut">
              <a:rPr lang="en-US" smtClean="0"/>
              <a:t>12/9/2019</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fld id="{92053FB7-BB02-A14B-A780-C2AB428D01EA}" type="slidenum">
              <a:rPr lang="en-US" smtClean="0"/>
              <a:t>‹#›</a:t>
            </a:fld>
            <a:endParaRPr lang="en-US" dirty="0"/>
          </a:p>
        </p:txBody>
      </p:sp>
    </p:spTree>
    <p:extLst>
      <p:ext uri="{BB962C8B-B14F-4D97-AF65-F5344CB8AC3E}">
        <p14:creationId xmlns:p14="http://schemas.microsoft.com/office/powerpoint/2010/main" val="34273427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has MAT been beneficial to their quality of life? What are the major healthcare and community pillars that have been most helpful to the individuals? What are the biggest challenges associated with MAT? </a:t>
            </a:r>
          </a:p>
        </p:txBody>
      </p:sp>
      <p:sp>
        <p:nvSpPr>
          <p:cNvPr id="4" name="Slide Number Placeholder 3"/>
          <p:cNvSpPr>
            <a:spLocks noGrp="1"/>
          </p:cNvSpPr>
          <p:nvPr>
            <p:ph type="sldNum" sz="quarter" idx="5"/>
          </p:nvPr>
        </p:nvSpPr>
        <p:spPr/>
        <p:txBody>
          <a:bodyPr/>
          <a:lstStyle/>
          <a:p>
            <a:fld id="{92053FB7-BB02-A14B-A780-C2AB428D01EA}" type="slidenum">
              <a:rPr lang="en-US" smtClean="0"/>
              <a:t>1</a:t>
            </a:fld>
            <a:endParaRPr lang="en-US" dirty="0"/>
          </a:p>
        </p:txBody>
      </p:sp>
    </p:spTree>
    <p:extLst>
      <p:ext uri="{BB962C8B-B14F-4D97-AF65-F5344CB8AC3E}">
        <p14:creationId xmlns:p14="http://schemas.microsoft.com/office/powerpoint/2010/main" val="2922364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Addiction can also be characterized as a disease of Brain Reward and Stress, Motivation Memory and Related Circuitry</a:t>
            </a:r>
          </a:p>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16585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81985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“Motivational interviewing is a directive, client-centered counseling style for eliciting behavior change by</a:t>
            </a:r>
          </a:p>
          <a:p>
            <a:r>
              <a:rPr lang="en-US" dirty="0"/>
              <a:t>helping clients to explore and resolve ambivalence. Although motivational interviewing does, in one sense, seek to "confront" clients with reality, this method</a:t>
            </a:r>
          </a:p>
          <a:p>
            <a:r>
              <a:rPr lang="en-US" dirty="0"/>
              <a:t>differs substantially from more aggressive styles of confrontation. More specifically, we would regard</a:t>
            </a:r>
          </a:p>
          <a:p>
            <a:r>
              <a:rPr lang="en-US" dirty="0"/>
              <a:t>motivational interviewing as </a:t>
            </a:r>
            <a:r>
              <a:rPr lang="en-US" b="1" dirty="0"/>
              <a:t>not</a:t>
            </a:r>
            <a:r>
              <a:rPr lang="en-US" dirty="0"/>
              <a:t> being offered when a therapist does the following:</a:t>
            </a:r>
          </a:p>
          <a:p>
            <a:r>
              <a:rPr lang="en-US" dirty="0"/>
              <a:t>• argues that the person has a problem and needs to change</a:t>
            </a:r>
          </a:p>
          <a:p>
            <a:r>
              <a:rPr lang="en-US" dirty="0"/>
              <a:t>• offers direct advice or prescribes solutions to the problem without the person's permission, or without</a:t>
            </a:r>
          </a:p>
          <a:p>
            <a:r>
              <a:rPr lang="en-US" dirty="0"/>
              <a:t>actively encouraging the person to make his or her own choices</a:t>
            </a:r>
          </a:p>
          <a:p>
            <a:r>
              <a:rPr lang="en-US" dirty="0"/>
              <a:t>• uses an authoritative/expert stance, leaving the client in a passive role</a:t>
            </a:r>
          </a:p>
          <a:p>
            <a:r>
              <a:rPr lang="en-US" dirty="0"/>
              <a:t>• does most of the talking, or functions as a unidirectional information delivery system</a:t>
            </a:r>
          </a:p>
          <a:p>
            <a:r>
              <a:rPr lang="en-US" dirty="0"/>
              <a:t>• imposes a diagnostic label</a:t>
            </a:r>
          </a:p>
          <a:p>
            <a:r>
              <a:rPr lang="en-US" dirty="0"/>
              <a:t>• behaves in a punitive or coercive manner</a:t>
            </a:r>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95579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Addiction can also be characterized as a disease of Brain Reward and Stress, Motivation Memory and Related Circuitry</a:t>
            </a:r>
          </a:p>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29132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23: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r>
              <a:rPr lang="en-US"/>
              <a:t>Look over this slide</a:t>
            </a:r>
            <a:endParaRPr/>
          </a:p>
        </p:txBody>
      </p:sp>
      <p:sp>
        <p:nvSpPr>
          <p:cNvPr id="250" name="Google Shape;250;p23: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7949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7: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78" name="Google Shape;278;p2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69974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23</a:t>
            </a:fld>
            <a:endParaRPr lang="en-US" dirty="0"/>
          </a:p>
        </p:txBody>
      </p:sp>
    </p:spTree>
    <p:extLst>
      <p:ext uri="{BB962C8B-B14F-4D97-AF65-F5344CB8AC3E}">
        <p14:creationId xmlns:p14="http://schemas.microsoft.com/office/powerpoint/2010/main" val="3975541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24</a:t>
            </a:fld>
            <a:endParaRPr lang="en-US" dirty="0"/>
          </a:p>
        </p:txBody>
      </p:sp>
    </p:spTree>
    <p:extLst>
      <p:ext uri="{BB962C8B-B14F-4D97-AF65-F5344CB8AC3E}">
        <p14:creationId xmlns:p14="http://schemas.microsoft.com/office/powerpoint/2010/main" val="2832543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Differences between Naloxone, Naltrexone and Vivitrol:</a:t>
            </a:r>
          </a:p>
          <a:p>
            <a:r>
              <a:rPr lang="en-US" dirty="0"/>
              <a:t>Naltrexone, a short acting opiate/alcohol blocking agent has been used for the last 30 years. Vivitrol is an extended release form of Naltrexone. The extended release properties of Vivitrol helps patient compliance as it does not have to be used every day.</a:t>
            </a:r>
          </a:p>
        </p:txBody>
      </p:sp>
      <p:sp>
        <p:nvSpPr>
          <p:cNvPr id="4" name="Slide Number Placeholder 3"/>
          <p:cNvSpPr>
            <a:spLocks noGrp="1"/>
          </p:cNvSpPr>
          <p:nvPr>
            <p:ph type="sldNum" sz="quarter" idx="5"/>
          </p:nvPr>
        </p:nvSpPr>
        <p:spPr/>
        <p:txBody>
          <a:bodyPr/>
          <a:lstStyle/>
          <a:p>
            <a:fld id="{92053FB7-BB02-A14B-A780-C2AB428D01EA}" type="slidenum">
              <a:rPr lang="en-US" smtClean="0"/>
              <a:t>26</a:t>
            </a:fld>
            <a:endParaRPr lang="en-US" dirty="0"/>
          </a:p>
        </p:txBody>
      </p:sp>
    </p:spTree>
    <p:extLst>
      <p:ext uri="{BB962C8B-B14F-4D97-AF65-F5344CB8AC3E}">
        <p14:creationId xmlns:p14="http://schemas.microsoft.com/office/powerpoint/2010/main" val="2954921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Common Side Effects of Naltrexone (used for </a:t>
            </a:r>
            <a:r>
              <a:rPr lang="en-US" dirty="0" err="1"/>
              <a:t>oUD</a:t>
            </a:r>
            <a:r>
              <a:rPr lang="en-US" dirty="0"/>
              <a:t> and alcoholism)  </a:t>
            </a:r>
          </a:p>
          <a:p>
            <a:r>
              <a:rPr lang="en-US" dirty="0"/>
              <a:t>You should tell your doctor if any of the following side effects become severe or don't go away:</a:t>
            </a:r>
          </a:p>
          <a:p>
            <a:endParaRPr lang="en-US" dirty="0"/>
          </a:p>
          <a:p>
            <a:r>
              <a:rPr lang="en-US" dirty="0"/>
              <a:t>Nausea, vomiting, diarrhea, or constipation</a:t>
            </a:r>
          </a:p>
          <a:p>
            <a:r>
              <a:rPr lang="en-US" dirty="0"/>
              <a:t>Stomach pain or cramping</a:t>
            </a:r>
          </a:p>
          <a:p>
            <a:r>
              <a:rPr lang="en-US" dirty="0"/>
              <a:t>Loss of appetite</a:t>
            </a:r>
          </a:p>
          <a:p>
            <a:r>
              <a:rPr lang="en-US" dirty="0"/>
              <a:t>Headache</a:t>
            </a:r>
          </a:p>
          <a:p>
            <a:r>
              <a:rPr lang="en-US" dirty="0"/>
              <a:t>Dizziness</a:t>
            </a:r>
          </a:p>
          <a:p>
            <a:r>
              <a:rPr lang="en-US" dirty="0"/>
              <a:t>Nervousness, irritability, or anxiety</a:t>
            </a:r>
          </a:p>
          <a:p>
            <a:r>
              <a:rPr lang="en-US" dirty="0"/>
              <a:t>Tearfulness</a:t>
            </a:r>
          </a:p>
          <a:p>
            <a:r>
              <a:rPr lang="en-US" dirty="0"/>
              <a:t>Increased or decreased energy</a:t>
            </a:r>
          </a:p>
          <a:p>
            <a:r>
              <a:rPr lang="en-US" dirty="0"/>
              <a:t>Difficulty falling asleep or staying asleep</a:t>
            </a:r>
          </a:p>
          <a:p>
            <a:r>
              <a:rPr lang="en-US" dirty="0"/>
              <a:t>Drowsiness</a:t>
            </a:r>
          </a:p>
          <a:p>
            <a:r>
              <a:rPr lang="en-US" dirty="0"/>
              <a:t>Rash</a:t>
            </a:r>
          </a:p>
          <a:p>
            <a:r>
              <a:rPr lang="en-US" dirty="0"/>
              <a:t>Muscle or joint pain</a:t>
            </a:r>
          </a:p>
          <a:p>
            <a:r>
              <a:rPr lang="en-US" dirty="0"/>
              <a:t>Mild discomfort at injection site (injectable form)</a:t>
            </a:r>
          </a:p>
          <a:p>
            <a:r>
              <a:rPr lang="en-US" dirty="0"/>
              <a:t>Serious Side Effects of Naltrexone</a:t>
            </a:r>
          </a:p>
          <a:p>
            <a:r>
              <a:rPr lang="en-US" dirty="0"/>
              <a:t>You should call your doctor immediately if you experience any of the symptoms listed in the warning section or any of the following serious side effects:</a:t>
            </a:r>
          </a:p>
          <a:p>
            <a:endParaRPr lang="en-US" dirty="0"/>
          </a:p>
          <a:p>
            <a:r>
              <a:rPr lang="en-US" dirty="0"/>
              <a:t>Signs of an allergic reaction (rash; hives; itching; breathing difficulties; chest tightness; or swelling of the mouth, face, lips, or tongue)</a:t>
            </a:r>
          </a:p>
          <a:p>
            <a:r>
              <a:rPr lang="en-US" dirty="0"/>
              <a:t>Hallucinations</a:t>
            </a:r>
          </a:p>
          <a:p>
            <a:r>
              <a:rPr lang="en-US" dirty="0"/>
              <a:t>Confusion</a:t>
            </a:r>
          </a:p>
          <a:p>
            <a:r>
              <a:rPr lang="en-US" dirty="0"/>
              <a:t>Blurred vision or eye problems</a:t>
            </a:r>
          </a:p>
          <a:p>
            <a:r>
              <a:rPr lang="en-US" dirty="0"/>
              <a:t>Cough, wheezing, or breathing troubles</a:t>
            </a:r>
          </a:p>
          <a:p>
            <a:r>
              <a:rPr lang="en-US" dirty="0"/>
              <a:t>Severe vomiting or diarrhea</a:t>
            </a:r>
          </a:p>
        </p:txBody>
      </p:sp>
      <p:sp>
        <p:nvSpPr>
          <p:cNvPr id="4" name="Slide Number Placeholder 3"/>
          <p:cNvSpPr>
            <a:spLocks noGrp="1"/>
          </p:cNvSpPr>
          <p:nvPr>
            <p:ph type="sldNum" sz="quarter" idx="5"/>
          </p:nvPr>
        </p:nvSpPr>
        <p:spPr/>
        <p:txBody>
          <a:bodyPr/>
          <a:lstStyle/>
          <a:p>
            <a:fld id="{92053FB7-BB02-A14B-A780-C2AB428D01EA}" type="slidenum">
              <a:rPr lang="en-US" smtClean="0"/>
              <a:t>27</a:t>
            </a:fld>
            <a:endParaRPr lang="en-US" dirty="0"/>
          </a:p>
        </p:txBody>
      </p:sp>
    </p:spTree>
    <p:extLst>
      <p:ext uri="{BB962C8B-B14F-4D97-AF65-F5344CB8AC3E}">
        <p14:creationId xmlns:p14="http://schemas.microsoft.com/office/powerpoint/2010/main" val="3420759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7: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120" name="Google Shape;120;p7: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Wingdings" panose="05000000000000000000" pitchFamily="2" charset="2"/>
              <a:buNone/>
            </a:pPr>
            <a:endParaRPr lang="en-US" sz="300" dirty="0">
              <a:latin typeface="Arial" panose="020B0604020202020204" pitchFamily="34" charset="0"/>
              <a:cs typeface="Arial" panose="020B0604020202020204" pitchFamily="34" charset="0"/>
            </a:endParaRPr>
          </a:p>
          <a:p>
            <a:pPr marL="1606550" lvl="2" indent="-342900">
              <a:spcBef>
                <a:spcPts val="0"/>
              </a:spcBef>
              <a:buFont typeface="Wingdings" panose="05000000000000000000" pitchFamily="2" charset="2"/>
              <a:buChar char="v"/>
            </a:pPr>
            <a:endParaRPr lang="en-US" sz="100" b="1" dirty="0">
              <a:latin typeface="Arial" panose="020B0604020202020204" pitchFamily="34" charset="0"/>
              <a:cs typeface="Arial" panose="020B0604020202020204" pitchFamily="34" charset="0"/>
            </a:endParaRPr>
          </a:p>
          <a:p>
            <a:endParaRPr lang="en-US" dirty="0">
              <a:solidFill>
                <a:srgbClr val="989EA3"/>
              </a:solidFill>
            </a:endParaRPr>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78510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31</a:t>
            </a:fld>
            <a:endParaRPr lang="en-US" dirty="0"/>
          </a:p>
        </p:txBody>
      </p:sp>
    </p:spTree>
    <p:extLst>
      <p:ext uri="{BB962C8B-B14F-4D97-AF65-F5344CB8AC3E}">
        <p14:creationId xmlns:p14="http://schemas.microsoft.com/office/powerpoint/2010/main" val="4340432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34</a:t>
            </a:fld>
            <a:endParaRPr lang="en-US" dirty="0"/>
          </a:p>
        </p:txBody>
      </p:sp>
    </p:spTree>
    <p:extLst>
      <p:ext uri="{BB962C8B-B14F-4D97-AF65-F5344CB8AC3E}">
        <p14:creationId xmlns:p14="http://schemas.microsoft.com/office/powerpoint/2010/main" val="305878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1:notes"/>
          <p:cNvSpPr txBox="1">
            <a:spLocks noGrp="1"/>
          </p:cNvSpPr>
          <p:nvPr>
            <p:ph type="body" idx="1"/>
          </p:nvPr>
        </p:nvSpPr>
        <p:spPr>
          <a:xfrm>
            <a:off x="701041" y="4415790"/>
            <a:ext cx="560832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dirty="0"/>
          </a:p>
        </p:txBody>
      </p:sp>
      <p:sp>
        <p:nvSpPr>
          <p:cNvPr id="156" name="Google Shape;156;p11:notes"/>
          <p:cNvSpPr>
            <a:spLocks noGrp="1" noRot="1" noChangeAspect="1"/>
          </p:cNvSpPr>
          <p:nvPr>
            <p:ph type="sldImg" idx="2"/>
          </p:nvPr>
        </p:nvSpPr>
        <p:spPr>
          <a:xfrm>
            <a:off x="1181100" y="696913"/>
            <a:ext cx="46497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5648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10</a:t>
            </a:fld>
            <a:endParaRPr lang="en-US" dirty="0"/>
          </a:p>
        </p:txBody>
      </p:sp>
    </p:spTree>
    <p:extLst>
      <p:ext uri="{BB962C8B-B14F-4D97-AF65-F5344CB8AC3E}">
        <p14:creationId xmlns:p14="http://schemas.microsoft.com/office/powerpoint/2010/main" val="1217284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11</a:t>
            </a:fld>
            <a:endParaRPr lang="en-US" dirty="0"/>
          </a:p>
        </p:txBody>
      </p:sp>
    </p:spTree>
    <p:extLst>
      <p:ext uri="{BB962C8B-B14F-4D97-AF65-F5344CB8AC3E}">
        <p14:creationId xmlns:p14="http://schemas.microsoft.com/office/powerpoint/2010/main" val="709574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12</a:t>
            </a:fld>
            <a:endParaRPr lang="en-US" dirty="0"/>
          </a:p>
        </p:txBody>
      </p:sp>
    </p:spTree>
    <p:extLst>
      <p:ext uri="{BB962C8B-B14F-4D97-AF65-F5344CB8AC3E}">
        <p14:creationId xmlns:p14="http://schemas.microsoft.com/office/powerpoint/2010/main" val="431179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2053FB7-BB02-A14B-A780-C2AB428D01EA}" type="slidenum">
              <a:rPr lang="en-US" smtClean="0"/>
              <a:t>13</a:t>
            </a:fld>
            <a:endParaRPr lang="en-US" dirty="0"/>
          </a:p>
        </p:txBody>
      </p:sp>
    </p:spTree>
    <p:extLst>
      <p:ext uri="{BB962C8B-B14F-4D97-AF65-F5344CB8AC3E}">
        <p14:creationId xmlns:p14="http://schemas.microsoft.com/office/powerpoint/2010/main" val="28166987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buFont typeface="Wingdings" panose="05000000000000000000" pitchFamily="2" charset="2"/>
              <a:buNone/>
            </a:pPr>
            <a:endParaRPr lang="en-US" sz="300" dirty="0">
              <a:latin typeface="Arial" panose="020B0604020202020204" pitchFamily="34" charset="0"/>
              <a:cs typeface="Arial" panose="020B0604020202020204" pitchFamily="34" charset="0"/>
            </a:endParaRPr>
          </a:p>
          <a:p>
            <a:pPr marL="1606550" lvl="2" indent="-342900">
              <a:spcBef>
                <a:spcPts val="0"/>
              </a:spcBef>
              <a:buFont typeface="Wingdings" panose="05000000000000000000" pitchFamily="2" charset="2"/>
              <a:buChar char="v"/>
            </a:pPr>
            <a:endParaRPr lang="en-US" sz="100" b="1" dirty="0">
              <a:latin typeface="Arial" panose="020B0604020202020204" pitchFamily="34" charset="0"/>
              <a:cs typeface="Arial" panose="020B0604020202020204" pitchFamily="34" charset="0"/>
            </a:endParaRPr>
          </a:p>
          <a:p>
            <a:endParaRPr lang="en-US" dirty="0">
              <a:solidFill>
                <a:srgbClr val="989EA3"/>
              </a:solidFill>
            </a:endParaRPr>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94820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652828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userDrawn="1"/>
        </p:nvSpPr>
        <p:spPr>
          <a:xfrm>
            <a:off x="0" y="0"/>
            <a:ext cx="9144000" cy="435849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hasCustomPrompt="1"/>
          </p:nvPr>
        </p:nvSpPr>
        <p:spPr>
          <a:xfrm>
            <a:off x="685800" y="559623"/>
            <a:ext cx="7772400" cy="1470025"/>
          </a:xfrm>
        </p:spPr>
        <p:txBody>
          <a:bodyPr/>
          <a:lstStyle>
            <a:lvl1pPr algn="ctr">
              <a:defRPr sz="4800">
                <a:solidFill>
                  <a:schemeClr val="bg1"/>
                </a:solidFill>
              </a:defRPr>
            </a:lvl1pPr>
          </a:lstStyle>
          <a:p>
            <a:r>
              <a:rPr lang="en-US" dirty="0"/>
              <a:t>Title</a:t>
            </a:r>
          </a:p>
        </p:txBody>
      </p:sp>
      <p:sp>
        <p:nvSpPr>
          <p:cNvPr id="3" name="Subtitle 2"/>
          <p:cNvSpPr>
            <a:spLocks noGrp="1"/>
          </p:cNvSpPr>
          <p:nvPr>
            <p:ph type="subTitle" idx="1" hasCustomPrompt="1"/>
          </p:nvPr>
        </p:nvSpPr>
        <p:spPr>
          <a:xfrm>
            <a:off x="1371600" y="2277690"/>
            <a:ext cx="6400800" cy="937807"/>
          </a:xfrm>
        </p:spPr>
        <p:txBody>
          <a:bodyPr/>
          <a:lstStyle>
            <a:lvl1pPr marL="0" indent="0" algn="ctr">
              <a:buNone/>
              <a:defRPr>
                <a:solidFill>
                  <a:srgbClr val="E6C46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35236" y="4565461"/>
            <a:ext cx="4473528" cy="2200604"/>
          </a:xfrm>
          <a:prstGeom prst="rect">
            <a:avLst/>
          </a:prstGeom>
        </p:spPr>
      </p:pic>
    </p:spTree>
    <p:extLst>
      <p:ext uri="{BB962C8B-B14F-4D97-AF65-F5344CB8AC3E}">
        <p14:creationId xmlns:p14="http://schemas.microsoft.com/office/powerpoint/2010/main" val="2987936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535339"/>
            <a:ext cx="9144000" cy="566738"/>
          </a:xfrm>
          <a:solidFill>
            <a:schemeClr val="tx1"/>
          </a:solidFill>
        </p:spPr>
        <p:txBody>
          <a:bodyPr lIns="457200" tIns="0" rIns="457200" anchor="ctr" anchorCtr="0"/>
          <a:lstStyle>
            <a:lvl1pPr algn="l">
              <a:defRPr sz="2000" b="0"/>
            </a:lvl1pPr>
          </a:lstStyle>
          <a:p>
            <a:r>
              <a:rPr lang="en-US" dirty="0"/>
              <a:t>Click to edit Master title style</a:t>
            </a:r>
          </a:p>
        </p:txBody>
      </p:sp>
      <p:sp>
        <p:nvSpPr>
          <p:cNvPr id="3" name="Picture Placeholder 2"/>
          <p:cNvSpPr>
            <a:spLocks noGrp="1"/>
          </p:cNvSpPr>
          <p:nvPr>
            <p:ph type="pic" idx="1"/>
          </p:nvPr>
        </p:nvSpPr>
        <p:spPr>
          <a:xfrm>
            <a:off x="0" y="0"/>
            <a:ext cx="9144000" cy="55353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1790937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8" y="395834"/>
            <a:ext cx="7606427" cy="1359153"/>
          </a:xfrm>
        </p:spPr>
        <p:txBody>
          <a:bodyPr tIns="0" bIns="0"/>
          <a:lstStyle/>
          <a:p>
            <a:r>
              <a:rPr lang="en-US"/>
              <a:t>Click to edit Master title style</a:t>
            </a:r>
            <a:endParaRPr lang="en-US" dirty="0"/>
          </a:p>
        </p:txBody>
      </p:sp>
      <p:sp>
        <p:nvSpPr>
          <p:cNvPr id="10" name="Content Placeholder 2"/>
          <p:cNvSpPr>
            <a:spLocks noGrp="1"/>
          </p:cNvSpPr>
          <p:nvPr>
            <p:ph idx="1"/>
          </p:nvPr>
        </p:nvSpPr>
        <p:spPr>
          <a:xfrm>
            <a:off x="956667" y="1882620"/>
            <a:ext cx="7282212" cy="3950311"/>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956440" y="5936347"/>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12/9/2019</a:t>
            </a:fld>
            <a:endParaRPr lang="en-US" dirty="0"/>
          </a:p>
        </p:txBody>
      </p:sp>
      <p:sp>
        <p:nvSpPr>
          <p:cNvPr id="8" name="Footer Placeholder 4"/>
          <p:cNvSpPr>
            <a:spLocks noGrp="1"/>
          </p:cNvSpPr>
          <p:nvPr>
            <p:ph type="ftr" sz="quarter" idx="11"/>
          </p:nvPr>
        </p:nvSpPr>
        <p:spPr>
          <a:xfrm>
            <a:off x="2265667" y="5936347"/>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48" y="5936347"/>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2200738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a:prstGeom prst="rect">
            <a:avLst/>
          </a:prstGeom>
        </p:spPr>
        <p:txBody>
          <a:bodyPr/>
          <a:lstStyle>
            <a:lvl1pPr algn="ctr">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13661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67123"/>
            <a:ext cx="8229600" cy="9474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792686"/>
            <a:ext cx="8229600" cy="37514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5530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2613"/>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618175"/>
            <a:ext cx="4038600" cy="359632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618176"/>
            <a:ext cx="4038600" cy="359632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7614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1C60CE4-3B6C-C64B-9A0F-29BF084540A0}" type="datetimeFigureOut">
              <a:rPr lang="en-US" smtClean="0"/>
              <a:t>12/9/2019</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662F18EA-A847-CC42-9ACC-8C4B7F8A612C}" type="slidenum">
              <a:rPr lang="en-US" smtClean="0"/>
              <a:t>‹#›</a:t>
            </a:fld>
            <a:endParaRPr lang="en-US" dirty="0"/>
          </a:p>
        </p:txBody>
      </p:sp>
    </p:spTree>
    <p:extLst>
      <p:ext uri="{BB962C8B-B14F-4D97-AF65-F5344CB8AC3E}">
        <p14:creationId xmlns:p14="http://schemas.microsoft.com/office/powerpoint/2010/main" val="4074746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5430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3078618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9971" y="2633031"/>
            <a:ext cx="5310604" cy="1362075"/>
          </a:xfrm>
          <a:noFill/>
        </p:spPr>
        <p:txBody>
          <a:bodyPr tIns="0" anchor="ctr" anchorCtr="0"/>
          <a:lstStyle>
            <a:lvl1pPr algn="l">
              <a:defRPr sz="4400" b="1" cap="none">
                <a:solidFill>
                  <a:schemeClr val="accent1"/>
                </a:solidFill>
              </a:defRPr>
            </a:lvl1pPr>
          </a:lstStyle>
          <a:p>
            <a:r>
              <a:rPr lang="en-US" dirty="0"/>
              <a:t>Click to Edit Master Title Style</a:t>
            </a:r>
          </a:p>
        </p:txBody>
      </p:sp>
      <p:grpSp>
        <p:nvGrpSpPr>
          <p:cNvPr id="4" name="Group 3"/>
          <p:cNvGrpSpPr/>
          <p:nvPr userDrawn="1"/>
        </p:nvGrpSpPr>
        <p:grpSpPr>
          <a:xfrm>
            <a:off x="-3829257" y="-63500"/>
            <a:ext cx="6953250" cy="6953250"/>
            <a:chOff x="457200" y="6184851"/>
            <a:chExt cx="558024" cy="558024"/>
          </a:xfrm>
        </p:grpSpPr>
        <p:sp>
          <p:nvSpPr>
            <p:cNvPr id="5" name="Oval 4"/>
            <p:cNvSpPr>
              <a:spLocks noChangeAspect="1"/>
            </p:cNvSpPr>
            <p:nvPr userDrawn="1"/>
          </p:nvSpPr>
          <p:spPr>
            <a:xfrm>
              <a:off x="457200" y="6184851"/>
              <a:ext cx="558024" cy="55802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 name="Picture 5" descr="STR_TA Circle.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8526" y="6196068"/>
              <a:ext cx="535372" cy="535590"/>
            </a:xfrm>
            <a:prstGeom prst="rect">
              <a:avLst/>
            </a:prstGeom>
          </p:spPr>
        </p:pic>
      </p:grpSp>
    </p:spTree>
    <p:extLst>
      <p:ext uri="{BB962C8B-B14F-4D97-AF65-F5344CB8AC3E}">
        <p14:creationId xmlns:p14="http://schemas.microsoft.com/office/powerpoint/2010/main" val="235057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870"/>
            <a:ext cx="40386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73870"/>
            <a:ext cx="4038600" cy="43522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3807666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765300"/>
            <a:ext cx="4040188"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05062"/>
            <a:ext cx="4040188"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765300"/>
            <a:ext cx="4041775" cy="639762"/>
          </a:xfrm>
          <a:solidFill>
            <a:schemeClr val="accent2"/>
          </a:solidFill>
        </p:spPr>
        <p:txBody>
          <a:bodyPr tIns="0" anchor="ctr" anchorCtr="1">
            <a:noAutofit/>
          </a:bodyPr>
          <a:lstStyle>
            <a:lvl1pPr marL="0" indent="0" algn="ctr">
              <a:lnSpc>
                <a:spcPct val="90000"/>
              </a:lnSpc>
              <a:buNone/>
              <a:defRPr sz="2400" b="0">
                <a:solidFill>
                  <a:srgbClr val="FFFFFF"/>
                </a:solidFill>
                <a:latin typeface="Source Sans Pro"/>
                <a:cs typeface="Source Sans Pro"/>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05062"/>
            <a:ext cx="4041775" cy="370376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691901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dirty="0"/>
          </a:p>
        </p:txBody>
      </p:sp>
      <p:sp>
        <p:nvSpPr>
          <p:cNvPr id="6" name="Chart Placeholder 5"/>
          <p:cNvSpPr>
            <a:spLocks noGrp="1"/>
          </p:cNvSpPr>
          <p:nvPr>
            <p:ph type="chart" sz="quarter" idx="13"/>
          </p:nvPr>
        </p:nvSpPr>
        <p:spPr>
          <a:xfrm>
            <a:off x="1007439" y="1900238"/>
            <a:ext cx="7123112" cy="3757612"/>
          </a:xfrm>
        </p:spPr>
        <p:txBody>
          <a:bodyPr/>
          <a:lstStyle/>
          <a:p>
            <a:endParaRPr lang="en-US" dirty="0"/>
          </a:p>
        </p:txBody>
      </p:sp>
    </p:spTree>
    <p:extLst>
      <p:ext uri="{BB962C8B-B14F-4D97-AF65-F5344CB8AC3E}">
        <p14:creationId xmlns:p14="http://schemas.microsoft.com/office/powerpoint/2010/main" val="27073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dirty="0"/>
          </a:p>
        </p:txBody>
      </p:sp>
      <p:sp>
        <p:nvSpPr>
          <p:cNvPr id="4" name="Table Placeholder 3"/>
          <p:cNvSpPr>
            <a:spLocks noGrp="1"/>
          </p:cNvSpPr>
          <p:nvPr>
            <p:ph type="tbl" sz="quarter" idx="13"/>
          </p:nvPr>
        </p:nvSpPr>
        <p:spPr>
          <a:xfrm>
            <a:off x="787400" y="1837187"/>
            <a:ext cx="7461250" cy="3935412"/>
          </a:xfrm>
        </p:spPr>
        <p:txBody>
          <a:bodyPr/>
          <a:lstStyle/>
          <a:p>
            <a:endParaRPr lang="en-US" dirty="0"/>
          </a:p>
        </p:txBody>
      </p:sp>
    </p:spTree>
    <p:extLst>
      <p:ext uri="{BB962C8B-B14F-4D97-AF65-F5344CB8AC3E}">
        <p14:creationId xmlns:p14="http://schemas.microsoft.com/office/powerpoint/2010/main" val="154823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77025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271A09D-B238-CC49-8083-E93D66A072E7}" type="slidenum">
              <a:rPr lang="en-US" smtClean="0"/>
              <a:t>‹#›</a:t>
            </a:fld>
            <a:endParaRPr lang="en-US" dirty="0"/>
          </a:p>
        </p:txBody>
      </p:sp>
    </p:spTree>
    <p:extLst>
      <p:ext uri="{BB962C8B-B14F-4D97-AF65-F5344CB8AC3E}">
        <p14:creationId xmlns:p14="http://schemas.microsoft.com/office/powerpoint/2010/main" val="355459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448485"/>
          </a:xfrm>
          <a:prstGeom prst="rect">
            <a:avLst/>
          </a:prstGeom>
          <a:solidFill>
            <a:schemeClr val="tx2"/>
          </a:solidFill>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79403"/>
            <a:ext cx="8229600" cy="44467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Montserrat"/>
                <a:cs typeface="Montserrat"/>
              </a:defRPr>
            </a:lvl1pPr>
          </a:lstStyle>
          <a:p>
            <a:fld id="{1271A09D-B238-CC49-8083-E93D66A072E7}" type="slidenum">
              <a:rPr lang="en-US" smtClean="0"/>
              <a:pPr/>
              <a:t>‹#›</a:t>
            </a:fld>
            <a:endParaRPr lang="en-US" dirty="0"/>
          </a:p>
        </p:txBody>
      </p:sp>
      <p:pic>
        <p:nvPicPr>
          <p:cNvPr id="7" name="Picture 6" descr="STR_TA_Logo.jpg"/>
          <p:cNvPicPr>
            <a:picLocks noChangeAspect="1"/>
          </p:cNvPicPr>
          <p:nvPr userDrawn="1"/>
        </p:nvPicPr>
        <p:blipFill rotWithShape="1">
          <a:blip r:embed="rId13">
            <a:extLst>
              <a:ext uri="{28A0092B-C50C-407E-A947-70E740481C1C}">
                <a14:useLocalDpi xmlns:a14="http://schemas.microsoft.com/office/drawing/2010/main" val="0"/>
              </a:ext>
            </a:extLst>
          </a:blip>
          <a:srcRect l="2851" t="8784" r="67033" b="8380"/>
          <a:stretch/>
        </p:blipFill>
        <p:spPr>
          <a:xfrm>
            <a:off x="457200" y="6259329"/>
            <a:ext cx="464308" cy="472642"/>
          </a:xfrm>
          <a:prstGeom prst="rect">
            <a:avLst/>
          </a:prstGeom>
        </p:spPr>
      </p:pic>
    </p:spTree>
    <p:extLst>
      <p:ext uri="{BB962C8B-B14F-4D97-AF65-F5344CB8AC3E}">
        <p14:creationId xmlns:p14="http://schemas.microsoft.com/office/powerpoint/2010/main" val="2800361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8" r:id="rId6"/>
    <p:sldLayoutId id="2147483659" r:id="rId7"/>
    <p:sldLayoutId id="2147483654" r:id="rId8"/>
    <p:sldLayoutId id="2147483655" r:id="rId9"/>
    <p:sldLayoutId id="2147483657" r:id="rId10"/>
    <p:sldLayoutId id="2147483672" r:id="rId11"/>
  </p:sldLayoutIdLst>
  <p:hf hdr="0" ftr="0" dt="0"/>
  <p:txStyles>
    <p:titleStyle>
      <a:lvl1pPr algn="ctr" defTabSz="457200" rtl="0" eaLnBrk="1" latinLnBrk="0" hangingPunct="1">
        <a:lnSpc>
          <a:spcPct val="90000"/>
        </a:lnSpc>
        <a:spcBef>
          <a:spcPct val="0"/>
        </a:spcBef>
        <a:buNone/>
        <a:defRPr sz="4100" b="1" kern="1200">
          <a:solidFill>
            <a:schemeClr val="bg1"/>
          </a:solidFill>
          <a:latin typeface="Montserrat"/>
          <a:ea typeface="+mj-ea"/>
          <a:cs typeface="Montserrat"/>
        </a:defRPr>
      </a:lvl1pPr>
    </p:titleStyle>
    <p:bodyStyle>
      <a:lvl1pPr marL="461963" indent="-461963" algn="l" defTabSz="457200" rtl="0" eaLnBrk="1" latinLnBrk="0" hangingPunct="1">
        <a:spcBef>
          <a:spcPts val="1200"/>
        </a:spcBef>
        <a:buClr>
          <a:schemeClr val="accent2"/>
        </a:buClr>
        <a:buSzPct val="90000"/>
        <a:buFont typeface="Wingdings" charset="2"/>
        <a:buChar char="²"/>
        <a:defRPr sz="2800" kern="1200">
          <a:solidFill>
            <a:schemeClr val="tx1"/>
          </a:solidFill>
          <a:latin typeface="Source Sans Pro"/>
          <a:ea typeface="+mn-ea"/>
          <a:cs typeface="Source Sans Pro"/>
        </a:defRPr>
      </a:lvl1pPr>
      <a:lvl2pPr marL="974725" indent="-28575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2pPr>
      <a:lvl3pPr marL="1373188" indent="-228600" algn="l" defTabSz="457200" rtl="0" eaLnBrk="1" latinLnBrk="0" hangingPunct="1">
        <a:spcBef>
          <a:spcPts val="600"/>
        </a:spcBef>
        <a:buClr>
          <a:schemeClr val="accent2"/>
        </a:buClr>
        <a:buFont typeface="Arial"/>
        <a:buChar char="•"/>
        <a:defRPr sz="2400" kern="1200">
          <a:solidFill>
            <a:schemeClr val="tx1"/>
          </a:solidFill>
          <a:latin typeface="Source Sans Pro"/>
          <a:ea typeface="+mn-ea"/>
          <a:cs typeface="Source Sans Pro"/>
        </a:defRPr>
      </a:lvl3pPr>
      <a:lvl4pPr marL="1778000" indent="-228600" algn="l" defTabSz="457200"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4pPr>
      <a:lvl5pPr marL="2173288" indent="-228600" algn="l" defTabSz="917575" rtl="0" eaLnBrk="1" latinLnBrk="0" hangingPunct="1">
        <a:spcBef>
          <a:spcPts val="600"/>
        </a:spcBef>
        <a:buClr>
          <a:schemeClr val="accent2"/>
        </a:buClr>
        <a:buFont typeface="Arial"/>
        <a:buChar char="»"/>
        <a:defRPr sz="2000" kern="1200">
          <a:solidFill>
            <a:schemeClr val="tx1"/>
          </a:solidFill>
          <a:latin typeface="Source Sans Pro"/>
          <a:ea typeface="+mn-ea"/>
          <a:cs typeface="Source Sans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2785"/>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type="body" idx="1"/>
          </p:nvPr>
        </p:nvSpPr>
        <p:spPr>
          <a:xfrm>
            <a:off x="457200" y="2703004"/>
            <a:ext cx="8229600" cy="321344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698651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lgn="l" defTabSz="457200" rtl="0" eaLnBrk="1" latinLnBrk="0" hangingPunct="1">
        <a:spcBef>
          <a:spcPct val="0"/>
        </a:spcBef>
        <a:buNone/>
        <a:defRPr sz="4400" b="1" kern="1200">
          <a:solidFill>
            <a:srgbClr val="010E5C"/>
          </a:solidFill>
          <a:latin typeface="+mj-lt"/>
          <a:ea typeface="+mj-ea"/>
          <a:cs typeface="+mj-cs"/>
        </a:defRPr>
      </a:lvl1pPr>
    </p:titleStyle>
    <p:bodyStyle>
      <a:lvl1pPr marL="342900" indent="-342900" algn="l" defTabSz="457200" rtl="0" eaLnBrk="1" latinLnBrk="0" hangingPunct="1">
        <a:spcBef>
          <a:spcPct val="20000"/>
        </a:spcBef>
        <a:buClr>
          <a:srgbClr val="D30A15"/>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D30A15"/>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mat-decisions-in-recovery.samhsa.gov/section/which.aspx"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dhss.alaska.gov/dph/Director/Pages/heroin-opioids/default.aspx"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40106"/>
            <a:ext cx="7772400" cy="1470025"/>
          </a:xfrm>
        </p:spPr>
        <p:txBody>
          <a:bodyPr/>
          <a:lstStyle/>
          <a:p>
            <a:r>
              <a:rPr lang="en-US" dirty="0"/>
              <a:t>OUD and MAT</a:t>
            </a:r>
          </a:p>
        </p:txBody>
      </p:sp>
      <p:sp>
        <p:nvSpPr>
          <p:cNvPr id="3" name="Subtitle 2"/>
          <p:cNvSpPr>
            <a:spLocks noGrp="1"/>
          </p:cNvSpPr>
          <p:nvPr>
            <p:ph type="subTitle" idx="1"/>
          </p:nvPr>
        </p:nvSpPr>
        <p:spPr>
          <a:xfrm>
            <a:off x="1399309" y="1560744"/>
            <a:ext cx="6400800" cy="937807"/>
          </a:xfrm>
        </p:spPr>
        <p:txBody>
          <a:bodyPr>
            <a:normAutofit/>
          </a:bodyPr>
          <a:lstStyle/>
          <a:p>
            <a:r>
              <a:rPr lang="en-US" b="1" dirty="0"/>
              <a:t>A Patient’s Perspective </a:t>
            </a:r>
          </a:p>
        </p:txBody>
      </p:sp>
      <p:sp>
        <p:nvSpPr>
          <p:cNvPr id="5" name="Subtitle 2"/>
          <p:cNvSpPr txBox="1">
            <a:spLocks/>
          </p:cNvSpPr>
          <p:nvPr/>
        </p:nvSpPr>
        <p:spPr>
          <a:xfrm>
            <a:off x="1371600" y="2498551"/>
            <a:ext cx="6400800" cy="1506453"/>
          </a:xfrm>
          <a:prstGeom prst="rect">
            <a:avLst/>
          </a:prstGeom>
        </p:spPr>
        <p:txBody>
          <a:bodyPr vert="horz" lIns="91440" tIns="45720" rIns="91440" bIns="45720" rtlCol="0">
            <a:normAutofit lnSpcReduction="10000"/>
          </a:bodyPr>
          <a:lstStyle>
            <a:lvl1pPr marL="0" indent="0" algn="ctr" defTabSz="457200" rtl="0" eaLnBrk="1" latinLnBrk="0" hangingPunct="1">
              <a:spcBef>
                <a:spcPts val="600"/>
              </a:spcBef>
              <a:buFont typeface="Arial"/>
              <a:buNone/>
              <a:defRPr sz="3200" kern="1200">
                <a:solidFill>
                  <a:schemeClr val="tx1">
                    <a:tint val="75000"/>
                  </a:schemeClr>
                </a:solidFill>
                <a:latin typeface="Source Sans Pro"/>
                <a:ea typeface="+mn-ea"/>
                <a:cs typeface="Source Sans Pro"/>
              </a:defRPr>
            </a:lvl1pPr>
            <a:lvl2pPr marL="457200" indent="0" algn="ctr" defTabSz="457200" rtl="0" eaLnBrk="1" latinLnBrk="0" hangingPunct="1">
              <a:spcBef>
                <a:spcPts val="600"/>
              </a:spcBef>
              <a:buFont typeface="Arial"/>
              <a:buNone/>
              <a:defRPr sz="2800" kern="1200">
                <a:solidFill>
                  <a:schemeClr val="tx1">
                    <a:tint val="75000"/>
                  </a:schemeClr>
                </a:solidFill>
                <a:latin typeface="Source Sans Pro"/>
                <a:ea typeface="+mn-ea"/>
                <a:cs typeface="Source Sans Pro"/>
              </a:defRPr>
            </a:lvl2pPr>
            <a:lvl3pPr marL="914400" indent="0" algn="ctr" defTabSz="457200" rtl="0" eaLnBrk="1" latinLnBrk="0" hangingPunct="1">
              <a:spcBef>
                <a:spcPts val="600"/>
              </a:spcBef>
              <a:buFont typeface="Arial"/>
              <a:buNone/>
              <a:defRPr sz="2400" kern="1200">
                <a:solidFill>
                  <a:schemeClr val="tx1">
                    <a:tint val="75000"/>
                  </a:schemeClr>
                </a:solidFill>
                <a:latin typeface="Source Sans Pro"/>
                <a:ea typeface="+mn-ea"/>
                <a:cs typeface="Source Sans Pro"/>
              </a:defRPr>
            </a:lvl3pPr>
            <a:lvl4pPr marL="1371600" indent="0" algn="ctr" defTabSz="457200" rtl="0" eaLnBrk="1" latinLnBrk="0" hangingPunct="1">
              <a:spcBef>
                <a:spcPts val="600"/>
              </a:spcBef>
              <a:buFont typeface="Arial"/>
              <a:buNone/>
              <a:defRPr sz="2000" kern="1200">
                <a:solidFill>
                  <a:schemeClr val="tx1">
                    <a:tint val="75000"/>
                  </a:schemeClr>
                </a:solidFill>
                <a:latin typeface="Source Sans Pro"/>
                <a:ea typeface="+mn-ea"/>
                <a:cs typeface="Source Sans Pro"/>
              </a:defRPr>
            </a:lvl4pPr>
            <a:lvl5pPr marL="1828800" indent="0" algn="ctr" defTabSz="457200" rtl="0" eaLnBrk="1" latinLnBrk="0" hangingPunct="1">
              <a:spcBef>
                <a:spcPts val="600"/>
              </a:spcBef>
              <a:buFont typeface="Arial"/>
              <a:buNone/>
              <a:defRPr sz="2000" kern="1200">
                <a:solidFill>
                  <a:schemeClr val="tx1">
                    <a:tint val="75000"/>
                  </a:schemeClr>
                </a:solidFill>
                <a:latin typeface="Source Sans Pro"/>
                <a:ea typeface="+mn-ea"/>
                <a:cs typeface="Source Sans Pro"/>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000" dirty="0">
                <a:solidFill>
                  <a:srgbClr val="E6C46D"/>
                </a:solidFill>
              </a:rPr>
              <a:t>Steven Samra</a:t>
            </a:r>
          </a:p>
          <a:p>
            <a:r>
              <a:rPr lang="en-US" sz="2000" dirty="0">
                <a:solidFill>
                  <a:srgbClr val="E6C46D"/>
                </a:solidFill>
              </a:rPr>
              <a:t>Elizabeth Bryson</a:t>
            </a:r>
          </a:p>
          <a:p>
            <a:r>
              <a:rPr lang="en-US" sz="2000" dirty="0">
                <a:solidFill>
                  <a:srgbClr val="E6C46D"/>
                </a:solidFill>
              </a:rPr>
              <a:t>Eddie </a:t>
            </a:r>
            <a:r>
              <a:rPr lang="en-US" sz="2000" dirty="0" err="1" smtClean="0">
                <a:solidFill>
                  <a:srgbClr val="E6C46D"/>
                </a:solidFill>
              </a:rPr>
              <a:t>Donnally</a:t>
            </a:r>
            <a:endParaRPr lang="en-US" sz="2000" dirty="0" smtClean="0">
              <a:solidFill>
                <a:srgbClr val="E6C46D"/>
              </a:solidFill>
            </a:endParaRPr>
          </a:p>
          <a:p>
            <a:r>
              <a:rPr lang="en-US" sz="2000" dirty="0" smtClean="0">
                <a:solidFill>
                  <a:srgbClr val="E6C46D"/>
                </a:solidFill>
              </a:rPr>
              <a:t>December </a:t>
            </a:r>
            <a:r>
              <a:rPr lang="en-US" sz="2000" dirty="0">
                <a:solidFill>
                  <a:srgbClr val="E6C46D"/>
                </a:solidFill>
              </a:rPr>
              <a:t>10, 2019</a:t>
            </a:r>
          </a:p>
        </p:txBody>
      </p:sp>
    </p:spTree>
    <p:extLst>
      <p:ext uri="{BB962C8B-B14F-4D97-AF65-F5344CB8AC3E}">
        <p14:creationId xmlns:p14="http://schemas.microsoft.com/office/powerpoint/2010/main" val="2602770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38312FE-C164-4268-800F-2C9A7B93217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4688" t="15323" r="5105" b="3119"/>
          <a:stretch/>
        </p:blipFill>
        <p:spPr>
          <a:xfrm>
            <a:off x="351210" y="1950547"/>
            <a:ext cx="8441580" cy="4006908"/>
          </a:xfrm>
          <a:prstGeom prst="rect">
            <a:avLst/>
          </a:prstGeom>
        </p:spPr>
      </p:pic>
      <p:sp>
        <p:nvSpPr>
          <p:cNvPr id="3" name="Title 2"/>
          <p:cNvSpPr>
            <a:spLocks noGrp="1"/>
          </p:cNvSpPr>
          <p:nvPr>
            <p:ph type="title"/>
          </p:nvPr>
        </p:nvSpPr>
        <p:spPr/>
        <p:txBody>
          <a:bodyPr/>
          <a:lstStyle/>
          <a:p>
            <a:r>
              <a:rPr lang="en-US" sz="4000" dirty="0"/>
              <a:t>How common are SUDs? </a:t>
            </a:r>
          </a:p>
        </p:txBody>
      </p:sp>
    </p:spTree>
    <p:extLst>
      <p:ext uri="{BB962C8B-B14F-4D97-AF65-F5344CB8AC3E}">
        <p14:creationId xmlns:p14="http://schemas.microsoft.com/office/powerpoint/2010/main" val="1570610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48"/>
            <a:ext cx="9144000" cy="1171709"/>
          </a:xfrm>
        </p:spPr>
        <p:txBody>
          <a:bodyPr/>
          <a:lstStyle/>
          <a:p>
            <a:r>
              <a:rPr lang="en-US" sz="4000" dirty="0"/>
              <a:t>Opioids - Sobering statistics</a:t>
            </a:r>
          </a:p>
        </p:txBody>
      </p:sp>
      <p:sp>
        <p:nvSpPr>
          <p:cNvPr id="3" name="Content Placeholder 2"/>
          <p:cNvSpPr>
            <a:spLocks noGrp="1"/>
          </p:cNvSpPr>
          <p:nvPr>
            <p:ph idx="1"/>
          </p:nvPr>
        </p:nvSpPr>
        <p:spPr>
          <a:xfrm>
            <a:off x="222584" y="1662545"/>
            <a:ext cx="8698832" cy="4585855"/>
          </a:xfrm>
        </p:spPr>
        <p:txBody>
          <a:bodyPr>
            <a:normAutofit fontScale="92500" lnSpcReduction="10000"/>
          </a:bodyPr>
          <a:lstStyle/>
          <a:p>
            <a:pPr>
              <a:buClrTx/>
            </a:pPr>
            <a:r>
              <a:rPr lang="en-US" sz="2800" dirty="0">
                <a:latin typeface="Montserrat"/>
                <a:ea typeface="Montserrat"/>
                <a:cs typeface="Montserrat"/>
                <a:sym typeface="Montserrat"/>
              </a:rPr>
              <a:t>U.S. makes up 5% of the world’s population and consumes ~80% of world’s Rx opioids.</a:t>
            </a:r>
          </a:p>
          <a:p>
            <a:pPr>
              <a:buClrTx/>
            </a:pPr>
            <a:r>
              <a:rPr lang="en-US" sz="2800" dirty="0">
                <a:latin typeface="Montserrat"/>
              </a:rPr>
              <a:t>Roughly 21%-29% of patients prescribed opioids for chronic pain misuse them.</a:t>
            </a:r>
            <a:endParaRPr lang="en-US" sz="1200" dirty="0">
              <a:latin typeface="Montserrat"/>
            </a:endParaRPr>
          </a:p>
          <a:p>
            <a:pPr>
              <a:buClrTx/>
            </a:pPr>
            <a:r>
              <a:rPr lang="en-US" sz="2800" dirty="0">
                <a:latin typeface="Montserrat"/>
              </a:rPr>
              <a:t>Between 8%-12% develop an opioid use disorder.</a:t>
            </a:r>
            <a:endParaRPr lang="en-US" sz="1200" dirty="0">
              <a:latin typeface="Montserrat"/>
            </a:endParaRPr>
          </a:p>
          <a:p>
            <a:pPr>
              <a:buClrTx/>
            </a:pPr>
            <a:r>
              <a:rPr lang="en-US" sz="2800" dirty="0">
                <a:latin typeface="Montserrat"/>
              </a:rPr>
              <a:t>An estimated 4%-6% who misuse prescription opioids transition to heroin.</a:t>
            </a:r>
            <a:endParaRPr lang="en-US" sz="1200" dirty="0">
              <a:latin typeface="Montserrat"/>
            </a:endParaRPr>
          </a:p>
          <a:p>
            <a:pPr>
              <a:buClrTx/>
            </a:pPr>
            <a:r>
              <a:rPr lang="en-US" sz="2800" dirty="0">
                <a:latin typeface="Montserrat"/>
              </a:rPr>
              <a:t>About 80% of people who use heroin first misused prescription opioids.</a:t>
            </a:r>
          </a:p>
          <a:p>
            <a:pPr>
              <a:buClrTx/>
            </a:pPr>
            <a:r>
              <a:rPr lang="en-US" sz="2800" dirty="0">
                <a:latin typeface="Montserrat"/>
              </a:rPr>
              <a:t>2017 data estimate  130+ people died each day in the U.S. from opioid related overdoses.</a:t>
            </a:r>
          </a:p>
          <a:p>
            <a:pPr>
              <a:buClrTx/>
            </a:pPr>
            <a:endParaRPr lang="en-US" sz="2800" dirty="0">
              <a:latin typeface="Montserrat"/>
            </a:endParaRPr>
          </a:p>
          <a:p>
            <a:pPr>
              <a:buClrTx/>
            </a:pPr>
            <a:endParaRPr lang="en-US" sz="2800" dirty="0">
              <a:latin typeface="Montserrat"/>
            </a:endParaRPr>
          </a:p>
          <a:p>
            <a:endParaRPr lang="en-US" dirty="0"/>
          </a:p>
        </p:txBody>
      </p:sp>
    </p:spTree>
    <p:extLst>
      <p:ext uri="{BB962C8B-B14F-4D97-AF65-F5344CB8AC3E}">
        <p14:creationId xmlns:p14="http://schemas.microsoft.com/office/powerpoint/2010/main" val="407343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48"/>
            <a:ext cx="9144000" cy="1171709"/>
          </a:xfrm>
        </p:spPr>
        <p:txBody>
          <a:bodyPr/>
          <a:lstStyle/>
          <a:p>
            <a:r>
              <a:rPr lang="en-US" sz="4000" dirty="0"/>
              <a:t>Opioid Death Rates: U.S.</a:t>
            </a:r>
          </a:p>
        </p:txBody>
      </p:sp>
      <p:pic>
        <p:nvPicPr>
          <p:cNvPr id="6" name="Picture 2" descr="Image result for opioid overdose death cdc">
            <a:extLst>
              <a:ext uri="{FF2B5EF4-FFF2-40B4-BE49-F238E27FC236}">
                <a16:creationId xmlns:a16="http://schemas.microsoft.com/office/drawing/2014/main" id="{2D1E69E0-BDB1-4496-8AA9-205DA14DC1DA}"/>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511" t="11361" r="1449" b="1973"/>
          <a:stretch/>
        </p:blipFill>
        <p:spPr bwMode="auto">
          <a:xfrm>
            <a:off x="1096300" y="1590674"/>
            <a:ext cx="7720695" cy="472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671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48"/>
            <a:ext cx="9144000" cy="1171709"/>
          </a:xfrm>
        </p:spPr>
        <p:txBody>
          <a:bodyPr/>
          <a:lstStyle/>
          <a:p>
            <a:r>
              <a:rPr lang="en-US" sz="4000" dirty="0"/>
              <a:t>Opioid Death Rates: West Virginia </a:t>
            </a:r>
          </a:p>
        </p:txBody>
      </p:sp>
      <p:pic>
        <p:nvPicPr>
          <p:cNvPr id="4" name="Content Placeholder 3">
            <a:extLst>
              <a:ext uri="{FF2B5EF4-FFF2-40B4-BE49-F238E27FC236}">
                <a16:creationId xmlns:a16="http://schemas.microsoft.com/office/drawing/2014/main" id="{F8F59EB9-0060-47F5-950A-E67EA3E4DE5A}"/>
              </a:ext>
            </a:extLst>
          </p:cNvPr>
          <p:cNvPicPr>
            <a:picLocks noGrp="1" noChangeAspect="1"/>
          </p:cNvPicPr>
          <p:nvPr>
            <p:ph idx="1"/>
          </p:nvPr>
        </p:nvPicPr>
        <p:blipFill>
          <a:blip r:embed="rId3"/>
          <a:stretch>
            <a:fillRect/>
          </a:stretch>
        </p:blipFill>
        <p:spPr>
          <a:xfrm>
            <a:off x="1143000" y="1301180"/>
            <a:ext cx="6400799" cy="5047326"/>
          </a:xfrm>
          <a:prstGeom prst="rect">
            <a:avLst/>
          </a:prstGeom>
        </p:spPr>
      </p:pic>
      <p:sp>
        <p:nvSpPr>
          <p:cNvPr id="5" name="Rectangle 4">
            <a:extLst>
              <a:ext uri="{FF2B5EF4-FFF2-40B4-BE49-F238E27FC236}">
                <a16:creationId xmlns:a16="http://schemas.microsoft.com/office/drawing/2014/main" id="{5708BDAB-8F57-4565-B2E5-4131FB54DADB}"/>
              </a:ext>
            </a:extLst>
          </p:cNvPr>
          <p:cNvSpPr/>
          <p:nvPr/>
        </p:nvSpPr>
        <p:spPr>
          <a:xfrm>
            <a:off x="4343399" y="6382141"/>
            <a:ext cx="4572000" cy="461665"/>
          </a:xfrm>
          <a:prstGeom prst="rect">
            <a:avLst/>
          </a:prstGeom>
        </p:spPr>
        <p:txBody>
          <a:bodyPr>
            <a:spAutoFit/>
          </a:bodyPr>
          <a:lstStyle/>
          <a:p>
            <a:r>
              <a:rPr lang="en-US" sz="1200" dirty="0"/>
              <a:t>https://www.drugabuse.gov/opioid-summaries-by-state/west-virginia-opioid-summary</a:t>
            </a:r>
          </a:p>
        </p:txBody>
      </p:sp>
    </p:spTree>
    <p:extLst>
      <p:ext uri="{BB962C8B-B14F-4D97-AF65-F5344CB8AC3E}">
        <p14:creationId xmlns:p14="http://schemas.microsoft.com/office/powerpoint/2010/main" val="204330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971" y="2896268"/>
            <a:ext cx="5310604" cy="1362075"/>
          </a:xfrm>
        </p:spPr>
        <p:txBody>
          <a:bodyPr/>
          <a:lstStyle/>
          <a:p>
            <a:r>
              <a:rPr lang="en-US" dirty="0"/>
              <a:t>Medication Assisted Treatment (MAT)</a:t>
            </a:r>
            <a:br>
              <a:rPr lang="en-US" dirty="0"/>
            </a:br>
            <a:endParaRPr lang="en-US" dirty="0"/>
          </a:p>
        </p:txBody>
      </p:sp>
    </p:spTree>
    <p:extLst>
      <p:ext uri="{BB962C8B-B14F-4D97-AF65-F5344CB8AC3E}">
        <p14:creationId xmlns:p14="http://schemas.microsoft.com/office/powerpoint/2010/main" val="802534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286669"/>
          </a:xfrm>
        </p:spPr>
        <p:txBody>
          <a:bodyPr anchor="ctr">
            <a:normAutofit/>
          </a:bodyPr>
          <a:lstStyle/>
          <a:p>
            <a:r>
              <a:rPr lang="en-US" sz="4000" dirty="0"/>
              <a:t>Past approach to treatment</a:t>
            </a:r>
          </a:p>
        </p:txBody>
      </p:sp>
      <p:sp>
        <p:nvSpPr>
          <p:cNvPr id="5" name="Content Placeholder 4"/>
          <p:cNvSpPr>
            <a:spLocks noGrp="1"/>
          </p:cNvSpPr>
          <p:nvPr>
            <p:ph idx="1"/>
          </p:nvPr>
        </p:nvSpPr>
        <p:spPr>
          <a:xfrm>
            <a:off x="885961" y="1286669"/>
            <a:ext cx="7662293" cy="5316308"/>
          </a:xfrm>
          <a:noFill/>
        </p:spPr>
        <p:txBody>
          <a:bodyPr anchor="ctr">
            <a:normAutofit/>
          </a:bodyPr>
          <a:lstStyle/>
          <a:p>
            <a:pPr marL="168271" indent="0">
              <a:spcBef>
                <a:spcPts val="0"/>
              </a:spcBef>
              <a:buNone/>
            </a:pPr>
            <a:r>
              <a:rPr lang="en-US" sz="2600" dirty="0">
                <a:latin typeface="Montserrat"/>
                <a:cs typeface="Arial" panose="020B0604020202020204" pitchFamily="34" charset="0"/>
              </a:rPr>
              <a:t>Based on the idea that substance use disorder is an </a:t>
            </a:r>
            <a:r>
              <a:rPr lang="en-US" sz="2600" dirty="0">
                <a:solidFill>
                  <a:srgbClr val="2EA4C0"/>
                </a:solidFill>
                <a:latin typeface="Montserrat"/>
                <a:cs typeface="Arial" panose="020B0604020202020204" pitchFamily="34" charset="0"/>
              </a:rPr>
              <a:t>acute</a:t>
            </a:r>
            <a:r>
              <a:rPr lang="en-US" sz="2600" dirty="0">
                <a:solidFill>
                  <a:srgbClr val="00B0F0"/>
                </a:solidFill>
                <a:latin typeface="Montserrat"/>
                <a:cs typeface="Arial" panose="020B0604020202020204" pitchFamily="34" charset="0"/>
              </a:rPr>
              <a:t> </a:t>
            </a:r>
            <a:r>
              <a:rPr lang="en-US" sz="2600" dirty="0">
                <a:latin typeface="Montserrat"/>
                <a:cs typeface="Arial" panose="020B0604020202020204" pitchFamily="34" charset="0"/>
              </a:rPr>
              <a:t>and </a:t>
            </a:r>
            <a:r>
              <a:rPr lang="en-US" sz="2600" dirty="0">
                <a:solidFill>
                  <a:srgbClr val="2EA4C0"/>
                </a:solidFill>
                <a:latin typeface="Montserrat"/>
                <a:cs typeface="Arial" panose="020B0604020202020204" pitchFamily="34" charset="0"/>
              </a:rPr>
              <a:t>curable</a:t>
            </a:r>
            <a:r>
              <a:rPr lang="en-US" sz="2600" dirty="0">
                <a:latin typeface="Montserrat"/>
                <a:cs typeface="Arial" panose="020B0604020202020204" pitchFamily="34" charset="0"/>
              </a:rPr>
              <a:t> condition</a:t>
            </a:r>
          </a:p>
          <a:p>
            <a:pPr marL="168271" indent="0">
              <a:spcBef>
                <a:spcPts val="0"/>
              </a:spcBef>
              <a:buNone/>
            </a:pPr>
            <a:endParaRPr lang="en-US" sz="2600" dirty="0">
              <a:latin typeface="Montserrat"/>
              <a:cs typeface="Arial" panose="020B0604020202020204" pitchFamily="34" charset="0"/>
            </a:endParaRPr>
          </a:p>
          <a:p>
            <a:pPr marL="1203295" lvl="1" indent="-460364">
              <a:spcBef>
                <a:spcPts val="0"/>
              </a:spcBef>
              <a:buFont typeface="Arial" panose="020B0604020202020204" pitchFamily="34" charset="0"/>
              <a:buChar char="→"/>
            </a:pPr>
            <a:r>
              <a:rPr lang="en-US" sz="2600" u="sng" dirty="0">
                <a:latin typeface="Montserrat"/>
                <a:cs typeface="Arial" panose="020B0604020202020204" pitchFamily="34" charset="0"/>
                <a:sym typeface="Wingdings" panose="05000000000000000000" pitchFamily="2" charset="2"/>
              </a:rPr>
              <a:t>Abstinence was the only goal </a:t>
            </a:r>
          </a:p>
          <a:p>
            <a:pPr marL="1203295" lvl="1" indent="-460364">
              <a:spcBef>
                <a:spcPts val="0"/>
              </a:spcBef>
              <a:buFont typeface="Arial" panose="020B0604020202020204" pitchFamily="34" charset="0"/>
              <a:buChar char="→"/>
            </a:pPr>
            <a:r>
              <a:rPr lang="en-US" sz="2600" dirty="0">
                <a:latin typeface="Montserrat"/>
                <a:cs typeface="Arial" panose="020B0604020202020204" pitchFamily="34" charset="0"/>
                <a:sym typeface="Wingdings" panose="05000000000000000000" pitchFamily="2" charset="2"/>
              </a:rPr>
              <a:t>Priority was to remove the individual from access to the offending drug</a:t>
            </a:r>
          </a:p>
          <a:p>
            <a:pPr marL="1203295" lvl="1" indent="-460364">
              <a:spcBef>
                <a:spcPts val="0"/>
              </a:spcBef>
              <a:buFont typeface="Arial" panose="020B0604020202020204" pitchFamily="34" charset="0"/>
              <a:buChar char="→"/>
            </a:pPr>
            <a:r>
              <a:rPr lang="en-US" sz="2600" dirty="0">
                <a:latin typeface="Montserrat"/>
                <a:cs typeface="Arial" panose="020B0604020202020204" pitchFamily="34" charset="0"/>
                <a:sym typeface="Wingdings" panose="05000000000000000000" pitchFamily="2" charset="2"/>
              </a:rPr>
              <a:t>Services were time-limited</a:t>
            </a:r>
          </a:p>
          <a:p>
            <a:pPr marL="742931" lvl="1" indent="0">
              <a:spcBef>
                <a:spcPts val="0"/>
              </a:spcBef>
              <a:buNone/>
            </a:pPr>
            <a:r>
              <a:rPr lang="en-US" sz="2600" dirty="0">
                <a:latin typeface="Montserrat"/>
                <a:cs typeface="Arial" panose="020B0604020202020204" pitchFamily="34" charset="0"/>
                <a:sym typeface="Wingdings" panose="05000000000000000000" pitchFamily="2" charset="2"/>
              </a:rPr>
              <a:t>			</a:t>
            </a:r>
            <a:r>
              <a:rPr lang="en-US" sz="2600" dirty="0">
                <a:latin typeface="Montserrat"/>
                <a:cs typeface="Arial" panose="020B0604020202020204" pitchFamily="34" charset="0"/>
              </a:rPr>
              <a:t>3-5 day </a:t>
            </a:r>
            <a:r>
              <a:rPr lang="en-US" sz="2600" b="1" dirty="0">
                <a:solidFill>
                  <a:srgbClr val="8A9C20"/>
                </a:solidFill>
                <a:latin typeface="Montserrat"/>
                <a:cs typeface="Arial" panose="020B0604020202020204" pitchFamily="34" charset="0"/>
              </a:rPr>
              <a:t>detoxification</a:t>
            </a:r>
          </a:p>
          <a:p>
            <a:pPr marL="742931" lvl="1" indent="0">
              <a:spcBef>
                <a:spcPts val="0"/>
              </a:spcBef>
              <a:buNone/>
            </a:pPr>
            <a:r>
              <a:rPr lang="en-US" sz="2600" b="1" dirty="0">
                <a:solidFill>
                  <a:srgbClr val="8A9C20"/>
                </a:solidFill>
                <a:latin typeface="Montserrat"/>
                <a:cs typeface="Arial" panose="020B0604020202020204" pitchFamily="34" charset="0"/>
              </a:rPr>
              <a:t>			</a:t>
            </a:r>
            <a:r>
              <a:rPr lang="en-US" sz="2600" dirty="0">
                <a:latin typeface="Montserrat"/>
                <a:cs typeface="Arial" panose="020B0604020202020204" pitchFamily="34" charset="0"/>
              </a:rPr>
              <a:t>2</a:t>
            </a:r>
            <a:r>
              <a:rPr lang="en-US" sz="2600" dirty="0">
                <a:latin typeface="Montserrat"/>
                <a:cs typeface="Arial" panose="020B0604020202020204" pitchFamily="34" charset="0"/>
                <a:sym typeface="Wingdings" panose="05000000000000000000" pitchFamily="2" charset="2"/>
              </a:rPr>
              <a:t>8-day </a:t>
            </a:r>
            <a:r>
              <a:rPr lang="en-US" sz="2600" b="1" dirty="0">
                <a:solidFill>
                  <a:srgbClr val="2EA4C0"/>
                </a:solidFill>
                <a:latin typeface="Montserrat"/>
                <a:cs typeface="Arial" panose="020B0604020202020204" pitchFamily="34" charset="0"/>
                <a:sym typeface="Wingdings" panose="05000000000000000000" pitchFamily="2" charset="2"/>
              </a:rPr>
              <a:t>residential programs</a:t>
            </a:r>
            <a:endParaRPr lang="en-US" sz="2600" dirty="0">
              <a:latin typeface="Montserrat"/>
              <a:cs typeface="Arial" panose="020B0604020202020204" pitchFamily="34" charset="0"/>
              <a:sym typeface="Wingdings" panose="05000000000000000000" pitchFamily="2" charset="2"/>
            </a:endParaRPr>
          </a:p>
          <a:p>
            <a:pPr marL="400040" lvl="2" indent="0">
              <a:spcBef>
                <a:spcPts val="0"/>
              </a:spcBef>
              <a:buNone/>
            </a:pPr>
            <a:endParaRPr lang="en-US" sz="800" b="1" dirty="0">
              <a:solidFill>
                <a:schemeClr val="bg1">
                  <a:lumMod val="95000"/>
                </a:schemeClr>
              </a:solidFill>
              <a:latin typeface="Sans source pro"/>
              <a:cs typeface="Arial" panose="020B0604020202020204" pitchFamily="34" charset="0"/>
              <a:sym typeface="Wingdings" panose="05000000000000000000" pitchFamily="2" charset="2"/>
            </a:endParaRPr>
          </a:p>
          <a:p>
            <a:pPr marL="796905" lvl="2" indent="-396865">
              <a:spcBef>
                <a:spcPts val="0"/>
              </a:spcBef>
              <a:buFont typeface="Wingdings" panose="05000000000000000000" pitchFamily="2" charset="2"/>
              <a:buChar char="v"/>
            </a:pPr>
            <a:endParaRPr lang="en-US" sz="800" b="1" dirty="0">
              <a:solidFill>
                <a:schemeClr val="bg1">
                  <a:lumMod val="95000"/>
                </a:schemeClr>
              </a:solidFill>
              <a:latin typeface="Sans source pro"/>
              <a:cs typeface="Arial" panose="020B0604020202020204" pitchFamily="34" charset="0"/>
              <a:sym typeface="Wingdings" panose="05000000000000000000" pitchFamily="2" charset="2"/>
            </a:endParaRPr>
          </a:p>
          <a:p>
            <a:pPr marL="288918" lvl="1" indent="-112710">
              <a:spcBef>
                <a:spcPts val="0"/>
              </a:spcBef>
              <a:buNone/>
            </a:pPr>
            <a:endParaRPr lang="en-US" sz="1050" b="1" dirty="0">
              <a:solidFill>
                <a:srgbClr val="8A9C20"/>
              </a:solidFill>
              <a:latin typeface="Arial-BoldMT"/>
              <a:cs typeface="Arial" panose="020B0604020202020204" pitchFamily="34" charset="0"/>
              <a:sym typeface="Wingdings" panose="05000000000000000000" pitchFamily="2" charset="2"/>
            </a:endParaRPr>
          </a:p>
          <a:p>
            <a:pPr marL="60323" indent="-346067">
              <a:spcBef>
                <a:spcPts val="0"/>
              </a:spcBef>
              <a:buFont typeface="Wingdings" panose="05000000000000000000" pitchFamily="2" charset="2"/>
              <a:buChar char="v"/>
            </a:pPr>
            <a:endParaRPr lang="en-US" sz="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1385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2737"/>
          </a:xfrm>
        </p:spPr>
        <p:txBody>
          <a:bodyPr anchor="ctr">
            <a:noAutofit/>
          </a:bodyPr>
          <a:lstStyle/>
          <a:p>
            <a:r>
              <a:rPr lang="en-US" sz="4000" dirty="0"/>
              <a:t>Past approach to treatment results</a:t>
            </a:r>
          </a:p>
        </p:txBody>
      </p:sp>
      <p:sp>
        <p:nvSpPr>
          <p:cNvPr id="6" name="Content Placeholder 4"/>
          <p:cNvSpPr>
            <a:spLocks noGrp="1"/>
          </p:cNvSpPr>
          <p:nvPr>
            <p:ph idx="1"/>
          </p:nvPr>
        </p:nvSpPr>
        <p:spPr>
          <a:xfrm>
            <a:off x="443345" y="2258291"/>
            <a:ext cx="8160328" cy="3338946"/>
          </a:xfrm>
          <a:noFill/>
        </p:spPr>
        <p:txBody>
          <a:bodyPr anchor="ctr">
            <a:normAutofit/>
          </a:bodyPr>
          <a:lstStyle/>
          <a:p>
            <a:pPr marL="0" indent="0">
              <a:lnSpc>
                <a:spcPct val="100000"/>
              </a:lnSpc>
              <a:spcBef>
                <a:spcPts val="0"/>
              </a:spcBef>
              <a:buNone/>
            </a:pPr>
            <a:endParaRPr lang="en-US" sz="3200" b="1" dirty="0">
              <a:solidFill>
                <a:srgbClr val="AD122A"/>
              </a:solidFill>
              <a:latin typeface="Sans source pro"/>
              <a:cs typeface="Arial" panose="020B0604020202020204" pitchFamily="34" charset="0"/>
              <a:sym typeface="Wingdings" panose="05000000000000000000" pitchFamily="2" charset="2"/>
            </a:endParaRPr>
          </a:p>
          <a:p>
            <a:pPr marL="0" indent="0">
              <a:lnSpc>
                <a:spcPct val="100000"/>
              </a:lnSpc>
              <a:spcBef>
                <a:spcPts val="0"/>
              </a:spcBef>
              <a:buNone/>
            </a:pPr>
            <a:endParaRPr lang="en-US" sz="3200" b="1" dirty="0">
              <a:solidFill>
                <a:srgbClr val="AD122A"/>
              </a:solidFill>
              <a:latin typeface="Sans source pro"/>
              <a:cs typeface="Arial" panose="020B0604020202020204" pitchFamily="34" charset="0"/>
              <a:sym typeface="Wingdings" panose="05000000000000000000" pitchFamily="2" charset="2"/>
            </a:endParaRPr>
          </a:p>
          <a:p>
            <a:pPr marL="0" indent="0">
              <a:lnSpc>
                <a:spcPct val="100000"/>
              </a:lnSpc>
              <a:spcBef>
                <a:spcPts val="0"/>
              </a:spcBef>
              <a:buNone/>
            </a:pPr>
            <a:endParaRPr lang="en-US" sz="3200" b="1" dirty="0">
              <a:latin typeface="Sans source pro"/>
              <a:cs typeface="Arial" panose="020B0604020202020204" pitchFamily="34" charset="0"/>
              <a:sym typeface="Wingdings" panose="05000000000000000000" pitchFamily="2" charset="2"/>
            </a:endParaRPr>
          </a:p>
          <a:p>
            <a:pPr marL="0" indent="0">
              <a:lnSpc>
                <a:spcPct val="100000"/>
              </a:lnSpc>
              <a:spcBef>
                <a:spcPts val="0"/>
              </a:spcBef>
              <a:buNone/>
            </a:pPr>
            <a:endParaRPr lang="en-US" sz="3200" b="1" dirty="0">
              <a:solidFill>
                <a:srgbClr val="AD122A"/>
              </a:solidFill>
              <a:latin typeface="Sans source pro"/>
              <a:cs typeface="Arial" panose="020B0604020202020204" pitchFamily="34" charset="0"/>
              <a:sym typeface="Wingdings" panose="05000000000000000000" pitchFamily="2" charset="2"/>
            </a:endParaRPr>
          </a:p>
          <a:p>
            <a:pPr marL="0" indent="0">
              <a:lnSpc>
                <a:spcPct val="100000"/>
              </a:lnSpc>
              <a:spcBef>
                <a:spcPts val="0"/>
              </a:spcBef>
              <a:buNone/>
            </a:pPr>
            <a:endParaRPr lang="en-US" sz="3200" b="1" dirty="0">
              <a:solidFill>
                <a:srgbClr val="AD122A"/>
              </a:solidFill>
              <a:latin typeface="Sans source pro"/>
              <a:cs typeface="Arial" panose="020B0604020202020204" pitchFamily="34" charset="0"/>
              <a:sym typeface="Wingdings" panose="05000000000000000000" pitchFamily="2" charset="2"/>
            </a:endParaRPr>
          </a:p>
          <a:p>
            <a:pPr marL="0" indent="0">
              <a:lnSpc>
                <a:spcPct val="100000"/>
              </a:lnSpc>
              <a:spcBef>
                <a:spcPts val="0"/>
              </a:spcBef>
              <a:buNone/>
            </a:pPr>
            <a:endParaRPr lang="en-US" sz="3000" b="1" dirty="0"/>
          </a:p>
        </p:txBody>
      </p:sp>
      <p:sp>
        <p:nvSpPr>
          <p:cNvPr id="5" name="TextBox 4">
            <a:extLst>
              <a:ext uri="{FF2B5EF4-FFF2-40B4-BE49-F238E27FC236}">
                <a16:creationId xmlns:a16="http://schemas.microsoft.com/office/drawing/2014/main" id="{5930C6D5-E64E-43D2-AE12-CC283898A4EF}"/>
              </a:ext>
            </a:extLst>
          </p:cNvPr>
          <p:cNvSpPr txBox="1"/>
          <p:nvPr/>
        </p:nvSpPr>
        <p:spPr>
          <a:xfrm>
            <a:off x="1073727" y="2258291"/>
            <a:ext cx="6996546" cy="3600986"/>
          </a:xfrm>
          <a:prstGeom prst="rect">
            <a:avLst/>
          </a:prstGeom>
          <a:noFill/>
        </p:spPr>
        <p:txBody>
          <a:bodyPr wrap="square" rtlCol="0">
            <a:spAutoFit/>
          </a:bodyPr>
          <a:lstStyle/>
          <a:p>
            <a:pPr marL="457200" indent="-457200">
              <a:buFont typeface="Wingdings" panose="05000000000000000000" pitchFamily="2" charset="2"/>
              <a:buChar char="v"/>
            </a:pPr>
            <a:r>
              <a:rPr lang="en-US" sz="2800" b="1" dirty="0">
                <a:latin typeface="Montserrat"/>
                <a:cs typeface="Arial" panose="020B0604020202020204" pitchFamily="34" charset="0"/>
              </a:rPr>
              <a:t>Withdrawal management </a:t>
            </a:r>
            <a:r>
              <a:rPr lang="en-US" sz="2800" dirty="0">
                <a:latin typeface="Montserrat"/>
                <a:cs typeface="Arial" panose="020B0604020202020204" pitchFamily="34" charset="0"/>
              </a:rPr>
              <a:t>by itself is</a:t>
            </a:r>
            <a:r>
              <a:rPr lang="en-US" sz="2800" b="1" dirty="0">
                <a:latin typeface="Montserrat"/>
                <a:cs typeface="Arial" panose="020B0604020202020204" pitchFamily="34" charset="0"/>
              </a:rPr>
              <a:t> </a:t>
            </a:r>
            <a:r>
              <a:rPr lang="en-US" sz="2800" dirty="0">
                <a:latin typeface="Montserrat"/>
                <a:cs typeface="Arial" panose="020B0604020202020204" pitchFamily="34" charset="0"/>
              </a:rPr>
              <a:t>no longer an acceptable form of treatment</a:t>
            </a:r>
            <a:r>
              <a:rPr lang="en-US" sz="2800" dirty="0">
                <a:latin typeface="Montserrat"/>
                <a:cs typeface="Arial" panose="020B0604020202020204" pitchFamily="34" charset="0"/>
                <a:sym typeface="Wingdings" panose="05000000000000000000" pitchFamily="2" charset="2"/>
              </a:rPr>
              <a:t> </a:t>
            </a:r>
          </a:p>
          <a:p>
            <a:r>
              <a:rPr lang="en-US" sz="2800" b="1" dirty="0">
                <a:solidFill>
                  <a:srgbClr val="AD122A"/>
                </a:solidFill>
                <a:latin typeface="Montserrat"/>
                <a:cs typeface="Arial" panose="020B0604020202020204" pitchFamily="34" charset="0"/>
                <a:sym typeface="Wingdings" panose="05000000000000000000" pitchFamily="2" charset="2"/>
              </a:rPr>
              <a:t>	 Up to 90-93% return to substance use</a:t>
            </a:r>
          </a:p>
          <a:p>
            <a:endParaRPr lang="en-US" sz="2000" b="1" dirty="0">
              <a:solidFill>
                <a:srgbClr val="AD122A"/>
              </a:solidFill>
              <a:latin typeface="Montserrat"/>
              <a:cs typeface="Arial" panose="020B0604020202020204" pitchFamily="34" charset="0"/>
              <a:sym typeface="Wingdings" panose="05000000000000000000" pitchFamily="2" charset="2"/>
            </a:endParaRPr>
          </a:p>
          <a:p>
            <a:endParaRPr lang="en-US" sz="2800" b="1" dirty="0">
              <a:solidFill>
                <a:srgbClr val="AD122A"/>
              </a:solidFill>
              <a:latin typeface="Montserrat"/>
              <a:cs typeface="Arial" panose="020B0604020202020204" pitchFamily="34" charset="0"/>
              <a:sym typeface="Wingdings" panose="05000000000000000000" pitchFamily="2" charset="2"/>
            </a:endParaRPr>
          </a:p>
          <a:p>
            <a:pPr marL="457200" indent="-457200">
              <a:buFont typeface="Wingdings" panose="05000000000000000000" pitchFamily="2" charset="2"/>
              <a:buChar char="v"/>
            </a:pPr>
            <a:r>
              <a:rPr lang="en-US" sz="2800" b="1" dirty="0">
                <a:latin typeface="Montserrat"/>
                <a:cs typeface="Arial" panose="020B0604020202020204" pitchFamily="34" charset="0"/>
                <a:sym typeface="Wingdings" panose="05000000000000000000" pitchFamily="2" charset="2"/>
              </a:rPr>
              <a:t>Counseling alone </a:t>
            </a:r>
            <a:r>
              <a:rPr lang="en-US" sz="2800" dirty="0">
                <a:latin typeface="Montserrat"/>
                <a:cs typeface="Arial" panose="020B0604020202020204" pitchFamily="34" charset="0"/>
                <a:sym typeface="Wingdings" panose="05000000000000000000" pitchFamily="2" charset="2"/>
              </a:rPr>
              <a:t>has a high rate of relapse</a:t>
            </a:r>
            <a:endParaRPr lang="en-US" sz="2800" b="1" dirty="0">
              <a:latin typeface="Montserrat"/>
              <a:cs typeface="Arial" panose="020B0604020202020204" pitchFamily="34" charset="0"/>
              <a:sym typeface="Wingdings" panose="05000000000000000000" pitchFamily="2" charset="2"/>
            </a:endParaRPr>
          </a:p>
          <a:p>
            <a:pPr lvl="1"/>
            <a:r>
              <a:rPr lang="en-US" sz="2800" b="1" dirty="0">
                <a:solidFill>
                  <a:srgbClr val="AD122A"/>
                </a:solidFill>
                <a:latin typeface="Montserrat"/>
                <a:cs typeface="Arial" panose="020B0604020202020204" pitchFamily="34" charset="0"/>
                <a:sym typeface="Wingdings" panose="05000000000000000000" pitchFamily="2" charset="2"/>
              </a:rPr>
              <a:t> Up to 60-90% return to substance use</a:t>
            </a:r>
          </a:p>
          <a:p>
            <a:pPr lvl="1"/>
            <a:endParaRPr lang="en-US" sz="3200" dirty="0">
              <a:latin typeface="Sans source pro"/>
              <a:cs typeface="Arial" panose="020B0604020202020204" pitchFamily="34" charset="0"/>
              <a:sym typeface="Wingdings" panose="05000000000000000000" pitchFamily="2" charset="2"/>
            </a:endParaRPr>
          </a:p>
        </p:txBody>
      </p:sp>
    </p:spTree>
    <p:extLst>
      <p:ext uri="{BB962C8B-B14F-4D97-AF65-F5344CB8AC3E}">
        <p14:creationId xmlns:p14="http://schemas.microsoft.com/office/powerpoint/2010/main" val="2520723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2737"/>
          </a:xfrm>
        </p:spPr>
        <p:txBody>
          <a:bodyPr anchor="ctr">
            <a:noAutofit/>
          </a:bodyPr>
          <a:lstStyle/>
          <a:p>
            <a:r>
              <a:rPr lang="en-US" sz="4000" dirty="0"/>
              <a:t>Today’s Approach to Treatment</a:t>
            </a:r>
          </a:p>
        </p:txBody>
      </p:sp>
      <p:sp>
        <p:nvSpPr>
          <p:cNvPr id="6" name="Content Placeholder 4"/>
          <p:cNvSpPr>
            <a:spLocks noGrp="1"/>
          </p:cNvSpPr>
          <p:nvPr>
            <p:ph idx="1"/>
          </p:nvPr>
        </p:nvSpPr>
        <p:spPr>
          <a:xfrm>
            <a:off x="787400" y="2018761"/>
            <a:ext cx="8050776" cy="959476"/>
          </a:xfrm>
          <a:noFill/>
        </p:spPr>
        <p:txBody>
          <a:bodyPr anchor="ctr">
            <a:normAutofit/>
          </a:bodyPr>
          <a:lstStyle/>
          <a:p>
            <a:pPr marL="0" indent="0">
              <a:lnSpc>
                <a:spcPct val="100000"/>
              </a:lnSpc>
              <a:spcBef>
                <a:spcPts val="0"/>
              </a:spcBef>
              <a:buNone/>
            </a:pPr>
            <a:r>
              <a:rPr lang="en-US" sz="3000" b="1" dirty="0">
                <a:latin typeface="Montserrat"/>
                <a:cs typeface="Arial" panose="020B0604020202020204" pitchFamily="34" charset="0"/>
              </a:rPr>
              <a:t>Evidence-based medicine</a:t>
            </a:r>
            <a:r>
              <a:rPr lang="en-US" sz="3000" b="1" dirty="0">
                <a:latin typeface="Montserrat"/>
              </a:rPr>
              <a: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206683"/>
            <a:ext cx="4394965" cy="2736153"/>
          </a:xfrm>
          <a:prstGeom prst="rect">
            <a:avLst/>
          </a:prstGeom>
        </p:spPr>
      </p:pic>
      <p:sp>
        <p:nvSpPr>
          <p:cNvPr id="8" name="Rectangle 7"/>
          <p:cNvSpPr/>
          <p:nvPr/>
        </p:nvSpPr>
        <p:spPr>
          <a:xfrm>
            <a:off x="368250" y="3005674"/>
            <a:ext cx="4457750" cy="3539430"/>
          </a:xfrm>
          <a:prstGeom prst="rect">
            <a:avLst/>
          </a:prstGeom>
        </p:spPr>
        <p:txBody>
          <a:bodyPr wrap="square">
            <a:spAutoFit/>
          </a:bodyPr>
          <a:lstStyle/>
          <a:p>
            <a:pPr marL="609585" indent="-304792">
              <a:lnSpc>
                <a:spcPct val="100000"/>
              </a:lnSpc>
              <a:spcBef>
                <a:spcPts val="0"/>
              </a:spcBef>
              <a:buFont typeface="Arial" panose="020B0604020202020204" pitchFamily="34" charset="0"/>
              <a:buChar char="•"/>
            </a:pPr>
            <a:r>
              <a:rPr lang="en-US" sz="2800" b="1" dirty="0">
                <a:solidFill>
                  <a:srgbClr val="AD122A"/>
                </a:solidFill>
                <a:latin typeface="Montserrat"/>
              </a:rPr>
              <a:t>FDA-approved Medication Assisted Treatment (MAT)</a:t>
            </a:r>
          </a:p>
          <a:p>
            <a:pPr marL="609585" indent="-304792">
              <a:lnSpc>
                <a:spcPct val="100000"/>
              </a:lnSpc>
              <a:spcBef>
                <a:spcPts val="0"/>
              </a:spcBef>
              <a:buFont typeface="Arial" panose="020B0604020202020204" pitchFamily="34" charset="0"/>
              <a:buChar char="•"/>
            </a:pPr>
            <a:r>
              <a:rPr lang="en-US" sz="2800" dirty="0">
                <a:latin typeface="Montserrat"/>
              </a:rPr>
              <a:t>Counseling and/or behavioral therapy </a:t>
            </a:r>
          </a:p>
          <a:p>
            <a:pPr marL="609585" indent="-304792">
              <a:spcBef>
                <a:spcPts val="0"/>
              </a:spcBef>
              <a:buFont typeface="Arial" panose="020B0604020202020204" pitchFamily="34" charset="0"/>
              <a:buChar char="•"/>
            </a:pPr>
            <a:r>
              <a:rPr lang="en-US" sz="2800" dirty="0">
                <a:latin typeface="Montserrat"/>
              </a:rPr>
              <a:t>Peer Support</a:t>
            </a:r>
          </a:p>
          <a:p>
            <a:pPr marL="609585" indent="-304792">
              <a:spcBef>
                <a:spcPts val="0"/>
              </a:spcBef>
              <a:buFont typeface="Arial" panose="020B0604020202020204" pitchFamily="34" charset="0"/>
              <a:buChar char="•"/>
            </a:pPr>
            <a:r>
              <a:rPr lang="en-US" sz="2800" dirty="0">
                <a:latin typeface="Montserrat"/>
              </a:rPr>
              <a:t>Other supportive services </a:t>
            </a:r>
            <a:endParaRPr lang="en-US" sz="700" b="1" dirty="0">
              <a:solidFill>
                <a:srgbClr val="2EA4C0"/>
              </a:solidFill>
              <a:latin typeface="Montserrat"/>
            </a:endParaRPr>
          </a:p>
        </p:txBody>
      </p:sp>
    </p:spTree>
    <p:extLst>
      <p:ext uri="{BB962C8B-B14F-4D97-AF65-F5344CB8AC3E}">
        <p14:creationId xmlns:p14="http://schemas.microsoft.com/office/powerpoint/2010/main" val="2623708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2737"/>
          </a:xfrm>
        </p:spPr>
        <p:txBody>
          <a:bodyPr anchor="ctr">
            <a:noAutofit/>
          </a:bodyPr>
          <a:lstStyle/>
          <a:p>
            <a:r>
              <a:rPr lang="en-US" sz="4000" dirty="0"/>
              <a:t>Today’s Approach to Treatment</a:t>
            </a:r>
          </a:p>
        </p:txBody>
      </p:sp>
      <p:sp>
        <p:nvSpPr>
          <p:cNvPr id="6" name="Content Placeholder 4"/>
          <p:cNvSpPr>
            <a:spLocks noGrp="1"/>
          </p:cNvSpPr>
          <p:nvPr>
            <p:ph idx="1"/>
          </p:nvPr>
        </p:nvSpPr>
        <p:spPr>
          <a:xfrm>
            <a:off x="0" y="1905001"/>
            <a:ext cx="8864600" cy="4952999"/>
          </a:xfrm>
          <a:noFill/>
        </p:spPr>
        <p:txBody>
          <a:bodyPr anchor="ctr">
            <a:normAutofit/>
          </a:bodyPr>
          <a:lstStyle/>
          <a:p>
            <a:pPr marL="0" indent="0">
              <a:buNone/>
            </a:pPr>
            <a:r>
              <a:rPr lang="en-US" sz="2400" dirty="0">
                <a:latin typeface="Montserrat"/>
                <a:ea typeface="ヒラギノ角ゴ ProN W3" charset="0"/>
                <a:cs typeface="ヒラギノ角ゴ ProN W3" charset="0"/>
              </a:rPr>
              <a:t>Most effective treatment for OUD involves a combination of several approaches: </a:t>
            </a:r>
          </a:p>
          <a:p>
            <a:pPr marL="1028700" lvl="1" indent="-342900">
              <a:spcBef>
                <a:spcPts val="1260"/>
              </a:spcBef>
              <a:buSzPct val="114000"/>
              <a:buFont typeface="Wingdings" panose="05000000000000000000" pitchFamily="2" charset="2"/>
              <a:buChar char="v"/>
            </a:pPr>
            <a:r>
              <a:rPr lang="en-US" sz="2400" b="1" dirty="0">
                <a:latin typeface="Montserrat"/>
                <a:ea typeface="ＭＳ Ｐゴシック" charset="0"/>
                <a:cs typeface="ＭＳ Ｐゴシック" charset="0"/>
              </a:rPr>
              <a:t>Medication for Addiction Treatment (MAT) </a:t>
            </a:r>
            <a:r>
              <a:rPr lang="en-US" sz="2400" dirty="0">
                <a:latin typeface="Montserrat"/>
                <a:ea typeface="ＭＳ Ｐゴシック" charset="0"/>
                <a:cs typeface="ＭＳ Ｐゴシック" charset="0"/>
              </a:rPr>
              <a:t>involves use of medications in combination with intervention to increase adherence to medications</a:t>
            </a:r>
          </a:p>
          <a:p>
            <a:pPr marL="1028700" lvl="1" indent="-342900">
              <a:spcBef>
                <a:spcPts val="1260"/>
              </a:spcBef>
              <a:buSzPct val="114000"/>
              <a:buFont typeface="Wingdings" panose="05000000000000000000" pitchFamily="2" charset="2"/>
              <a:buChar char="v"/>
            </a:pPr>
            <a:r>
              <a:rPr lang="en-US" sz="2400" b="1" dirty="0">
                <a:latin typeface="Montserrat"/>
                <a:ea typeface="ＭＳ Ｐゴシック" charset="0"/>
                <a:cs typeface="ＭＳ Ｐゴシック" charset="0"/>
              </a:rPr>
              <a:t>Psychosocial/behavioral approach </a:t>
            </a:r>
            <a:r>
              <a:rPr lang="en-US" sz="2400" dirty="0">
                <a:latin typeface="Montserrat"/>
                <a:ea typeface="ＭＳ Ｐゴシック" charset="0"/>
                <a:cs typeface="ＭＳ Ｐゴシック" charset="0"/>
              </a:rPr>
              <a:t>focused on helping patients develop skills necessary to maintain recovery</a:t>
            </a:r>
          </a:p>
          <a:p>
            <a:pPr marL="1028700" lvl="1" indent="-342900">
              <a:spcBef>
                <a:spcPts val="1260"/>
              </a:spcBef>
              <a:buSzPct val="114000"/>
              <a:buFont typeface="Wingdings" panose="05000000000000000000" pitchFamily="2" charset="2"/>
              <a:buChar char="v"/>
            </a:pPr>
            <a:r>
              <a:rPr lang="en-US" sz="2400" b="1" dirty="0">
                <a:latin typeface="Montserrat"/>
                <a:ea typeface="ＭＳ Ｐゴシック" charset="0"/>
                <a:cs typeface="ＭＳ Ｐゴシック" charset="0"/>
              </a:rPr>
              <a:t>Self Help/Mutual Help </a:t>
            </a:r>
            <a:r>
              <a:rPr lang="en-US" sz="2400" dirty="0">
                <a:latin typeface="Montserrat"/>
                <a:ea typeface="ＭＳ Ｐゴシック" charset="0"/>
                <a:cs typeface="ＭＳ Ｐゴシック" charset="0"/>
              </a:rPr>
              <a:t>support groups form social network supportive of recovery </a:t>
            </a:r>
          </a:p>
          <a:p>
            <a:pPr marL="1028700" lvl="1" indent="-342900">
              <a:spcBef>
                <a:spcPts val="1260"/>
              </a:spcBef>
              <a:buSzPct val="114000"/>
              <a:buFont typeface="Wingdings" panose="05000000000000000000" pitchFamily="2" charset="2"/>
              <a:buChar char="v"/>
            </a:pPr>
            <a:r>
              <a:rPr lang="en-US" sz="2400" b="1" dirty="0">
                <a:latin typeface="Montserrat"/>
                <a:ea typeface="ＭＳ Ｐゴシック" charset="0"/>
                <a:cs typeface="ＭＳ Ｐゴシック" charset="0"/>
              </a:rPr>
              <a:t>Recovery-oriented activities </a:t>
            </a:r>
            <a:r>
              <a:rPr lang="en-US" sz="2400" dirty="0">
                <a:latin typeface="Montserrat"/>
                <a:ea typeface="ＭＳ Ｐゴシック" charset="0"/>
                <a:cs typeface="ＭＳ Ｐゴシック" charset="0"/>
              </a:rPr>
              <a:t>help patients develop satisfying lives</a:t>
            </a:r>
          </a:p>
          <a:p>
            <a:pPr marL="0" indent="0">
              <a:lnSpc>
                <a:spcPct val="100000"/>
              </a:lnSpc>
              <a:spcBef>
                <a:spcPts val="0"/>
              </a:spcBef>
              <a:buNone/>
            </a:pPr>
            <a:endParaRPr lang="en-US" sz="3000" dirty="0"/>
          </a:p>
          <a:p>
            <a:pPr>
              <a:lnSpc>
                <a:spcPct val="100000"/>
              </a:lnSpc>
              <a:spcBef>
                <a:spcPts val="0"/>
              </a:spcBef>
              <a:buFont typeface="Wingdings" panose="05000000000000000000" pitchFamily="2" charset="2"/>
              <a:buChar char="v"/>
            </a:pPr>
            <a:endParaRPr lang="en-US" sz="3000" dirty="0"/>
          </a:p>
        </p:txBody>
      </p:sp>
    </p:spTree>
    <p:extLst>
      <p:ext uri="{BB962C8B-B14F-4D97-AF65-F5344CB8AC3E}">
        <p14:creationId xmlns:p14="http://schemas.microsoft.com/office/powerpoint/2010/main" val="3611835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2737"/>
          </a:xfrm>
        </p:spPr>
        <p:txBody>
          <a:bodyPr anchor="ctr">
            <a:noAutofit/>
          </a:bodyPr>
          <a:lstStyle/>
          <a:p>
            <a:r>
              <a:rPr lang="en-US" sz="4000"/>
              <a:t>Today’s Approach to Treatment</a:t>
            </a:r>
            <a:endParaRPr lang="en-US" sz="4000" dirty="0"/>
          </a:p>
        </p:txBody>
      </p:sp>
      <p:sp>
        <p:nvSpPr>
          <p:cNvPr id="6" name="Content Placeholder 4"/>
          <p:cNvSpPr>
            <a:spLocks noGrp="1"/>
          </p:cNvSpPr>
          <p:nvPr>
            <p:ph idx="1"/>
          </p:nvPr>
        </p:nvSpPr>
        <p:spPr>
          <a:xfrm>
            <a:off x="871770" y="1828801"/>
            <a:ext cx="8272230" cy="5029200"/>
          </a:xfrm>
          <a:noFill/>
        </p:spPr>
        <p:txBody>
          <a:bodyPr anchor="ctr">
            <a:normAutofit lnSpcReduction="10000"/>
          </a:bodyPr>
          <a:lstStyle/>
          <a:p>
            <a:pPr>
              <a:lnSpc>
                <a:spcPct val="100000"/>
              </a:lnSpc>
              <a:spcBef>
                <a:spcPts val="0"/>
              </a:spcBef>
              <a:buFont typeface="Wingdings" panose="05000000000000000000" pitchFamily="2" charset="2"/>
              <a:buChar char="v"/>
            </a:pPr>
            <a:r>
              <a:rPr lang="en-US" sz="3000" dirty="0">
                <a:latin typeface="Montserrat"/>
              </a:rPr>
              <a:t>Harm reduction</a:t>
            </a:r>
          </a:p>
          <a:p>
            <a:pPr>
              <a:lnSpc>
                <a:spcPct val="100000"/>
              </a:lnSpc>
              <a:spcBef>
                <a:spcPts val="0"/>
              </a:spcBef>
              <a:buFont typeface="Wingdings" panose="05000000000000000000" pitchFamily="2" charset="2"/>
              <a:buChar char="v"/>
            </a:pPr>
            <a:endParaRPr lang="en-US" sz="3000" dirty="0">
              <a:latin typeface="Montserrat"/>
            </a:endParaRPr>
          </a:p>
          <a:p>
            <a:pPr>
              <a:lnSpc>
                <a:spcPct val="100000"/>
              </a:lnSpc>
              <a:spcBef>
                <a:spcPts val="0"/>
              </a:spcBef>
              <a:buFont typeface="Wingdings" panose="05000000000000000000" pitchFamily="2" charset="2"/>
              <a:buChar char="v"/>
            </a:pPr>
            <a:r>
              <a:rPr lang="en-US" sz="3000" dirty="0">
                <a:latin typeface="Montserrat"/>
              </a:rPr>
              <a:t>Meeting the individual where they are at</a:t>
            </a:r>
          </a:p>
          <a:p>
            <a:pPr>
              <a:lnSpc>
                <a:spcPct val="100000"/>
              </a:lnSpc>
              <a:spcBef>
                <a:spcPts val="0"/>
              </a:spcBef>
              <a:buFont typeface="Wingdings" panose="05000000000000000000" pitchFamily="2" charset="2"/>
              <a:buChar char="v"/>
            </a:pPr>
            <a:endParaRPr lang="en-US" sz="900" dirty="0">
              <a:latin typeface="Montserrat"/>
            </a:endParaRPr>
          </a:p>
          <a:p>
            <a:pPr lvl="1">
              <a:lnSpc>
                <a:spcPct val="100000"/>
              </a:lnSpc>
              <a:spcBef>
                <a:spcPts val="0"/>
              </a:spcBef>
              <a:buFont typeface="Wingdings" panose="05000000000000000000" pitchFamily="2" charset="2"/>
              <a:buChar char="Ø"/>
            </a:pPr>
            <a:r>
              <a:rPr lang="en-US" sz="2400" dirty="0">
                <a:latin typeface="Montserrat"/>
              </a:rPr>
              <a:t>Precontemplation, Contemplation, Preparation, Action, Maintenance, Relapse</a:t>
            </a:r>
            <a:endParaRPr lang="en-US" sz="2600" dirty="0">
              <a:latin typeface="Montserrat"/>
            </a:endParaRPr>
          </a:p>
          <a:p>
            <a:pPr>
              <a:lnSpc>
                <a:spcPct val="100000"/>
              </a:lnSpc>
              <a:spcBef>
                <a:spcPts val="0"/>
              </a:spcBef>
              <a:buFont typeface="Wingdings" panose="05000000000000000000" pitchFamily="2" charset="2"/>
              <a:buChar char="v"/>
            </a:pPr>
            <a:endParaRPr lang="en-US" sz="3000" dirty="0">
              <a:latin typeface="Montserrat"/>
            </a:endParaRPr>
          </a:p>
          <a:p>
            <a:pPr>
              <a:lnSpc>
                <a:spcPct val="100000"/>
              </a:lnSpc>
              <a:spcBef>
                <a:spcPts val="0"/>
              </a:spcBef>
              <a:buFont typeface="Wingdings" panose="05000000000000000000" pitchFamily="2" charset="2"/>
              <a:buChar char="v"/>
            </a:pPr>
            <a:r>
              <a:rPr lang="en-US" sz="3000" dirty="0">
                <a:latin typeface="Montserrat"/>
              </a:rPr>
              <a:t>Motivational Interviewing</a:t>
            </a:r>
          </a:p>
          <a:p>
            <a:pPr>
              <a:lnSpc>
                <a:spcPct val="100000"/>
              </a:lnSpc>
              <a:spcBef>
                <a:spcPts val="0"/>
              </a:spcBef>
              <a:buFont typeface="Wingdings" panose="05000000000000000000" pitchFamily="2" charset="2"/>
              <a:buChar char="v"/>
            </a:pPr>
            <a:endParaRPr lang="en-US" sz="3000" dirty="0">
              <a:latin typeface="Montserrat"/>
            </a:endParaRPr>
          </a:p>
          <a:p>
            <a:pPr>
              <a:lnSpc>
                <a:spcPct val="100000"/>
              </a:lnSpc>
              <a:spcBef>
                <a:spcPts val="0"/>
              </a:spcBef>
              <a:buFont typeface="Wingdings" panose="05000000000000000000" pitchFamily="2" charset="2"/>
              <a:buChar char="v"/>
            </a:pPr>
            <a:r>
              <a:rPr lang="en-US" sz="3000" dirty="0">
                <a:latin typeface="Montserrat"/>
              </a:rPr>
              <a:t>Peer Support </a:t>
            </a:r>
          </a:p>
          <a:p>
            <a:pPr>
              <a:lnSpc>
                <a:spcPct val="100000"/>
              </a:lnSpc>
              <a:spcBef>
                <a:spcPts val="0"/>
              </a:spcBef>
              <a:buFont typeface="Wingdings" panose="05000000000000000000" pitchFamily="2" charset="2"/>
              <a:buChar char="v"/>
            </a:pPr>
            <a:endParaRPr lang="en-US" sz="3000" dirty="0">
              <a:latin typeface="Montserrat"/>
            </a:endParaRPr>
          </a:p>
          <a:p>
            <a:pPr>
              <a:lnSpc>
                <a:spcPct val="100000"/>
              </a:lnSpc>
              <a:spcBef>
                <a:spcPts val="0"/>
              </a:spcBef>
              <a:buFont typeface="Wingdings" panose="05000000000000000000" pitchFamily="2" charset="2"/>
              <a:buChar char="v"/>
            </a:pPr>
            <a:r>
              <a:rPr lang="en-US" sz="3000" dirty="0">
                <a:latin typeface="Montserrat"/>
              </a:rPr>
              <a:t>Continuum of ongoing care</a:t>
            </a:r>
          </a:p>
          <a:p>
            <a:pPr marL="0" indent="0">
              <a:lnSpc>
                <a:spcPct val="100000"/>
              </a:lnSpc>
              <a:spcBef>
                <a:spcPts val="0"/>
              </a:spcBef>
              <a:buNone/>
            </a:pPr>
            <a:endParaRPr lang="en-US" sz="3000" dirty="0"/>
          </a:p>
          <a:p>
            <a:pPr>
              <a:lnSpc>
                <a:spcPct val="100000"/>
              </a:lnSpc>
              <a:spcBef>
                <a:spcPts val="0"/>
              </a:spcBef>
              <a:buFont typeface="Wingdings" panose="05000000000000000000" pitchFamily="2" charset="2"/>
              <a:buChar char="v"/>
            </a:pPr>
            <a:endParaRPr lang="en-US" sz="3000" dirty="0"/>
          </a:p>
        </p:txBody>
      </p:sp>
    </p:spTree>
    <p:extLst>
      <p:ext uri="{BB962C8B-B14F-4D97-AF65-F5344CB8AC3E}">
        <p14:creationId xmlns:p14="http://schemas.microsoft.com/office/powerpoint/2010/main" val="9924291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Working with communities to address the opioid crisis</a:t>
            </a:r>
          </a:p>
        </p:txBody>
      </p:sp>
      <p:sp>
        <p:nvSpPr>
          <p:cNvPr id="3" name="Content Placeholder 2"/>
          <p:cNvSpPr>
            <a:spLocks noGrp="1"/>
          </p:cNvSpPr>
          <p:nvPr>
            <p:ph idx="1"/>
          </p:nvPr>
        </p:nvSpPr>
        <p:spPr>
          <a:xfrm>
            <a:off x="498764" y="2233585"/>
            <a:ext cx="8229600" cy="3953421"/>
          </a:xfrm>
        </p:spPr>
        <p:txBody>
          <a:bodyPr>
            <a:normAutofit/>
          </a:bodyPr>
          <a:lstStyle/>
          <a:p>
            <a:pPr lvl="0"/>
            <a:r>
              <a:rPr lang="en-US" sz="2400" dirty="0">
                <a:latin typeface="Montserrat"/>
              </a:rPr>
              <a:t>SAMHSA’s State Targeted Response Technical Assistance (STR-TA) grant created the </a:t>
            </a:r>
            <a:r>
              <a:rPr lang="en-US" sz="2400" i="1" dirty="0">
                <a:latin typeface="Montserrat"/>
              </a:rPr>
              <a:t>Opioid Response Network</a:t>
            </a:r>
            <a:r>
              <a:rPr lang="en-US" sz="2400" dirty="0">
                <a:latin typeface="Montserrat"/>
              </a:rPr>
              <a:t> to assist STR grantees, individuals and other organizations by providing the resources and technical assistance they need locally to address the opioid crisis .</a:t>
            </a:r>
          </a:p>
          <a:p>
            <a:pPr lvl="0"/>
            <a:r>
              <a:rPr lang="en-US" sz="2400" dirty="0">
                <a:latin typeface="Montserrat"/>
              </a:rPr>
              <a:t>Technical assistance is available to support the evidence-based prevention, treatment, and recovery of opioid use disorders. </a:t>
            </a:r>
          </a:p>
        </p:txBody>
      </p:sp>
      <p:sp>
        <p:nvSpPr>
          <p:cNvPr id="4" name="Slide Number Placeholder 3"/>
          <p:cNvSpPr>
            <a:spLocks noGrp="1"/>
          </p:cNvSpPr>
          <p:nvPr>
            <p:ph type="sldNum" sz="quarter" idx="12"/>
          </p:nvPr>
        </p:nvSpPr>
        <p:spPr/>
        <p:txBody>
          <a:bodyPr/>
          <a:lstStyle/>
          <a:p>
            <a:fld id="{1271A09D-B238-CC49-8083-E93D66A072E7}" type="slidenum">
              <a:rPr lang="en-US" smtClean="0"/>
              <a:t>2</a:t>
            </a:fld>
            <a:endParaRPr lang="en-US"/>
          </a:p>
        </p:txBody>
      </p:sp>
    </p:spTree>
    <p:extLst>
      <p:ext uri="{BB962C8B-B14F-4D97-AF65-F5344CB8AC3E}">
        <p14:creationId xmlns:p14="http://schemas.microsoft.com/office/powerpoint/2010/main" val="8747627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22737"/>
          </a:xfrm>
        </p:spPr>
        <p:txBody>
          <a:bodyPr anchor="ctr">
            <a:noAutofit/>
          </a:bodyPr>
          <a:lstStyle/>
          <a:p>
            <a:r>
              <a:rPr lang="en-US" sz="4000" dirty="0"/>
              <a:t>Today’s Approach to Treatment</a:t>
            </a:r>
          </a:p>
        </p:txBody>
      </p:sp>
      <p:sp>
        <p:nvSpPr>
          <p:cNvPr id="6" name="Content Placeholder 4"/>
          <p:cNvSpPr>
            <a:spLocks noGrp="1"/>
          </p:cNvSpPr>
          <p:nvPr>
            <p:ph idx="1"/>
          </p:nvPr>
        </p:nvSpPr>
        <p:spPr>
          <a:xfrm>
            <a:off x="453058" y="1622737"/>
            <a:ext cx="8423413" cy="4892363"/>
          </a:xfrm>
          <a:noFill/>
        </p:spPr>
        <p:txBody>
          <a:bodyPr anchor="ctr">
            <a:noAutofit/>
          </a:bodyPr>
          <a:lstStyle/>
          <a:p>
            <a:pPr marL="0" indent="0">
              <a:lnSpc>
                <a:spcPct val="120000"/>
              </a:lnSpc>
              <a:spcBef>
                <a:spcPts val="0"/>
              </a:spcBef>
              <a:buNone/>
            </a:pPr>
            <a:r>
              <a:rPr lang="en-US" sz="2600" b="1" dirty="0">
                <a:latin typeface="Montserrat"/>
              </a:rPr>
              <a:t>Services are designed to</a:t>
            </a:r>
            <a:r>
              <a:rPr lang="en-US" sz="2600" dirty="0">
                <a:latin typeface="Montserrat"/>
              </a:rPr>
              <a:t>:</a:t>
            </a:r>
          </a:p>
          <a:p>
            <a:pPr lvl="0">
              <a:lnSpc>
                <a:spcPct val="100000"/>
              </a:lnSpc>
              <a:spcBef>
                <a:spcPts val="0"/>
              </a:spcBef>
              <a:buClr>
                <a:srgbClr val="A13F1D"/>
              </a:buClr>
              <a:buFont typeface="Wingdings" panose="05000000000000000000" pitchFamily="2" charset="2"/>
              <a:buChar char="v"/>
            </a:pPr>
            <a:r>
              <a:rPr lang="en-US" sz="2600" dirty="0">
                <a:latin typeface="Montserrat"/>
              </a:rPr>
              <a:t>Enable the </a:t>
            </a:r>
            <a:r>
              <a:rPr lang="en-US" sz="2600" dirty="0">
                <a:solidFill>
                  <a:srgbClr val="FF0000"/>
                </a:solidFill>
                <a:latin typeface="Montserrat"/>
              </a:rPr>
              <a:t>Provider </a:t>
            </a:r>
            <a:r>
              <a:rPr lang="en-US" sz="2600" dirty="0">
                <a:latin typeface="Montserrat"/>
              </a:rPr>
              <a:t>and the </a:t>
            </a:r>
            <a:r>
              <a:rPr lang="en-US" sz="2600" dirty="0">
                <a:solidFill>
                  <a:srgbClr val="FF0000"/>
                </a:solidFill>
                <a:latin typeface="Montserrat"/>
              </a:rPr>
              <a:t>Patient</a:t>
            </a:r>
            <a:r>
              <a:rPr lang="en-US" sz="2600" dirty="0">
                <a:latin typeface="Montserrat"/>
              </a:rPr>
              <a:t> to work together to make an </a:t>
            </a:r>
            <a:r>
              <a:rPr lang="en-US" sz="2600" dirty="0">
                <a:solidFill>
                  <a:srgbClr val="FF0000"/>
                </a:solidFill>
                <a:latin typeface="Montserrat"/>
              </a:rPr>
              <a:t>Individualized Plan</a:t>
            </a:r>
          </a:p>
          <a:p>
            <a:pPr lvl="0">
              <a:lnSpc>
                <a:spcPct val="100000"/>
              </a:lnSpc>
              <a:spcBef>
                <a:spcPts val="0"/>
              </a:spcBef>
              <a:buClr>
                <a:srgbClr val="A13F1D"/>
              </a:buClr>
              <a:buFont typeface="Wingdings" panose="05000000000000000000" pitchFamily="2" charset="2"/>
              <a:buChar char="v"/>
            </a:pPr>
            <a:endParaRPr lang="en-US" sz="2600" dirty="0">
              <a:solidFill>
                <a:srgbClr val="FF0000"/>
              </a:solidFill>
              <a:latin typeface="Montserrat"/>
            </a:endParaRPr>
          </a:p>
          <a:p>
            <a:pPr lvl="0">
              <a:lnSpc>
                <a:spcPct val="100000"/>
              </a:lnSpc>
              <a:spcBef>
                <a:spcPts val="0"/>
              </a:spcBef>
              <a:buClr>
                <a:srgbClr val="A13F1D"/>
              </a:buClr>
              <a:buFont typeface="Wingdings" panose="05000000000000000000" pitchFamily="2" charset="2"/>
              <a:buChar char="v"/>
            </a:pPr>
            <a:r>
              <a:rPr lang="en-US" sz="2600" dirty="0">
                <a:latin typeface="Montserrat"/>
              </a:rPr>
              <a:t>Address associated </a:t>
            </a:r>
            <a:r>
              <a:rPr lang="en-US" sz="2600" b="1" dirty="0">
                <a:solidFill>
                  <a:srgbClr val="8A9C20"/>
                </a:solidFill>
                <a:latin typeface="Montserrat"/>
              </a:rPr>
              <a:t>physical, mental health, and/or psychosocial problems</a:t>
            </a:r>
          </a:p>
          <a:p>
            <a:pPr lvl="0">
              <a:lnSpc>
                <a:spcPct val="100000"/>
              </a:lnSpc>
              <a:spcBef>
                <a:spcPts val="0"/>
              </a:spcBef>
              <a:buClr>
                <a:srgbClr val="A13F1D"/>
              </a:buClr>
              <a:buFont typeface="Wingdings" panose="05000000000000000000" pitchFamily="2" charset="2"/>
              <a:buChar char="v"/>
            </a:pPr>
            <a:endParaRPr lang="en-US" sz="2600" b="1" dirty="0">
              <a:solidFill>
                <a:srgbClr val="8A9C20"/>
              </a:solidFill>
              <a:latin typeface="Montserrat"/>
            </a:endParaRPr>
          </a:p>
          <a:p>
            <a:pPr lvl="0">
              <a:lnSpc>
                <a:spcPct val="100000"/>
              </a:lnSpc>
              <a:spcBef>
                <a:spcPts val="0"/>
              </a:spcBef>
              <a:buClr>
                <a:srgbClr val="A13F1D"/>
              </a:buClr>
              <a:buFont typeface="Wingdings" panose="05000000000000000000" pitchFamily="2" charset="2"/>
              <a:buChar char="v"/>
            </a:pPr>
            <a:r>
              <a:rPr lang="en-US" sz="2600" dirty="0">
                <a:latin typeface="Montserrat"/>
              </a:rPr>
              <a:t>Restore the patient to </a:t>
            </a:r>
            <a:r>
              <a:rPr lang="en-US" sz="2600" b="1" dirty="0">
                <a:solidFill>
                  <a:srgbClr val="2EA4C0"/>
                </a:solidFill>
                <a:latin typeface="Montserrat"/>
              </a:rPr>
              <a:t>maximum functional capacity </a:t>
            </a:r>
          </a:p>
        </p:txBody>
      </p:sp>
    </p:spTree>
    <p:extLst>
      <p:ext uri="{BB962C8B-B14F-4D97-AF65-F5344CB8AC3E}">
        <p14:creationId xmlns:p14="http://schemas.microsoft.com/office/powerpoint/2010/main" val="35825885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Goals of MAT</a:t>
            </a:r>
            <a:endParaRPr sz="4000" dirty="0"/>
          </a:p>
        </p:txBody>
      </p:sp>
      <p:sp>
        <p:nvSpPr>
          <p:cNvPr id="253" name="Google Shape;253;p42"/>
          <p:cNvSpPr txBox="1">
            <a:spLocks noGrp="1"/>
          </p:cNvSpPr>
          <p:nvPr>
            <p:ph type="body" idx="1"/>
          </p:nvPr>
        </p:nvSpPr>
        <p:spPr>
          <a:xfrm>
            <a:off x="0" y="1408570"/>
            <a:ext cx="9144000" cy="5449429"/>
          </a:xfrm>
          <a:prstGeom prst="rect">
            <a:avLst/>
          </a:prstGeom>
          <a:noFill/>
          <a:ln>
            <a:noFill/>
          </a:ln>
        </p:spPr>
        <p:txBody>
          <a:bodyPr spcFirstLastPara="1" wrap="square" lIns="91425" tIns="45700" rIns="91425" bIns="45700" anchor="t" anchorCtr="0">
            <a:noAutofit/>
          </a:bodyPr>
          <a:lstStyle/>
          <a:p>
            <a:pPr marL="1082675" lvl="1" indent="-457200">
              <a:spcBef>
                <a:spcPts val="0"/>
              </a:spcBef>
              <a:buSzPts val="2800"/>
              <a:buFont typeface="Wingdings" panose="05000000000000000000" pitchFamily="2" charset="2"/>
              <a:buChar char="v"/>
            </a:pPr>
            <a:endParaRPr lang="en-US" sz="3200" dirty="0">
              <a:latin typeface="Montserrat"/>
              <a:ea typeface="Montserrat"/>
              <a:cs typeface="Montserrat"/>
              <a:sym typeface="Montserrat"/>
            </a:endParaRPr>
          </a:p>
          <a:p>
            <a:pPr marL="1082675" lvl="1" indent="-457200">
              <a:spcBef>
                <a:spcPts val="0"/>
              </a:spcBef>
              <a:buSzPts val="2800"/>
              <a:buFont typeface="Wingdings" panose="05000000000000000000" pitchFamily="2" charset="2"/>
              <a:buChar char="v"/>
            </a:pPr>
            <a:r>
              <a:rPr lang="en-US" sz="2800" dirty="0">
                <a:latin typeface="Montserrat"/>
                <a:ea typeface="Montserrat"/>
                <a:cs typeface="Montserrat"/>
                <a:sym typeface="Montserrat"/>
              </a:rPr>
              <a:t>Discontinue yo-yo effect of intoxication and withdrawal and r</a:t>
            </a:r>
            <a:r>
              <a:rPr lang="en-US" sz="2800" dirty="0">
                <a:latin typeface="Montserrat"/>
              </a:rPr>
              <a:t>estore normal brain function</a:t>
            </a:r>
            <a:endParaRPr lang="en-US" sz="2800" dirty="0">
              <a:latin typeface="Montserrat"/>
              <a:ea typeface="Montserrat"/>
              <a:cs typeface="Montserrat"/>
              <a:sym typeface="Montserrat"/>
            </a:endParaRPr>
          </a:p>
          <a:p>
            <a:pPr lvl="1">
              <a:buFont typeface="Wingdings" panose="05000000000000000000" pitchFamily="2" charset="2"/>
              <a:buChar char="v"/>
            </a:pPr>
            <a:r>
              <a:rPr lang="en-US" sz="2800" dirty="0"/>
              <a:t> </a:t>
            </a:r>
            <a:r>
              <a:rPr lang="en-US" sz="2800" dirty="0">
                <a:latin typeface="Montserrat"/>
                <a:ea typeface="Montserrat"/>
                <a:cs typeface="Montserrat"/>
                <a:sym typeface="Montserrat"/>
              </a:rPr>
              <a:t>Restore the ability to have normal emotional responses and decision-making capacities</a:t>
            </a:r>
          </a:p>
          <a:p>
            <a:pPr lvl="1">
              <a:buFont typeface="Wingdings" panose="05000000000000000000" pitchFamily="2" charset="2"/>
              <a:buChar char="v"/>
            </a:pPr>
            <a:r>
              <a:rPr lang="en-US" sz="2800" dirty="0">
                <a:latin typeface="Montserrat"/>
              </a:rPr>
              <a:t> Reduce high-risk behaviors</a:t>
            </a:r>
            <a:endParaRPr lang="en-US" sz="2000" dirty="0">
              <a:solidFill>
                <a:prstClr val="black"/>
              </a:solidFill>
              <a:latin typeface="Montserrat"/>
              <a:ea typeface="Montserrat"/>
              <a:cs typeface="Montserrat"/>
              <a:sym typeface="Montserrat"/>
            </a:endParaRPr>
          </a:p>
          <a:p>
            <a:pPr marL="1082675" lvl="1" indent="-457200">
              <a:spcBef>
                <a:spcPts val="0"/>
              </a:spcBef>
              <a:buClr>
                <a:srgbClr val="A13F1D"/>
              </a:buClr>
              <a:buSzPts val="2800"/>
              <a:buFont typeface="Wingdings" panose="05000000000000000000" pitchFamily="2" charset="2"/>
              <a:buChar char="v"/>
            </a:pPr>
            <a:r>
              <a:rPr lang="en-US" sz="2800" dirty="0">
                <a:solidFill>
                  <a:prstClr val="black"/>
                </a:solidFill>
                <a:latin typeface="Montserrat"/>
                <a:ea typeface="Montserrat"/>
                <a:cs typeface="Montserrat"/>
                <a:sym typeface="Montserrat"/>
              </a:rPr>
              <a:t>Decrease reactivity to stress and drug related cues</a:t>
            </a:r>
          </a:p>
          <a:p>
            <a:pPr marL="1082675" lvl="1" indent="-457200">
              <a:spcBef>
                <a:spcPts val="0"/>
              </a:spcBef>
              <a:buClr>
                <a:srgbClr val="A13F1D"/>
              </a:buClr>
              <a:buSzPts val="2800"/>
              <a:buFont typeface="Wingdings" panose="05000000000000000000" pitchFamily="2" charset="2"/>
              <a:buChar char="v"/>
            </a:pPr>
            <a:r>
              <a:rPr lang="en-US" sz="2800" dirty="0">
                <a:solidFill>
                  <a:prstClr val="black"/>
                </a:solidFill>
                <a:latin typeface="Montserrat"/>
                <a:ea typeface="Montserrat"/>
                <a:cs typeface="Montserrat"/>
                <a:sym typeface="Montserrat"/>
              </a:rPr>
              <a:t>Block the reinforcing effects of illicit opioids</a:t>
            </a:r>
          </a:p>
          <a:p>
            <a:pPr marL="1082675" lvl="1" indent="-457200">
              <a:spcBef>
                <a:spcPts val="0"/>
              </a:spcBef>
              <a:buClr>
                <a:srgbClr val="A13F1D"/>
              </a:buClr>
              <a:buSzPts val="2800"/>
              <a:buFont typeface="Wingdings" panose="05000000000000000000" pitchFamily="2" charset="2"/>
              <a:buChar char="v"/>
            </a:pPr>
            <a:r>
              <a:rPr lang="en-US" sz="2800" dirty="0">
                <a:solidFill>
                  <a:prstClr val="black"/>
                </a:solidFill>
                <a:latin typeface="Montserrat"/>
                <a:ea typeface="Montserrat"/>
                <a:cs typeface="Montserrat"/>
                <a:sym typeface="Montserrat"/>
              </a:rPr>
              <a:t>Facilitate patient engagement in therapy and recovery-oriented activities</a:t>
            </a:r>
          </a:p>
          <a:p>
            <a:pPr marL="688975" lvl="1" indent="0">
              <a:buNone/>
            </a:pPr>
            <a:endParaRPr lang="en-US" sz="2800" dirty="0">
              <a:latin typeface="Montserrat"/>
            </a:endParaRPr>
          </a:p>
          <a:p>
            <a:pPr marL="1082675" lvl="1" indent="-457200" algn="l" rtl="0">
              <a:spcBef>
                <a:spcPts val="0"/>
              </a:spcBef>
              <a:spcAft>
                <a:spcPts val="0"/>
              </a:spcAft>
              <a:buSzPts val="2800"/>
              <a:buFont typeface="Wingdings" panose="05000000000000000000" pitchFamily="2" charset="2"/>
              <a:buChar char="v"/>
            </a:pPr>
            <a:endParaRPr lang="en-US" sz="3200" dirty="0">
              <a:latin typeface="Montserrat"/>
              <a:ea typeface="Montserrat"/>
              <a:cs typeface="Montserrat"/>
              <a:sym typeface="Montserrat"/>
            </a:endParaRPr>
          </a:p>
          <a:p>
            <a:pPr marL="974725" lvl="1" indent="-349250" algn="l" rtl="0">
              <a:spcBef>
                <a:spcPts val="0"/>
              </a:spcBef>
              <a:spcAft>
                <a:spcPts val="0"/>
              </a:spcAft>
              <a:buSzPts val="2800"/>
              <a:buFont typeface="Montserrat"/>
              <a:buChar char="–"/>
            </a:pPr>
            <a:endParaRPr lang="en-US" sz="2000" dirty="0">
              <a:latin typeface="Montserrat"/>
              <a:ea typeface="Montserrat"/>
              <a:cs typeface="Montserrat"/>
              <a:sym typeface="Montserrat"/>
            </a:endParaRPr>
          </a:p>
          <a:p>
            <a:pPr marL="625475" lvl="1" indent="0" algn="l" rtl="0">
              <a:spcBef>
                <a:spcPts val="0"/>
              </a:spcBef>
              <a:spcAft>
                <a:spcPts val="0"/>
              </a:spcAft>
              <a:buSzPts val="2800"/>
              <a:buNone/>
            </a:pPr>
            <a:endParaRPr dirty="0">
              <a:latin typeface="Montserrat"/>
              <a:ea typeface="Montserrat"/>
              <a:cs typeface="Montserrat"/>
              <a:sym typeface="Montserrat"/>
            </a:endParaRPr>
          </a:p>
        </p:txBody>
      </p:sp>
      <p:sp>
        <p:nvSpPr>
          <p:cNvPr id="254" name="Google Shape;254;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dirty="0"/>
          </a:p>
        </p:txBody>
      </p:sp>
    </p:spTree>
    <p:extLst>
      <p:ext uri="{BB962C8B-B14F-4D97-AF65-F5344CB8AC3E}">
        <p14:creationId xmlns:p14="http://schemas.microsoft.com/office/powerpoint/2010/main" val="1182588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79"/>
        <p:cNvGrpSpPr/>
        <p:nvPr/>
      </p:nvGrpSpPr>
      <p:grpSpPr>
        <a:xfrm>
          <a:off x="0" y="0"/>
          <a:ext cx="0" cy="0"/>
          <a:chOff x="0" y="0"/>
          <a:chExt cx="0" cy="0"/>
        </a:xfrm>
      </p:grpSpPr>
      <p:sp>
        <p:nvSpPr>
          <p:cNvPr id="97" name="Freeform: Shape 96">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0" name="Google Shape;280;p46"/>
          <p:cNvSpPr txBox="1">
            <a:spLocks noGrp="1"/>
          </p:cNvSpPr>
          <p:nvPr>
            <p:ph type="title"/>
          </p:nvPr>
        </p:nvSpPr>
        <p:spPr>
          <a:xfrm>
            <a:off x="647271" y="1012004"/>
            <a:ext cx="2562119" cy="4795408"/>
          </a:xfrm>
          <a:prstGeom prst="rect">
            <a:avLst/>
          </a:prstGeom>
        </p:spPr>
        <p:txBody>
          <a:bodyPr spcFirstLastPara="1" lIns="91425" tIns="45700" rIns="91425" bIns="45700" anchorCtr="0">
            <a:normAutofit/>
          </a:bodyPr>
          <a:lstStyle/>
          <a:p>
            <a:pPr marL="0" lvl="0" indent="0" rtl="0">
              <a:spcBef>
                <a:spcPts val="0"/>
              </a:spcBef>
              <a:spcAft>
                <a:spcPts val="0"/>
              </a:spcAft>
              <a:buClr>
                <a:schemeClr val="lt1"/>
              </a:buClr>
              <a:buSzPts val="4100"/>
              <a:buFont typeface="Montserrat"/>
              <a:buNone/>
            </a:pPr>
            <a:r>
              <a:rPr lang="en-US" sz="3500">
                <a:solidFill>
                  <a:srgbClr val="FFFFFF"/>
                </a:solidFill>
              </a:rPr>
              <a:t>MAT Medications</a:t>
            </a:r>
          </a:p>
        </p:txBody>
      </p:sp>
      <p:sp>
        <p:nvSpPr>
          <p:cNvPr id="282" name="Google Shape;282;p46"/>
          <p:cNvSpPr txBox="1">
            <a:spLocks noGrp="1"/>
          </p:cNvSpPr>
          <p:nvPr>
            <p:ph type="sldNum" idx="12"/>
          </p:nvPr>
        </p:nvSpPr>
        <p:spPr>
          <a:xfrm>
            <a:off x="8044665" y="6356350"/>
            <a:ext cx="470685" cy="365125"/>
          </a:xfrm>
          <a:prstGeom prst="rect">
            <a:avLst/>
          </a:prstGeom>
        </p:spPr>
        <p:txBody>
          <a:bodyPr spcFirstLastPara="1" lIns="91425" tIns="45700" rIns="91425" bIns="45700" anchorCtr="0">
            <a:normAutofit/>
          </a:bodyPr>
          <a:lstStyle/>
          <a:p>
            <a:pPr marL="0" lvl="0" indent="0" rtl="0">
              <a:spcBef>
                <a:spcPts val="0"/>
              </a:spcBef>
              <a:spcAft>
                <a:spcPts val="600"/>
              </a:spcAft>
              <a:buNone/>
            </a:pPr>
            <a:fld id="{00000000-1234-1234-1234-123412341234}" type="slidenum">
              <a:rPr lang="en-US" sz="1000">
                <a:solidFill>
                  <a:prstClr val="black">
                    <a:tint val="75000"/>
                  </a:prstClr>
                </a:solidFill>
              </a:rPr>
              <a:pPr marL="0" lvl="0" indent="0" rtl="0">
                <a:spcBef>
                  <a:spcPts val="0"/>
                </a:spcBef>
                <a:spcAft>
                  <a:spcPts val="600"/>
                </a:spcAft>
                <a:buNone/>
              </a:pPr>
              <a:t>22</a:t>
            </a:fld>
            <a:endParaRPr lang="en-US" sz="1000">
              <a:solidFill>
                <a:prstClr val="black">
                  <a:tint val="75000"/>
                </a:prstClr>
              </a:solidFill>
            </a:endParaRPr>
          </a:p>
        </p:txBody>
      </p:sp>
      <p:graphicFrame>
        <p:nvGraphicFramePr>
          <p:cNvPr id="284" name="Google Shape;281;p46">
            <a:extLst>
              <a:ext uri="{FF2B5EF4-FFF2-40B4-BE49-F238E27FC236}">
                <a16:creationId xmlns:a16="http://schemas.microsoft.com/office/drawing/2014/main" id="{9741D8FB-CC1E-4D04-97E7-A78CEBF2E0AB}"/>
              </a:ext>
            </a:extLst>
          </p:cNvPr>
          <p:cNvGraphicFramePr/>
          <p:nvPr>
            <p:extLst>
              <p:ext uri="{D42A27DB-BD31-4B8C-83A1-F6EECF244321}">
                <p14:modId xmlns:p14="http://schemas.microsoft.com/office/powerpoint/2010/main" val="3243081354"/>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8575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938F-9852-435B-B065-FA6F6056B8F5}"/>
              </a:ext>
            </a:extLst>
          </p:cNvPr>
          <p:cNvSpPr>
            <a:spLocks noGrp="1"/>
          </p:cNvSpPr>
          <p:nvPr>
            <p:ph type="title"/>
          </p:nvPr>
        </p:nvSpPr>
        <p:spPr>
          <a:xfrm>
            <a:off x="0" y="0"/>
            <a:ext cx="9144000" cy="1448485"/>
          </a:xfrm>
        </p:spPr>
        <p:txBody>
          <a:bodyPr/>
          <a:lstStyle/>
          <a:p>
            <a:r>
              <a:rPr lang="en-US"/>
              <a:t>MAT Medications</a:t>
            </a:r>
            <a:endParaRPr lang="en-US" dirty="0"/>
          </a:p>
        </p:txBody>
      </p:sp>
      <p:sp>
        <p:nvSpPr>
          <p:cNvPr id="4" name="Slide Number Placeholder 3">
            <a:extLst>
              <a:ext uri="{FF2B5EF4-FFF2-40B4-BE49-F238E27FC236}">
                <a16:creationId xmlns:a16="http://schemas.microsoft.com/office/drawing/2014/main" id="{8181AB2E-CC15-4BA7-B356-A7E3C98E1B75}"/>
              </a:ext>
            </a:extLst>
          </p:cNvPr>
          <p:cNvSpPr>
            <a:spLocks noGrp="1"/>
          </p:cNvSpPr>
          <p:nvPr>
            <p:ph type="sldNum" sz="quarter" idx="12"/>
          </p:nvPr>
        </p:nvSpPr>
        <p:spPr>
          <a:xfrm>
            <a:off x="6553200" y="6356350"/>
            <a:ext cx="2133600" cy="365125"/>
          </a:xfrm>
        </p:spPr>
        <p:txBody>
          <a:bodyPr/>
          <a:lstStyle/>
          <a:p>
            <a:fld id="{1271A09D-B238-CC49-8083-E93D66A072E7}" type="slidenum">
              <a:rPr lang="en-US" smtClean="0"/>
              <a:t>23</a:t>
            </a:fld>
            <a:endParaRPr lang="en-US" dirty="0"/>
          </a:p>
        </p:txBody>
      </p:sp>
      <p:pic>
        <p:nvPicPr>
          <p:cNvPr id="2050" name="Picture 2" descr="Image result for partial vs full agonist medication">
            <a:extLst>
              <a:ext uri="{FF2B5EF4-FFF2-40B4-BE49-F238E27FC236}">
                <a16:creationId xmlns:a16="http://schemas.microsoft.com/office/drawing/2014/main" id="{F375B83C-19AC-4D81-A1B2-D0D5BF6D7CC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553329" y="1286287"/>
            <a:ext cx="6037342" cy="45615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A370D338-F80C-4F80-B2DE-81D193237942}"/>
              </a:ext>
            </a:extLst>
          </p:cNvPr>
          <p:cNvSpPr/>
          <p:nvPr/>
        </p:nvSpPr>
        <p:spPr>
          <a:xfrm>
            <a:off x="3214128" y="6217850"/>
            <a:ext cx="2715743" cy="276999"/>
          </a:xfrm>
          <a:prstGeom prst="rect">
            <a:avLst/>
          </a:prstGeom>
        </p:spPr>
        <p:txBody>
          <a:bodyPr wrap="none">
            <a:spAutoFit/>
          </a:bodyPr>
          <a:lstStyle/>
          <a:p>
            <a:r>
              <a:rPr lang="en-US" sz="1200"/>
              <a:t>https://psychonautwiki.org/wiki/Agonist</a:t>
            </a:r>
            <a:endParaRPr lang="en-US" sz="1200" dirty="0"/>
          </a:p>
        </p:txBody>
      </p:sp>
    </p:spTree>
    <p:extLst>
      <p:ext uri="{BB962C8B-B14F-4D97-AF65-F5344CB8AC3E}">
        <p14:creationId xmlns:p14="http://schemas.microsoft.com/office/powerpoint/2010/main" val="3322694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938F-9852-435B-B065-FA6F6056B8F5}"/>
              </a:ext>
            </a:extLst>
          </p:cNvPr>
          <p:cNvSpPr>
            <a:spLocks noGrp="1"/>
          </p:cNvSpPr>
          <p:nvPr>
            <p:ph type="title"/>
          </p:nvPr>
        </p:nvSpPr>
        <p:spPr>
          <a:xfrm>
            <a:off x="0" y="0"/>
            <a:ext cx="9144000" cy="1448485"/>
          </a:xfrm>
        </p:spPr>
        <p:txBody>
          <a:bodyPr/>
          <a:lstStyle/>
          <a:p>
            <a:r>
              <a:rPr lang="en-US"/>
              <a:t>MAT Medications</a:t>
            </a:r>
            <a:endParaRPr lang="en-US" dirty="0"/>
          </a:p>
        </p:txBody>
      </p:sp>
      <p:sp>
        <p:nvSpPr>
          <p:cNvPr id="4" name="Slide Number Placeholder 3">
            <a:extLst>
              <a:ext uri="{FF2B5EF4-FFF2-40B4-BE49-F238E27FC236}">
                <a16:creationId xmlns:a16="http://schemas.microsoft.com/office/drawing/2014/main" id="{8181AB2E-CC15-4BA7-B356-A7E3C98E1B75}"/>
              </a:ext>
            </a:extLst>
          </p:cNvPr>
          <p:cNvSpPr>
            <a:spLocks noGrp="1"/>
          </p:cNvSpPr>
          <p:nvPr>
            <p:ph type="sldNum" sz="quarter" idx="12"/>
          </p:nvPr>
        </p:nvSpPr>
        <p:spPr>
          <a:xfrm>
            <a:off x="6553200" y="6356350"/>
            <a:ext cx="2133600" cy="365125"/>
          </a:xfrm>
        </p:spPr>
        <p:txBody>
          <a:bodyPr/>
          <a:lstStyle/>
          <a:p>
            <a:fld id="{1271A09D-B238-CC49-8083-E93D66A072E7}" type="slidenum">
              <a:rPr lang="en-US" smtClean="0"/>
              <a:t>24</a:t>
            </a:fld>
            <a:endParaRPr lang="en-US" dirty="0"/>
          </a:p>
        </p:txBody>
      </p:sp>
      <p:pic>
        <p:nvPicPr>
          <p:cNvPr id="2052" name="Picture 4" descr="Image result for partial vs full agonist medication">
            <a:extLst>
              <a:ext uri="{FF2B5EF4-FFF2-40B4-BE49-F238E27FC236}">
                <a16:creationId xmlns:a16="http://schemas.microsoft.com/office/drawing/2014/main" id="{98986237-D147-457F-B13F-7D90F1F5E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2100" y="1588636"/>
            <a:ext cx="6057899" cy="48101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934F1A5-C770-4520-A51A-2C7BA13791E5}"/>
              </a:ext>
            </a:extLst>
          </p:cNvPr>
          <p:cNvSpPr/>
          <p:nvPr/>
        </p:nvSpPr>
        <p:spPr>
          <a:xfrm>
            <a:off x="3008495" y="6538912"/>
            <a:ext cx="3127010" cy="276999"/>
          </a:xfrm>
          <a:prstGeom prst="rect">
            <a:avLst/>
          </a:prstGeom>
        </p:spPr>
        <p:txBody>
          <a:bodyPr wrap="none">
            <a:spAutoFit/>
          </a:bodyPr>
          <a:lstStyle/>
          <a:p>
            <a:r>
              <a:rPr lang="en-US" sz="1200"/>
              <a:t>http://www.practicenotes.org/v23n2/MAT.htm</a:t>
            </a:r>
            <a:endParaRPr lang="en-US" sz="1200" dirty="0"/>
          </a:p>
        </p:txBody>
      </p:sp>
    </p:spTree>
    <p:extLst>
      <p:ext uri="{BB962C8B-B14F-4D97-AF65-F5344CB8AC3E}">
        <p14:creationId xmlns:p14="http://schemas.microsoft.com/office/powerpoint/2010/main" val="3661225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68938F-9852-435B-B065-FA6F6056B8F5}"/>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defTabSz="914400"/>
            <a:r>
              <a:rPr lang="en-US" sz="2800" kern="1200">
                <a:latin typeface="+mj-lt"/>
                <a:ea typeface="+mj-ea"/>
                <a:cs typeface="+mj-cs"/>
              </a:rPr>
              <a:t>MAT Medications</a:t>
            </a:r>
          </a:p>
        </p:txBody>
      </p:sp>
      <p:pic>
        <p:nvPicPr>
          <p:cNvPr id="3" name="Picture 2" descr="https://www.coloradohealthinstitute.org/sites/default/files/graphic/Figure%201.%20M%20is%20for%20Medication%20The%20Three%20Types.JPG">
            <a:extLst>
              <a:ext uri="{FF2B5EF4-FFF2-40B4-BE49-F238E27FC236}">
                <a16:creationId xmlns:a16="http://schemas.microsoft.com/office/drawing/2014/main" id="{73B187BB-35E8-4C6D-ADCF-DA5056CF5D8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63815" y="1675227"/>
            <a:ext cx="7416369" cy="439419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8181AB2E-CC15-4BA7-B356-A7E3C98E1B75}"/>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1271A09D-B238-CC49-8083-E93D66A072E7}" type="slidenum">
              <a:rPr lang="en-US" smtClean="0">
                <a:latin typeface="+mn-lt"/>
                <a:cs typeface="+mn-cs"/>
              </a:rPr>
              <a:pPr defTabSz="914400">
                <a:spcAft>
                  <a:spcPts val="600"/>
                </a:spcAft>
              </a:pPr>
              <a:t>25</a:t>
            </a:fld>
            <a:endParaRPr lang="en-US">
              <a:latin typeface="+mn-lt"/>
              <a:cs typeface="+mn-cs"/>
            </a:endParaRPr>
          </a:p>
        </p:txBody>
      </p:sp>
      <p:sp>
        <p:nvSpPr>
          <p:cNvPr id="5" name="Rectangle 4">
            <a:extLst>
              <a:ext uri="{FF2B5EF4-FFF2-40B4-BE49-F238E27FC236}">
                <a16:creationId xmlns:a16="http://schemas.microsoft.com/office/drawing/2014/main" id="{1F86B2A7-98A3-4750-BE18-31F019DAA458}"/>
              </a:ext>
            </a:extLst>
          </p:cNvPr>
          <p:cNvSpPr/>
          <p:nvPr/>
        </p:nvSpPr>
        <p:spPr>
          <a:xfrm>
            <a:off x="1498600" y="6205074"/>
            <a:ext cx="6426200" cy="461665"/>
          </a:xfrm>
          <a:prstGeom prst="rect">
            <a:avLst/>
          </a:prstGeom>
        </p:spPr>
        <p:txBody>
          <a:bodyPr wrap="square">
            <a:spAutoFit/>
          </a:bodyPr>
          <a:lstStyle/>
          <a:p>
            <a:r>
              <a:rPr lang="en-US" sz="1200" dirty="0"/>
              <a:t>https://www.coloradohealthinstitute.org/research/providing-medication-assisted-treatment-colorado</a:t>
            </a:r>
          </a:p>
        </p:txBody>
      </p:sp>
    </p:spTree>
    <p:extLst>
      <p:ext uri="{BB962C8B-B14F-4D97-AF65-F5344CB8AC3E}">
        <p14:creationId xmlns:p14="http://schemas.microsoft.com/office/powerpoint/2010/main" val="1122120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8938F-9852-435B-B065-FA6F6056B8F5}"/>
              </a:ext>
            </a:extLst>
          </p:cNvPr>
          <p:cNvSpPr>
            <a:spLocks noGrp="1"/>
          </p:cNvSpPr>
          <p:nvPr>
            <p:ph type="title"/>
          </p:nvPr>
        </p:nvSpPr>
        <p:spPr/>
        <p:txBody>
          <a:bodyPr/>
          <a:lstStyle/>
          <a:p>
            <a:r>
              <a:rPr lang="en-US" dirty="0"/>
              <a:t>MAT Medications</a:t>
            </a:r>
          </a:p>
        </p:txBody>
      </p:sp>
      <p:sp>
        <p:nvSpPr>
          <p:cNvPr id="4" name="Slide Number Placeholder 3">
            <a:extLst>
              <a:ext uri="{FF2B5EF4-FFF2-40B4-BE49-F238E27FC236}">
                <a16:creationId xmlns:a16="http://schemas.microsoft.com/office/drawing/2014/main" id="{8181AB2E-CC15-4BA7-B356-A7E3C98E1B75}"/>
              </a:ext>
            </a:extLst>
          </p:cNvPr>
          <p:cNvSpPr>
            <a:spLocks noGrp="1"/>
          </p:cNvSpPr>
          <p:nvPr>
            <p:ph type="sldNum" sz="quarter" idx="12"/>
          </p:nvPr>
        </p:nvSpPr>
        <p:spPr/>
        <p:txBody>
          <a:bodyPr/>
          <a:lstStyle/>
          <a:p>
            <a:fld id="{1271A09D-B238-CC49-8083-E93D66A072E7}" type="slidenum">
              <a:rPr lang="en-US" smtClean="0"/>
              <a:t>26</a:t>
            </a:fld>
            <a:endParaRPr lang="en-US" dirty="0"/>
          </a:p>
        </p:txBody>
      </p:sp>
      <p:pic>
        <p:nvPicPr>
          <p:cNvPr id="5124" name="Picture 4" descr="https://www.psychiatrictimes.com/sites/default/files/psy0518_32.jpg">
            <a:extLst>
              <a:ext uri="{FF2B5EF4-FFF2-40B4-BE49-F238E27FC236}">
                <a16:creationId xmlns:a16="http://schemas.microsoft.com/office/drawing/2014/main" id="{E5233FF4-4000-4C77-A573-0C454BEAE2F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864" b="-8864"/>
          <a:stretch/>
        </p:blipFill>
        <p:spPr bwMode="auto">
          <a:xfrm>
            <a:off x="894987" y="1448485"/>
            <a:ext cx="7734300" cy="54783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7B6D3E1-5F3E-476F-83C9-F21D19B820C6}"/>
              </a:ext>
            </a:extLst>
          </p:cNvPr>
          <p:cNvSpPr/>
          <p:nvPr/>
        </p:nvSpPr>
        <p:spPr>
          <a:xfrm>
            <a:off x="1778000" y="6396335"/>
            <a:ext cx="5968274" cy="461665"/>
          </a:xfrm>
          <a:prstGeom prst="rect">
            <a:avLst/>
          </a:prstGeom>
        </p:spPr>
        <p:txBody>
          <a:bodyPr wrap="square">
            <a:spAutoFit/>
          </a:bodyPr>
          <a:lstStyle/>
          <a:p>
            <a:r>
              <a:rPr lang="en-US" sz="1200" dirty="0"/>
              <a:t>https://www.psychiatrictimes.com/cme/responding-opioid-epidemic-and-expanding-access-quality-treatment/page/0/3</a:t>
            </a:r>
          </a:p>
        </p:txBody>
      </p:sp>
    </p:spTree>
    <p:extLst>
      <p:ext uri="{BB962C8B-B14F-4D97-AF65-F5344CB8AC3E}">
        <p14:creationId xmlns:p14="http://schemas.microsoft.com/office/powerpoint/2010/main" val="2880420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Sans source pro"/>
              </a:rPr>
              <a:t>Naltrexone</a:t>
            </a:r>
          </a:p>
        </p:txBody>
      </p:sp>
      <p:sp>
        <p:nvSpPr>
          <p:cNvPr id="3" name="Content Placeholder 2"/>
          <p:cNvSpPr>
            <a:spLocks noGrp="1"/>
          </p:cNvSpPr>
          <p:nvPr>
            <p:ph idx="1"/>
          </p:nvPr>
        </p:nvSpPr>
        <p:spPr>
          <a:xfrm>
            <a:off x="1543050" y="2212613"/>
            <a:ext cx="6686550" cy="3808571"/>
          </a:xfrm>
        </p:spPr>
        <p:txBody>
          <a:bodyPr>
            <a:normAutofit/>
          </a:bodyPr>
          <a:lstStyle/>
          <a:p>
            <a:r>
              <a:rPr lang="en-US" sz="2400" dirty="0">
                <a:latin typeface="Montserrat"/>
              </a:rPr>
              <a:t>XR – long half-life</a:t>
            </a:r>
          </a:p>
          <a:p>
            <a:r>
              <a:rPr lang="en-US" sz="2400" dirty="0">
                <a:latin typeface="Montserrat"/>
              </a:rPr>
              <a:t>Administered IM monthly</a:t>
            </a:r>
          </a:p>
          <a:p>
            <a:r>
              <a:rPr lang="en-US" sz="2400" dirty="0">
                <a:latin typeface="Montserrat"/>
              </a:rPr>
              <a:t>Need to have a period of abstinence prior to giving</a:t>
            </a:r>
          </a:p>
          <a:p>
            <a:pPr lvl="1"/>
            <a:r>
              <a:rPr lang="en-US" dirty="0">
                <a:latin typeface="Montserrat"/>
              </a:rPr>
              <a:t>Effective</a:t>
            </a:r>
          </a:p>
          <a:p>
            <a:pPr lvl="1"/>
            <a:r>
              <a:rPr lang="en-US" dirty="0">
                <a:latin typeface="Montserrat"/>
              </a:rPr>
              <a:t>Can be prescribed in an office setting</a:t>
            </a:r>
          </a:p>
          <a:p>
            <a:pPr lvl="1"/>
            <a:r>
              <a:rPr lang="en-US" dirty="0">
                <a:latin typeface="Montserrat"/>
              </a:rPr>
              <a:t>Possible side effects</a:t>
            </a:r>
          </a:p>
          <a:p>
            <a:pPr lvl="1"/>
            <a:r>
              <a:rPr lang="en-US" dirty="0">
                <a:latin typeface="Montserrat"/>
              </a:rPr>
              <a:t>Very good safety profile</a:t>
            </a:r>
          </a:p>
          <a:p>
            <a:endParaRPr lang="en-US" sz="2400" dirty="0"/>
          </a:p>
          <a:p>
            <a:pPr marL="342900" lvl="1" indent="0">
              <a:buNone/>
            </a:pPr>
            <a:endParaRPr lang="en-US" sz="2700" dirty="0">
              <a:latin typeface="Tw Cen MT Condensed" panose="020B0606020104020203" pitchFamily="34" charset="0"/>
            </a:endParaRPr>
          </a:p>
          <a:p>
            <a:endParaRPr lang="en-US" sz="2700" dirty="0">
              <a:latin typeface="Tw Cen MT Condensed" panose="020B0606020104020203" pitchFamily="34" charset="0"/>
            </a:endParaRPr>
          </a:p>
          <a:p>
            <a:pPr lvl="1"/>
            <a:endParaRPr lang="en-US" sz="2700" dirty="0">
              <a:latin typeface="Tw Cen MT Condensed" panose="020B0606020104020203" pitchFamily="34" charset="0"/>
            </a:endParaRPr>
          </a:p>
        </p:txBody>
      </p:sp>
    </p:spTree>
    <p:extLst>
      <p:ext uri="{BB962C8B-B14F-4D97-AF65-F5344CB8AC3E}">
        <p14:creationId xmlns:p14="http://schemas.microsoft.com/office/powerpoint/2010/main" val="24150318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8E89D5E-1885-4160-AC77-CC471DD1D0D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7700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07457" y="712269"/>
            <a:ext cx="2528249" cy="5502264"/>
          </a:xfrm>
        </p:spPr>
        <p:txBody>
          <a:bodyPr>
            <a:normAutofit/>
          </a:bodyPr>
          <a:lstStyle/>
          <a:p>
            <a:r>
              <a:rPr lang="en-US">
                <a:solidFill>
                  <a:srgbClr val="FFFFFF"/>
                </a:solidFill>
              </a:rPr>
              <a:t>Naloxone (Narcan)</a:t>
            </a:r>
          </a:p>
        </p:txBody>
      </p:sp>
      <p:cxnSp>
        <p:nvCxnSpPr>
          <p:cNvPr id="14" name="Straight Connector 13">
            <a:extLst>
              <a:ext uri="{FF2B5EF4-FFF2-40B4-BE49-F238E27FC236}">
                <a16:creationId xmlns:a16="http://schemas.microsoft.com/office/drawing/2014/main" id="{550D2BD1-98F9-412D-905B-3A843EF4078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4">
            <a:extLst>
              <a:ext uri="{FF2B5EF4-FFF2-40B4-BE49-F238E27FC236}">
                <a16:creationId xmlns:a16="http://schemas.microsoft.com/office/drawing/2014/main" id="{EB06F809-B100-4FD7-BD04-DC56CF1C00BB}"/>
              </a:ext>
            </a:extLst>
          </p:cNvPr>
          <p:cNvGraphicFramePr>
            <a:graphicFrameLocks noGrp="1"/>
          </p:cNvGraphicFramePr>
          <p:nvPr>
            <p:ph idx="1"/>
            <p:extLst>
              <p:ext uri="{D42A27DB-BD31-4B8C-83A1-F6EECF244321}">
                <p14:modId xmlns:p14="http://schemas.microsoft.com/office/powerpoint/2010/main" val="500332911"/>
              </p:ext>
            </p:extLst>
          </p:nvPr>
        </p:nvGraphicFramePr>
        <p:xfrm>
          <a:off x="3960018" y="642938"/>
          <a:ext cx="4701779" cy="557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03299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Adjunctive treatment</a:t>
            </a:r>
          </a:p>
        </p:txBody>
      </p:sp>
      <p:sp>
        <p:nvSpPr>
          <p:cNvPr id="5" name="Title 1">
            <a:extLst>
              <a:ext uri="{FF2B5EF4-FFF2-40B4-BE49-F238E27FC236}">
                <a16:creationId xmlns:a16="http://schemas.microsoft.com/office/drawing/2014/main" id="{BC789884-02C5-469F-9B0A-211CCC19EA53}"/>
              </a:ext>
            </a:extLst>
          </p:cNvPr>
          <p:cNvSpPr txBox="1">
            <a:spLocks/>
          </p:cNvSpPr>
          <p:nvPr/>
        </p:nvSpPr>
        <p:spPr>
          <a:xfrm>
            <a:off x="0" y="-1"/>
            <a:ext cx="9144000" cy="1448485"/>
          </a:xfrm>
          <a:prstGeom prst="rect">
            <a:avLst/>
          </a:prstGeom>
          <a:solidFill>
            <a:schemeClr val="tx2"/>
          </a:solidFill>
        </p:spPr>
        <p:txBody>
          <a:bodyPr vert="horz" lIns="91440" tIns="45720" rIns="91440" bIns="45720" rtlCol="0" anchor="ctr">
            <a:noAutofit/>
          </a:bodyPr>
          <a:lstStyle>
            <a:lvl1pPr algn="ctr" defTabSz="457200" rtl="0" eaLnBrk="1" latinLnBrk="0" hangingPunct="1">
              <a:lnSpc>
                <a:spcPct val="90000"/>
              </a:lnSpc>
              <a:spcBef>
                <a:spcPct val="0"/>
              </a:spcBef>
              <a:buNone/>
              <a:defRPr sz="4100" b="1" kern="1200">
                <a:solidFill>
                  <a:schemeClr val="bg1"/>
                </a:solidFill>
                <a:latin typeface="Montserrat"/>
                <a:ea typeface="+mj-ea"/>
                <a:cs typeface="Montserrat"/>
              </a:defRPr>
            </a:lvl1pPr>
          </a:lstStyle>
          <a:p>
            <a:r>
              <a:rPr lang="en-US" sz="4000" dirty="0"/>
              <a:t>Benefits of MAT</a:t>
            </a:r>
          </a:p>
        </p:txBody>
      </p:sp>
      <p:graphicFrame>
        <p:nvGraphicFramePr>
          <p:cNvPr id="6" name="Table 5">
            <a:extLst>
              <a:ext uri="{FF2B5EF4-FFF2-40B4-BE49-F238E27FC236}">
                <a16:creationId xmlns:a16="http://schemas.microsoft.com/office/drawing/2014/main" id="{E900535C-65D3-477B-BADC-8E14D65BA89A}"/>
              </a:ext>
            </a:extLst>
          </p:cNvPr>
          <p:cNvGraphicFramePr>
            <a:graphicFrameLocks noGrp="1"/>
          </p:cNvGraphicFramePr>
          <p:nvPr>
            <p:extLst>
              <p:ext uri="{D42A27DB-BD31-4B8C-83A1-F6EECF244321}">
                <p14:modId xmlns:p14="http://schemas.microsoft.com/office/powerpoint/2010/main" val="3221025893"/>
              </p:ext>
            </p:extLst>
          </p:nvPr>
        </p:nvGraphicFramePr>
        <p:xfrm>
          <a:off x="279400" y="1397000"/>
          <a:ext cx="8623300" cy="5273040"/>
        </p:xfrm>
        <a:graphic>
          <a:graphicData uri="http://schemas.openxmlformats.org/drawingml/2006/table">
            <a:tbl>
              <a:tblPr firstRow="1" bandRow="1">
                <a:tableStyleId>{3B4B98B0-60AC-42C2-AFA5-B58CD77FA1E5}</a:tableStyleId>
              </a:tblPr>
              <a:tblGrid>
                <a:gridCol w="4311650">
                  <a:extLst>
                    <a:ext uri="{9D8B030D-6E8A-4147-A177-3AD203B41FA5}">
                      <a16:colId xmlns:a16="http://schemas.microsoft.com/office/drawing/2014/main" val="2988539297"/>
                    </a:ext>
                  </a:extLst>
                </a:gridCol>
                <a:gridCol w="4311650">
                  <a:extLst>
                    <a:ext uri="{9D8B030D-6E8A-4147-A177-3AD203B41FA5}">
                      <a16:colId xmlns:a16="http://schemas.microsoft.com/office/drawing/2014/main" val="4078084795"/>
                    </a:ext>
                  </a:extLst>
                </a:gridCol>
              </a:tblGrid>
              <a:tr h="4959350">
                <a:tc>
                  <a:txBody>
                    <a:bodyPr/>
                    <a:lstStyle/>
                    <a:p>
                      <a:pPr marL="285750" indent="-285750">
                        <a:buFont typeface="Arial" panose="020B0604020202020204" pitchFamily="34" charset="0"/>
                        <a:buChar char="•"/>
                      </a:pPr>
                      <a:r>
                        <a:rPr lang="en-US" sz="2000" b="0" dirty="0">
                          <a:latin typeface="Montserrat"/>
                        </a:rPr>
                        <a:t>Helping to sustain long-term recovery</a:t>
                      </a:r>
                    </a:p>
                    <a:p>
                      <a:pPr marL="285750" indent="-285750">
                        <a:buFont typeface="Arial" panose="020B0604020202020204" pitchFamily="34" charset="0"/>
                        <a:buChar char="•"/>
                      </a:pPr>
                      <a:endParaRPr lang="en-US" sz="2000" b="0" dirty="0">
                        <a:latin typeface="Montserrat"/>
                      </a:endParaRPr>
                    </a:p>
                    <a:p>
                      <a:pPr marL="285750" indent="-285750">
                        <a:buFont typeface="Arial" panose="020B0604020202020204" pitchFamily="34" charset="0"/>
                        <a:buChar char="•"/>
                      </a:pPr>
                      <a:r>
                        <a:rPr lang="en-US" sz="2000" b="0" dirty="0">
                          <a:latin typeface="Montserrat"/>
                        </a:rPr>
                        <a:t>Decreasing/preventing withdrawal symptoms</a:t>
                      </a:r>
                    </a:p>
                    <a:p>
                      <a:pPr marL="285750" indent="-285750">
                        <a:buFont typeface="Arial" panose="020B0604020202020204" pitchFamily="34" charset="0"/>
                        <a:buChar char="•"/>
                      </a:pPr>
                      <a:endParaRPr lang="en-US" sz="2000" b="0" dirty="0">
                        <a:latin typeface="Montserrat"/>
                      </a:endParaRPr>
                    </a:p>
                    <a:p>
                      <a:pPr marL="285750" indent="-285750">
                        <a:buFont typeface="Arial" panose="020B0604020202020204" pitchFamily="34" charset="0"/>
                        <a:buChar char="•"/>
                      </a:pPr>
                      <a:r>
                        <a:rPr lang="en-US" sz="2000" b="0" dirty="0">
                          <a:latin typeface="Montserrat"/>
                        </a:rPr>
                        <a:t>Reducing the risk of relapse</a:t>
                      </a:r>
                    </a:p>
                    <a:p>
                      <a:pPr marL="285750" indent="-285750">
                        <a:buFont typeface="Arial" panose="020B0604020202020204" pitchFamily="34" charset="0"/>
                        <a:buChar char="•"/>
                      </a:pPr>
                      <a:endParaRPr lang="en-US" sz="2000" b="0" dirty="0">
                        <a:latin typeface="Montserrat"/>
                      </a:endParaRPr>
                    </a:p>
                    <a:p>
                      <a:pPr marL="285750" indent="-285750">
                        <a:buFont typeface="Arial" panose="020B0604020202020204" pitchFamily="34" charset="0"/>
                        <a:buChar char="•"/>
                      </a:pPr>
                      <a:r>
                        <a:rPr lang="en-US" sz="2000" b="0" dirty="0">
                          <a:latin typeface="Montserrat"/>
                        </a:rPr>
                        <a:t>Improving quality of life</a:t>
                      </a:r>
                    </a:p>
                    <a:p>
                      <a:pPr marL="285750" indent="-285750">
                        <a:buFont typeface="Arial" panose="020B0604020202020204" pitchFamily="34" charset="0"/>
                        <a:buChar char="•"/>
                      </a:pPr>
                      <a:endParaRPr lang="en-US" sz="2000" b="0" dirty="0">
                        <a:latin typeface="Montserrat"/>
                      </a:endParaRPr>
                    </a:p>
                    <a:p>
                      <a:pPr marL="285750" indent="-285750">
                        <a:buFont typeface="Arial" panose="020B0604020202020204" pitchFamily="34" charset="0"/>
                        <a:buChar char="•"/>
                      </a:pPr>
                      <a:r>
                        <a:rPr lang="en-US" sz="2000" b="0" dirty="0">
                          <a:latin typeface="Montserrat"/>
                        </a:rPr>
                        <a:t>Eliminating need for hospitalization</a:t>
                      </a:r>
                    </a:p>
                    <a:p>
                      <a:pPr marL="285750" indent="-285750">
                        <a:buFont typeface="Arial" panose="020B0604020202020204" pitchFamily="34" charset="0"/>
                        <a:buChar char="•"/>
                      </a:pPr>
                      <a:endParaRPr lang="en-US" sz="2000" b="0" dirty="0">
                        <a:latin typeface="Montserrat"/>
                      </a:endParaRPr>
                    </a:p>
                    <a:p>
                      <a:pPr marL="285750" indent="-285750">
                        <a:buFont typeface="Arial" panose="020B0604020202020204" pitchFamily="34" charset="0"/>
                        <a:buChar char="•"/>
                      </a:pPr>
                      <a:r>
                        <a:rPr lang="en-US" sz="2000" b="0" dirty="0">
                          <a:latin typeface="Montserrat"/>
                        </a:rPr>
                        <a:t>Helping patients handle anger, anxiety, and substance abuse</a:t>
                      </a:r>
                    </a:p>
                    <a:p>
                      <a:pPr marL="285750" indent="-285750">
                        <a:buFont typeface="Arial" panose="020B0604020202020204" pitchFamily="34" charset="0"/>
                        <a:buChar char="•"/>
                      </a:pPr>
                      <a:endParaRPr lang="en-US" sz="2000" b="0" dirty="0">
                        <a:latin typeface="Montserrat"/>
                      </a:endParaRPr>
                    </a:p>
                    <a:p>
                      <a:pPr marL="285750" indent="-285750">
                        <a:buFont typeface="Arial" panose="020B0604020202020204" pitchFamily="34" charset="0"/>
                        <a:buChar char="•"/>
                      </a:pPr>
                      <a:r>
                        <a:rPr lang="en-US" sz="2000" b="0" dirty="0">
                          <a:latin typeface="Montserrat"/>
                        </a:rPr>
                        <a:t>Reducing criminal activity</a:t>
                      </a:r>
                    </a:p>
                  </a:txBody>
                  <a:tcPr/>
                </a:tc>
                <a:tc>
                  <a:txBody>
                    <a:bodyPr/>
                    <a:lstStyle/>
                    <a:p>
                      <a:pPr marL="285750" indent="-285750">
                        <a:buFont typeface="Arial" panose="020B0604020202020204" pitchFamily="34" charset="0"/>
                        <a:buChar char="•"/>
                      </a:pPr>
                      <a:r>
                        <a:rPr lang="en-US" sz="2000" b="0" dirty="0">
                          <a:latin typeface="Montserrat"/>
                        </a:rPr>
                        <a:t>Decreasing cravings for opioids or alcohol</a:t>
                      </a:r>
                    </a:p>
                    <a:p>
                      <a:pPr marL="285750" indent="-285750">
                        <a:buFont typeface="Arial" panose="020B0604020202020204" pitchFamily="34" charset="0"/>
                        <a:buChar char="•"/>
                      </a:pPr>
                      <a:endParaRPr lang="en-US" sz="2000" b="0" dirty="0">
                        <a:latin typeface="Montserrat"/>
                      </a:endParaRPr>
                    </a:p>
                    <a:p>
                      <a:pPr marL="285750" indent="-285750">
                        <a:buFont typeface="Arial" panose="020B0604020202020204" pitchFamily="34" charset="0"/>
                        <a:buChar char="•"/>
                      </a:pPr>
                      <a:r>
                        <a:rPr lang="en-US" sz="2000" b="0" dirty="0">
                          <a:latin typeface="Montserrat"/>
                        </a:rPr>
                        <a:t>Reducing illicit drug use</a:t>
                      </a:r>
                    </a:p>
                    <a:p>
                      <a:pPr marL="285750" indent="-285750">
                        <a:buFont typeface="Arial" panose="020B0604020202020204" pitchFamily="34" charset="0"/>
                        <a:buChar char="•"/>
                      </a:pPr>
                      <a:endParaRPr lang="en-US" sz="2000" b="0" dirty="0">
                        <a:latin typeface="Montserrat"/>
                      </a:endParaRPr>
                    </a:p>
                    <a:p>
                      <a:pPr marL="285750" indent="-285750">
                        <a:buFont typeface="Arial" panose="020B0604020202020204" pitchFamily="34" charset="0"/>
                        <a:buChar char="•"/>
                      </a:pPr>
                      <a:r>
                        <a:rPr lang="en-US" sz="2000" b="0" dirty="0">
                          <a:latin typeface="Montserrat"/>
                        </a:rPr>
                        <a:t>Reducing the likelihood of overdosing</a:t>
                      </a:r>
                    </a:p>
                    <a:p>
                      <a:pPr marL="285750" indent="-285750">
                        <a:buFont typeface="Arial" panose="020B0604020202020204" pitchFamily="34" charset="0"/>
                        <a:buChar char="•"/>
                      </a:pPr>
                      <a:endParaRPr lang="en-US" sz="2000" b="0" dirty="0">
                        <a:latin typeface="Montserrat"/>
                      </a:endParaRPr>
                    </a:p>
                    <a:p>
                      <a:pPr marL="285750" indent="-285750">
                        <a:buFont typeface="Arial" panose="020B0604020202020204" pitchFamily="34" charset="0"/>
                        <a:buChar char="•"/>
                      </a:pPr>
                      <a:r>
                        <a:rPr lang="en-US" sz="2000" b="0" dirty="0">
                          <a:latin typeface="Montserrat"/>
                        </a:rPr>
                        <a:t>Increasing retention in treatment</a:t>
                      </a:r>
                    </a:p>
                    <a:p>
                      <a:pPr marL="285750" indent="-285750">
                        <a:buFont typeface="Arial" panose="020B0604020202020204" pitchFamily="34" charset="0"/>
                        <a:buChar char="•"/>
                      </a:pPr>
                      <a:endParaRPr lang="en-US" sz="2000" b="0" dirty="0">
                        <a:latin typeface="Montserrat"/>
                      </a:endParaRPr>
                    </a:p>
                    <a:p>
                      <a:pPr marL="285750" indent="-285750">
                        <a:buFont typeface="Arial" panose="020B0604020202020204" pitchFamily="34" charset="0"/>
                        <a:buChar char="•"/>
                      </a:pPr>
                      <a:r>
                        <a:rPr lang="en-US" sz="2000" b="0" dirty="0">
                          <a:latin typeface="Montserrat"/>
                        </a:rPr>
                        <a:t>Helping those who resist medications</a:t>
                      </a:r>
                    </a:p>
                    <a:p>
                      <a:pPr marL="285750" indent="-285750">
                        <a:buFont typeface="Arial" panose="020B0604020202020204" pitchFamily="34" charset="0"/>
                        <a:buChar char="•"/>
                      </a:pPr>
                      <a:endParaRPr lang="en-US" sz="2000" b="0" dirty="0">
                        <a:latin typeface="Montserrat"/>
                      </a:endParaRPr>
                    </a:p>
                    <a:p>
                      <a:pPr marL="285750" indent="-285750">
                        <a:buFont typeface="Arial" panose="020B0604020202020204" pitchFamily="34" charset="0"/>
                        <a:buChar char="•"/>
                      </a:pPr>
                      <a:r>
                        <a:rPr lang="en-US" sz="2000" b="0" dirty="0">
                          <a:latin typeface="Montserrat"/>
                        </a:rPr>
                        <a:t>Reducing the risk of transmitting infectious diseases via injections, such as hepatitis C and HIV</a:t>
                      </a:r>
                    </a:p>
                    <a:p>
                      <a:endParaRPr lang="en-US" sz="2000" b="0" dirty="0">
                        <a:latin typeface="Montserrat"/>
                      </a:endParaRPr>
                    </a:p>
                  </a:txBody>
                  <a:tcPr/>
                </a:tc>
                <a:extLst>
                  <a:ext uri="{0D108BD9-81ED-4DB2-BD59-A6C34878D82A}">
                    <a16:rowId xmlns:a16="http://schemas.microsoft.com/office/drawing/2014/main" val="3757163491"/>
                  </a:ext>
                </a:extLst>
              </a:tr>
            </a:tbl>
          </a:graphicData>
        </a:graphic>
      </p:graphicFrame>
    </p:spTree>
    <p:extLst>
      <p:ext uri="{BB962C8B-B14F-4D97-AF65-F5344CB8AC3E}">
        <p14:creationId xmlns:p14="http://schemas.microsoft.com/office/powerpoint/2010/main" val="6686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Working with communities to address the opioid crisis</a:t>
            </a:r>
          </a:p>
        </p:txBody>
      </p:sp>
      <p:sp>
        <p:nvSpPr>
          <p:cNvPr id="3" name="Content Placeholder 2"/>
          <p:cNvSpPr>
            <a:spLocks noGrp="1"/>
          </p:cNvSpPr>
          <p:nvPr>
            <p:ph idx="1"/>
          </p:nvPr>
        </p:nvSpPr>
        <p:spPr>
          <a:xfrm>
            <a:off x="637309" y="2247439"/>
            <a:ext cx="8229600" cy="3953421"/>
          </a:xfrm>
        </p:spPr>
        <p:txBody>
          <a:bodyPr>
            <a:noAutofit/>
          </a:bodyPr>
          <a:lstStyle/>
          <a:p>
            <a:pPr lvl="0"/>
            <a:r>
              <a:rPr lang="en-US" sz="2300" dirty="0">
                <a:latin typeface="Montserrat"/>
              </a:rPr>
              <a:t>The Opioid Response Network (ORN) provides local, experienced consultants in prevention, treatment and recovery to communities and organizations to help address this opioid crisis. </a:t>
            </a:r>
          </a:p>
          <a:p>
            <a:pPr lvl="0"/>
            <a:r>
              <a:rPr lang="en-US" sz="2300" dirty="0">
                <a:latin typeface="Montserrat"/>
              </a:rPr>
              <a:t>The ORN accepts requests for education and training. </a:t>
            </a:r>
          </a:p>
          <a:p>
            <a:pPr lvl="0"/>
            <a:r>
              <a:rPr lang="en-US" sz="2300" dirty="0">
                <a:latin typeface="Montserrat"/>
              </a:rPr>
              <a:t>Each state/territory has a designated team, led by a regional Technology Transfer Specialist (TTS), who is an expert in implementing evidence-based practices. </a:t>
            </a:r>
          </a:p>
        </p:txBody>
      </p:sp>
      <p:sp>
        <p:nvSpPr>
          <p:cNvPr id="4" name="Slide Number Placeholder 3"/>
          <p:cNvSpPr>
            <a:spLocks noGrp="1"/>
          </p:cNvSpPr>
          <p:nvPr>
            <p:ph type="sldNum" sz="quarter" idx="12"/>
          </p:nvPr>
        </p:nvSpPr>
        <p:spPr/>
        <p:txBody>
          <a:bodyPr/>
          <a:lstStyle/>
          <a:p>
            <a:fld id="{1271A09D-B238-CC49-8083-E93D66A072E7}" type="slidenum">
              <a:rPr lang="en-US" smtClean="0"/>
              <a:t>3</a:t>
            </a:fld>
            <a:endParaRPr lang="en-US"/>
          </a:p>
        </p:txBody>
      </p:sp>
    </p:spTree>
    <p:extLst>
      <p:ext uri="{BB962C8B-B14F-4D97-AF65-F5344CB8AC3E}">
        <p14:creationId xmlns:p14="http://schemas.microsoft.com/office/powerpoint/2010/main" val="4197953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Adjunctive treatment</a:t>
            </a:r>
          </a:p>
        </p:txBody>
      </p:sp>
      <p:sp>
        <p:nvSpPr>
          <p:cNvPr id="3" name="Content Placeholder 2"/>
          <p:cNvSpPr>
            <a:spLocks noGrp="1"/>
          </p:cNvSpPr>
          <p:nvPr>
            <p:ph idx="1"/>
          </p:nvPr>
        </p:nvSpPr>
        <p:spPr>
          <a:xfrm>
            <a:off x="1066800" y="1995286"/>
            <a:ext cx="7786255" cy="4446760"/>
          </a:xfrm>
        </p:spPr>
        <p:txBody>
          <a:bodyPr>
            <a:normAutofit/>
          </a:bodyPr>
          <a:lstStyle/>
          <a:p>
            <a:r>
              <a:rPr lang="en-US" sz="2400" dirty="0">
                <a:latin typeface="Montserrat"/>
              </a:rPr>
              <a:t>Formal substance use disorder treatment</a:t>
            </a:r>
          </a:p>
          <a:p>
            <a:pPr lvl="1"/>
            <a:r>
              <a:rPr lang="en-US" dirty="0">
                <a:latin typeface="Montserrat"/>
              </a:rPr>
              <a:t>Outpatient, Intensive Outpatient, Partial Hospitalization, Residential, Inpatient</a:t>
            </a:r>
          </a:p>
          <a:p>
            <a:r>
              <a:rPr lang="en-US" sz="2400" dirty="0">
                <a:latin typeface="Montserrat"/>
              </a:rPr>
              <a:t>Individual psychotherapy</a:t>
            </a:r>
          </a:p>
          <a:p>
            <a:pPr lvl="1"/>
            <a:r>
              <a:rPr lang="en-US" dirty="0">
                <a:latin typeface="Montserrat"/>
              </a:rPr>
              <a:t>CBT, Trauma therapy, DBT, RET</a:t>
            </a:r>
          </a:p>
          <a:p>
            <a:r>
              <a:rPr lang="en-US" sz="2400" dirty="0">
                <a:latin typeface="Montserrat"/>
              </a:rPr>
              <a:t>Mutual help groups</a:t>
            </a:r>
          </a:p>
          <a:p>
            <a:pPr lvl="1"/>
            <a:r>
              <a:rPr lang="en-US" dirty="0">
                <a:latin typeface="Montserrat"/>
              </a:rPr>
              <a:t>12-step meetings, Smart Recovery, Faith-based</a:t>
            </a:r>
          </a:p>
          <a:p>
            <a:r>
              <a:rPr lang="en-US" sz="2400" dirty="0">
                <a:latin typeface="Montserrat"/>
              </a:rPr>
              <a:t>Peer support</a:t>
            </a:r>
          </a:p>
          <a:p>
            <a:r>
              <a:rPr lang="en-US" sz="2400" dirty="0">
                <a:latin typeface="Montserrat"/>
              </a:rPr>
              <a:t>On-line resources</a:t>
            </a:r>
          </a:p>
        </p:txBody>
      </p:sp>
      <p:sp>
        <p:nvSpPr>
          <p:cNvPr id="4" name="Slide Number Placeholder 3"/>
          <p:cNvSpPr>
            <a:spLocks noGrp="1"/>
          </p:cNvSpPr>
          <p:nvPr>
            <p:ph type="sldNum" sz="quarter" idx="12"/>
          </p:nvPr>
        </p:nvSpPr>
        <p:spPr/>
        <p:txBody>
          <a:bodyPr/>
          <a:lstStyle/>
          <a:p>
            <a:fld id="{1271A09D-B238-CC49-8083-E93D66A072E7}" type="slidenum">
              <a:rPr lang="en-US" smtClean="0"/>
              <a:pPr/>
              <a:t>30</a:t>
            </a:fld>
            <a:endParaRPr lang="en-US"/>
          </a:p>
        </p:txBody>
      </p:sp>
      <p:sp>
        <p:nvSpPr>
          <p:cNvPr id="5" name="Title 1">
            <a:extLst>
              <a:ext uri="{FF2B5EF4-FFF2-40B4-BE49-F238E27FC236}">
                <a16:creationId xmlns:a16="http://schemas.microsoft.com/office/drawing/2014/main" id="{BC789884-02C5-469F-9B0A-211CCC19EA53}"/>
              </a:ext>
            </a:extLst>
          </p:cNvPr>
          <p:cNvSpPr txBox="1">
            <a:spLocks/>
          </p:cNvSpPr>
          <p:nvPr/>
        </p:nvSpPr>
        <p:spPr>
          <a:xfrm>
            <a:off x="0" y="-1"/>
            <a:ext cx="9144000" cy="1448485"/>
          </a:xfrm>
          <a:prstGeom prst="rect">
            <a:avLst/>
          </a:prstGeom>
          <a:solidFill>
            <a:schemeClr val="tx2"/>
          </a:solidFill>
        </p:spPr>
        <p:txBody>
          <a:bodyPr vert="horz" lIns="91440" tIns="45720" rIns="91440" bIns="45720" rtlCol="0" anchor="ctr">
            <a:noAutofit/>
          </a:bodyPr>
          <a:lstStyle>
            <a:lvl1pPr algn="ctr" defTabSz="457200" rtl="0" eaLnBrk="1" latinLnBrk="0" hangingPunct="1">
              <a:lnSpc>
                <a:spcPct val="90000"/>
              </a:lnSpc>
              <a:spcBef>
                <a:spcPct val="0"/>
              </a:spcBef>
              <a:buNone/>
              <a:defRPr sz="4100" b="1" kern="1200">
                <a:solidFill>
                  <a:schemeClr val="bg1"/>
                </a:solidFill>
                <a:latin typeface="Montserrat"/>
                <a:ea typeface="+mj-ea"/>
                <a:cs typeface="Montserrat"/>
              </a:defRPr>
            </a:lvl1pPr>
          </a:lstStyle>
          <a:p>
            <a:r>
              <a:rPr lang="en-US" sz="4000" dirty="0"/>
              <a:t>Adjunctive treatment</a:t>
            </a:r>
          </a:p>
        </p:txBody>
      </p:sp>
    </p:spTree>
    <p:extLst>
      <p:ext uri="{BB962C8B-B14F-4D97-AF65-F5344CB8AC3E}">
        <p14:creationId xmlns:p14="http://schemas.microsoft.com/office/powerpoint/2010/main" val="1489391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Adjunctive treatment</a:t>
            </a:r>
          </a:p>
        </p:txBody>
      </p:sp>
      <p:sp>
        <p:nvSpPr>
          <p:cNvPr id="4" name="Slide Number Placeholder 3"/>
          <p:cNvSpPr>
            <a:spLocks noGrp="1"/>
          </p:cNvSpPr>
          <p:nvPr>
            <p:ph type="sldNum" sz="quarter" idx="12"/>
          </p:nvPr>
        </p:nvSpPr>
        <p:spPr/>
        <p:txBody>
          <a:bodyPr/>
          <a:lstStyle/>
          <a:p>
            <a:fld id="{1271A09D-B238-CC49-8083-E93D66A072E7}" type="slidenum">
              <a:rPr lang="en-US" smtClean="0"/>
              <a:pPr/>
              <a:t>31</a:t>
            </a:fld>
            <a:endParaRPr lang="en-US"/>
          </a:p>
        </p:txBody>
      </p:sp>
      <p:sp>
        <p:nvSpPr>
          <p:cNvPr id="5" name="Title 1">
            <a:extLst>
              <a:ext uri="{FF2B5EF4-FFF2-40B4-BE49-F238E27FC236}">
                <a16:creationId xmlns:a16="http://schemas.microsoft.com/office/drawing/2014/main" id="{BC789884-02C5-469F-9B0A-211CCC19EA53}"/>
              </a:ext>
            </a:extLst>
          </p:cNvPr>
          <p:cNvSpPr txBox="1">
            <a:spLocks/>
          </p:cNvSpPr>
          <p:nvPr/>
        </p:nvSpPr>
        <p:spPr>
          <a:xfrm>
            <a:off x="0" y="-1"/>
            <a:ext cx="9144000" cy="1448485"/>
          </a:xfrm>
          <a:prstGeom prst="rect">
            <a:avLst/>
          </a:prstGeom>
          <a:solidFill>
            <a:schemeClr val="tx2"/>
          </a:solidFill>
        </p:spPr>
        <p:txBody>
          <a:bodyPr vert="horz" lIns="91440" tIns="45720" rIns="91440" bIns="45720" rtlCol="0" anchor="ctr">
            <a:noAutofit/>
          </a:bodyPr>
          <a:lstStyle>
            <a:lvl1pPr algn="ctr" defTabSz="457200" rtl="0" eaLnBrk="1" latinLnBrk="0" hangingPunct="1">
              <a:lnSpc>
                <a:spcPct val="90000"/>
              </a:lnSpc>
              <a:spcBef>
                <a:spcPct val="0"/>
              </a:spcBef>
              <a:buNone/>
              <a:defRPr sz="4100" b="1" kern="1200">
                <a:solidFill>
                  <a:schemeClr val="bg1"/>
                </a:solidFill>
                <a:latin typeface="Montserrat"/>
                <a:ea typeface="+mj-ea"/>
                <a:cs typeface="Montserrat"/>
              </a:defRPr>
            </a:lvl1pPr>
          </a:lstStyle>
          <a:p>
            <a:r>
              <a:rPr lang="en-US" sz="4000" dirty="0"/>
              <a:t>Barriers to Access </a:t>
            </a:r>
          </a:p>
        </p:txBody>
      </p:sp>
      <p:pic>
        <p:nvPicPr>
          <p:cNvPr id="7170" name="Picture 2" descr="Image result for barriers to MAT">
            <a:extLst>
              <a:ext uri="{FF2B5EF4-FFF2-40B4-BE49-F238E27FC236}">
                <a16:creationId xmlns:a16="http://schemas.microsoft.com/office/drawing/2014/main" id="{8A9E2E43-1F50-4D53-B7D2-FCF8DB4B14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3" t="6177" r="-233" b="-6177"/>
          <a:stretch/>
        </p:blipFill>
        <p:spPr bwMode="auto">
          <a:xfrm>
            <a:off x="891540" y="1442291"/>
            <a:ext cx="7815521" cy="51848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E3EB826-6320-49FC-806A-B81E41B2F439}"/>
              </a:ext>
            </a:extLst>
          </p:cNvPr>
          <p:cNvSpPr/>
          <p:nvPr/>
        </p:nvSpPr>
        <p:spPr>
          <a:xfrm>
            <a:off x="2285999" y="6396335"/>
            <a:ext cx="5966461" cy="461665"/>
          </a:xfrm>
          <a:prstGeom prst="rect">
            <a:avLst/>
          </a:prstGeom>
        </p:spPr>
        <p:txBody>
          <a:bodyPr wrap="square">
            <a:spAutoFit/>
          </a:bodyPr>
          <a:lstStyle/>
          <a:p>
            <a:r>
              <a:rPr lang="en-US" sz="1200" dirty="0"/>
              <a:t>https://www.psychiatrictimes.com/cme/responding-opioid-epidemic-and-expanding-access-quality-treatment/page/0/3</a:t>
            </a:r>
          </a:p>
        </p:txBody>
      </p:sp>
    </p:spTree>
    <p:extLst>
      <p:ext uri="{BB962C8B-B14F-4D97-AF65-F5344CB8AC3E}">
        <p14:creationId xmlns:p14="http://schemas.microsoft.com/office/powerpoint/2010/main" val="1519458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ADAF-5539-7A4B-A586-938FE2073886}"/>
              </a:ext>
            </a:extLst>
          </p:cNvPr>
          <p:cNvSpPr>
            <a:spLocks noGrp="1"/>
          </p:cNvSpPr>
          <p:nvPr>
            <p:ph type="title"/>
          </p:nvPr>
        </p:nvSpPr>
        <p:spPr>
          <a:xfrm>
            <a:off x="0" y="0"/>
            <a:ext cx="9144000" cy="1448485"/>
          </a:xfrm>
        </p:spPr>
        <p:txBody>
          <a:bodyPr/>
          <a:lstStyle/>
          <a:p>
            <a:r>
              <a:rPr lang="en-US" dirty="0"/>
              <a:t>Objections to Medication-Assisted Recovery</a:t>
            </a:r>
          </a:p>
        </p:txBody>
      </p:sp>
      <p:sp>
        <p:nvSpPr>
          <p:cNvPr id="3" name="Content Placeholder 2">
            <a:extLst>
              <a:ext uri="{FF2B5EF4-FFF2-40B4-BE49-F238E27FC236}">
                <a16:creationId xmlns:a16="http://schemas.microsoft.com/office/drawing/2014/main" id="{039F1D68-CA8E-2843-B380-34CCE884DE8C}"/>
              </a:ext>
            </a:extLst>
          </p:cNvPr>
          <p:cNvSpPr>
            <a:spLocks noGrp="1"/>
          </p:cNvSpPr>
          <p:nvPr>
            <p:ph idx="1"/>
          </p:nvPr>
        </p:nvSpPr>
        <p:spPr>
          <a:xfrm>
            <a:off x="832757" y="1679037"/>
            <a:ext cx="7478486" cy="4446760"/>
          </a:xfrm>
        </p:spPr>
        <p:txBody>
          <a:bodyPr/>
          <a:lstStyle/>
          <a:p>
            <a:pPr>
              <a:buFont typeface="Wingdings" pitchFamily="2" charset="2"/>
              <a:buChar char="v"/>
            </a:pPr>
            <a:r>
              <a:rPr lang="en-US" dirty="0"/>
              <a:t>Still using an opioid / not clean</a:t>
            </a:r>
          </a:p>
          <a:p>
            <a:pPr>
              <a:buFont typeface="Wingdings" pitchFamily="2" charset="2"/>
              <a:buChar char="v"/>
            </a:pPr>
            <a:r>
              <a:rPr lang="en-US" dirty="0"/>
              <a:t>Crutch</a:t>
            </a:r>
          </a:p>
          <a:p>
            <a:pPr>
              <a:buFont typeface="Wingdings" pitchFamily="2" charset="2"/>
              <a:buChar char="v"/>
            </a:pPr>
            <a:r>
              <a:rPr lang="en-US" dirty="0"/>
              <a:t>They’re still addicted / dependent</a:t>
            </a:r>
          </a:p>
          <a:p>
            <a:pPr>
              <a:buFont typeface="Wingdings" pitchFamily="2" charset="2"/>
              <a:buChar char="v"/>
            </a:pPr>
            <a:r>
              <a:rPr lang="en-US" dirty="0"/>
              <a:t>They’re not in recovery</a:t>
            </a:r>
          </a:p>
          <a:p>
            <a:pPr>
              <a:buFont typeface="Wingdings" pitchFamily="2" charset="2"/>
              <a:buChar char="v"/>
            </a:pPr>
            <a:r>
              <a:rPr lang="en-US" dirty="0"/>
              <a:t>They’re treading water; not going any where/not moving forward</a:t>
            </a:r>
          </a:p>
          <a:p>
            <a:pPr>
              <a:buFont typeface="Wingdings" pitchFamily="2" charset="2"/>
              <a:buChar char="v"/>
            </a:pPr>
            <a:r>
              <a:rPr lang="en-US" dirty="0"/>
              <a:t>It’s just social control</a:t>
            </a:r>
          </a:p>
          <a:p>
            <a:pPr>
              <a:buFont typeface="Wingdings" pitchFamily="2" charset="2"/>
              <a:buChar char="v"/>
            </a:pPr>
            <a:r>
              <a:rPr lang="en-US" dirty="0"/>
              <a:t>Liquid handcuffs</a:t>
            </a:r>
          </a:p>
        </p:txBody>
      </p:sp>
      <p:sp>
        <p:nvSpPr>
          <p:cNvPr id="4" name="Slide Number Placeholder 3">
            <a:extLst>
              <a:ext uri="{FF2B5EF4-FFF2-40B4-BE49-F238E27FC236}">
                <a16:creationId xmlns:a16="http://schemas.microsoft.com/office/drawing/2014/main" id="{576C0BE0-064C-674F-A33D-323809FAC4B4}"/>
              </a:ext>
            </a:extLst>
          </p:cNvPr>
          <p:cNvSpPr>
            <a:spLocks noGrp="1"/>
          </p:cNvSpPr>
          <p:nvPr>
            <p:ph type="sldNum" sz="quarter" idx="12"/>
          </p:nvPr>
        </p:nvSpPr>
        <p:spPr/>
        <p:txBody>
          <a:bodyPr/>
          <a:lstStyle/>
          <a:p>
            <a:fld id="{1271A09D-B238-CC49-8083-E93D66A072E7}" type="slidenum">
              <a:rPr lang="en-US" smtClean="0"/>
              <a:t>32</a:t>
            </a:fld>
            <a:endParaRPr lang="en-US" dirty="0"/>
          </a:p>
        </p:txBody>
      </p:sp>
    </p:spTree>
    <p:extLst>
      <p:ext uri="{BB962C8B-B14F-4D97-AF65-F5344CB8AC3E}">
        <p14:creationId xmlns:p14="http://schemas.microsoft.com/office/powerpoint/2010/main" val="21452383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ADAF-5539-7A4B-A586-938FE2073886}"/>
              </a:ext>
            </a:extLst>
          </p:cNvPr>
          <p:cNvSpPr>
            <a:spLocks noGrp="1"/>
          </p:cNvSpPr>
          <p:nvPr>
            <p:ph type="title"/>
          </p:nvPr>
        </p:nvSpPr>
        <p:spPr/>
        <p:txBody>
          <a:bodyPr/>
          <a:lstStyle/>
          <a:p>
            <a:r>
              <a:rPr lang="en-US" dirty="0"/>
              <a:t>How to Change Perception on MAT</a:t>
            </a:r>
          </a:p>
        </p:txBody>
      </p:sp>
      <p:sp>
        <p:nvSpPr>
          <p:cNvPr id="3" name="Content Placeholder 2">
            <a:extLst>
              <a:ext uri="{FF2B5EF4-FFF2-40B4-BE49-F238E27FC236}">
                <a16:creationId xmlns:a16="http://schemas.microsoft.com/office/drawing/2014/main" id="{039F1D68-CA8E-2843-B380-34CCE884DE8C}"/>
              </a:ext>
            </a:extLst>
          </p:cNvPr>
          <p:cNvSpPr>
            <a:spLocks noGrp="1"/>
          </p:cNvSpPr>
          <p:nvPr>
            <p:ph idx="1"/>
          </p:nvPr>
        </p:nvSpPr>
        <p:spPr/>
        <p:txBody>
          <a:bodyPr>
            <a:normAutofit fontScale="92500"/>
          </a:bodyPr>
          <a:lstStyle/>
          <a:p>
            <a:pPr>
              <a:buFont typeface="Wingdings" panose="05000000000000000000" pitchFamily="2" charset="2"/>
              <a:buChar char="v"/>
            </a:pPr>
            <a:r>
              <a:rPr lang="en-US" dirty="0"/>
              <a:t>Assess yourself – attitudes, beliefs and practices</a:t>
            </a:r>
          </a:p>
          <a:p>
            <a:pPr>
              <a:buFont typeface="Wingdings" panose="05000000000000000000" pitchFamily="2" charset="2"/>
              <a:buChar char="v"/>
            </a:pPr>
            <a:r>
              <a:rPr lang="en-US" dirty="0"/>
              <a:t>Stay focused on non-stigmatizing language</a:t>
            </a:r>
          </a:p>
          <a:p>
            <a:pPr>
              <a:buFont typeface="Wingdings" panose="05000000000000000000" pitchFamily="2" charset="2"/>
              <a:buChar char="v"/>
            </a:pPr>
            <a:r>
              <a:rPr lang="en-US" dirty="0"/>
              <a:t>Educate yourself </a:t>
            </a:r>
          </a:p>
          <a:p>
            <a:pPr>
              <a:buFont typeface="Wingdings" panose="05000000000000000000" pitchFamily="2" charset="2"/>
              <a:buChar char="v"/>
            </a:pPr>
            <a:r>
              <a:rPr lang="en-US" dirty="0"/>
              <a:t>Be an educator</a:t>
            </a:r>
          </a:p>
          <a:p>
            <a:pPr>
              <a:buFont typeface="Wingdings" panose="05000000000000000000" pitchFamily="2" charset="2"/>
              <a:buChar char="v"/>
            </a:pPr>
            <a:r>
              <a:rPr lang="en-US" dirty="0"/>
              <a:t>Embrace all pathways to recovery</a:t>
            </a:r>
          </a:p>
          <a:p>
            <a:pPr>
              <a:buFont typeface="Wingdings" panose="05000000000000000000" pitchFamily="2" charset="2"/>
              <a:buChar char="v"/>
            </a:pPr>
            <a:r>
              <a:rPr lang="en-US" dirty="0"/>
              <a:t>Challenge institutions</a:t>
            </a:r>
          </a:p>
          <a:p>
            <a:pPr>
              <a:buFont typeface="Wingdings" panose="05000000000000000000" pitchFamily="2" charset="2"/>
              <a:buChar char="v"/>
            </a:pPr>
            <a:r>
              <a:rPr lang="en-US" dirty="0"/>
              <a:t>Model successful MAT clients wherever possible </a:t>
            </a:r>
          </a:p>
          <a:p>
            <a:pPr marL="514350" indent="-514350">
              <a:buAutoNum type="arabicPeriod"/>
            </a:pPr>
            <a:endParaRPr lang="en-US" dirty="0"/>
          </a:p>
        </p:txBody>
      </p:sp>
      <p:sp>
        <p:nvSpPr>
          <p:cNvPr id="4" name="Slide Number Placeholder 3">
            <a:extLst>
              <a:ext uri="{FF2B5EF4-FFF2-40B4-BE49-F238E27FC236}">
                <a16:creationId xmlns:a16="http://schemas.microsoft.com/office/drawing/2014/main" id="{576C0BE0-064C-674F-A33D-323809FAC4B4}"/>
              </a:ext>
            </a:extLst>
          </p:cNvPr>
          <p:cNvSpPr>
            <a:spLocks noGrp="1"/>
          </p:cNvSpPr>
          <p:nvPr>
            <p:ph type="sldNum" sz="quarter" idx="12"/>
          </p:nvPr>
        </p:nvSpPr>
        <p:spPr/>
        <p:txBody>
          <a:bodyPr/>
          <a:lstStyle/>
          <a:p>
            <a:fld id="{1271A09D-B238-CC49-8083-E93D66A072E7}" type="slidenum">
              <a:rPr lang="en-US" smtClean="0"/>
              <a:t>33</a:t>
            </a:fld>
            <a:endParaRPr lang="en-US" dirty="0"/>
          </a:p>
        </p:txBody>
      </p:sp>
    </p:spTree>
    <p:extLst>
      <p:ext uri="{BB962C8B-B14F-4D97-AF65-F5344CB8AC3E}">
        <p14:creationId xmlns:p14="http://schemas.microsoft.com/office/powerpoint/2010/main" val="15051971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1AADAF-5539-7A4B-A586-938FE2073886}"/>
              </a:ext>
            </a:extLst>
          </p:cNvPr>
          <p:cNvSpPr>
            <a:spLocks noGrp="1"/>
          </p:cNvSpPr>
          <p:nvPr>
            <p:ph type="title"/>
          </p:nvPr>
        </p:nvSpPr>
        <p:spPr>
          <a:xfrm>
            <a:off x="647271" y="1012004"/>
            <a:ext cx="2562119" cy="4795408"/>
          </a:xfrm>
        </p:spPr>
        <p:txBody>
          <a:bodyPr>
            <a:normAutofit/>
          </a:bodyPr>
          <a:lstStyle/>
          <a:p>
            <a:r>
              <a:rPr lang="en-US">
                <a:solidFill>
                  <a:srgbClr val="FFFFFF"/>
                </a:solidFill>
              </a:rPr>
              <a:t>Evidence-Based Strategies</a:t>
            </a:r>
          </a:p>
        </p:txBody>
      </p:sp>
      <p:sp>
        <p:nvSpPr>
          <p:cNvPr id="4" name="Slide Number Placeholder 3">
            <a:extLst>
              <a:ext uri="{FF2B5EF4-FFF2-40B4-BE49-F238E27FC236}">
                <a16:creationId xmlns:a16="http://schemas.microsoft.com/office/drawing/2014/main" id="{576C0BE0-064C-674F-A33D-323809FAC4B4}"/>
              </a:ext>
            </a:extLst>
          </p:cNvPr>
          <p:cNvSpPr>
            <a:spLocks noGrp="1"/>
          </p:cNvSpPr>
          <p:nvPr>
            <p:ph type="sldNum" sz="quarter" idx="12"/>
          </p:nvPr>
        </p:nvSpPr>
        <p:spPr>
          <a:xfrm>
            <a:off x="8044665" y="6356350"/>
            <a:ext cx="470685" cy="365125"/>
          </a:xfrm>
        </p:spPr>
        <p:txBody>
          <a:bodyPr>
            <a:normAutofit/>
          </a:bodyPr>
          <a:lstStyle/>
          <a:p>
            <a:pPr>
              <a:spcAft>
                <a:spcPts val="600"/>
              </a:spcAft>
            </a:pPr>
            <a:fld id="{1271A09D-B238-CC49-8083-E93D66A072E7}" type="slidenum">
              <a:rPr lang="en-US" sz="1000">
                <a:solidFill>
                  <a:prstClr val="black">
                    <a:tint val="75000"/>
                  </a:prstClr>
                </a:solidFill>
              </a:rPr>
              <a:pPr>
                <a:spcAft>
                  <a:spcPts val="600"/>
                </a:spcAft>
              </a:pPr>
              <a:t>34</a:t>
            </a:fld>
            <a:endParaRPr lang="en-US" sz="1000">
              <a:solidFill>
                <a:prstClr val="black">
                  <a:tint val="75000"/>
                </a:prstClr>
              </a:solidFill>
            </a:endParaRPr>
          </a:p>
        </p:txBody>
      </p:sp>
      <p:graphicFrame>
        <p:nvGraphicFramePr>
          <p:cNvPr id="6" name="Content Placeholder 2">
            <a:extLst>
              <a:ext uri="{FF2B5EF4-FFF2-40B4-BE49-F238E27FC236}">
                <a16:creationId xmlns:a16="http://schemas.microsoft.com/office/drawing/2014/main" id="{7E5445C6-75D8-44EC-BDC8-446C13BD2B7A}"/>
              </a:ext>
            </a:extLst>
          </p:cNvPr>
          <p:cNvGraphicFramePr>
            <a:graphicFrameLocks noGrp="1"/>
          </p:cNvGraphicFramePr>
          <p:nvPr>
            <p:ph idx="1"/>
            <p:extLst>
              <p:ext uri="{D42A27DB-BD31-4B8C-83A1-F6EECF244321}">
                <p14:modId xmlns:p14="http://schemas.microsoft.com/office/powerpoint/2010/main" val="644918339"/>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12312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ADAF-5539-7A4B-A586-938FE2073886}"/>
              </a:ext>
            </a:extLst>
          </p:cNvPr>
          <p:cNvSpPr>
            <a:spLocks noGrp="1"/>
          </p:cNvSpPr>
          <p:nvPr>
            <p:ph type="title"/>
          </p:nvPr>
        </p:nvSpPr>
        <p:spPr/>
        <p:txBody>
          <a:bodyPr/>
          <a:lstStyle/>
          <a:p>
            <a:r>
              <a:rPr lang="en-US" dirty="0"/>
              <a:t>Decisions In Recovery </a:t>
            </a:r>
          </a:p>
        </p:txBody>
      </p:sp>
      <p:sp>
        <p:nvSpPr>
          <p:cNvPr id="4" name="Slide Number Placeholder 3">
            <a:extLst>
              <a:ext uri="{FF2B5EF4-FFF2-40B4-BE49-F238E27FC236}">
                <a16:creationId xmlns:a16="http://schemas.microsoft.com/office/drawing/2014/main" id="{576C0BE0-064C-674F-A33D-323809FAC4B4}"/>
              </a:ext>
            </a:extLst>
          </p:cNvPr>
          <p:cNvSpPr>
            <a:spLocks noGrp="1"/>
          </p:cNvSpPr>
          <p:nvPr>
            <p:ph type="sldNum" sz="quarter" idx="12"/>
          </p:nvPr>
        </p:nvSpPr>
        <p:spPr/>
        <p:txBody>
          <a:bodyPr/>
          <a:lstStyle/>
          <a:p>
            <a:fld id="{1271A09D-B238-CC49-8083-E93D66A072E7}" type="slidenum">
              <a:rPr lang="en-US" smtClean="0"/>
              <a:t>35</a:t>
            </a:fld>
            <a:endParaRPr lang="en-US" dirty="0"/>
          </a:p>
        </p:txBody>
      </p:sp>
      <p:pic>
        <p:nvPicPr>
          <p:cNvPr id="5" name="Picture 4">
            <a:extLst>
              <a:ext uri="{FF2B5EF4-FFF2-40B4-BE49-F238E27FC236}">
                <a16:creationId xmlns:a16="http://schemas.microsoft.com/office/drawing/2014/main" id="{B4FF4632-0C8E-467A-A94F-D8293E5C6782}"/>
              </a:ext>
            </a:extLst>
          </p:cNvPr>
          <p:cNvPicPr>
            <a:picLocks noChangeAspect="1"/>
          </p:cNvPicPr>
          <p:nvPr/>
        </p:nvPicPr>
        <p:blipFill>
          <a:blip r:embed="rId2"/>
          <a:stretch>
            <a:fillRect/>
          </a:stretch>
        </p:blipFill>
        <p:spPr>
          <a:xfrm>
            <a:off x="609600" y="1629023"/>
            <a:ext cx="7924800" cy="4502728"/>
          </a:xfrm>
          <a:prstGeom prst="rect">
            <a:avLst/>
          </a:prstGeom>
        </p:spPr>
      </p:pic>
      <p:sp>
        <p:nvSpPr>
          <p:cNvPr id="6" name="Rectangle 5">
            <a:extLst>
              <a:ext uri="{FF2B5EF4-FFF2-40B4-BE49-F238E27FC236}">
                <a16:creationId xmlns:a16="http://schemas.microsoft.com/office/drawing/2014/main" id="{459E71FC-223A-456D-A0FC-E9585B0F0D77}"/>
              </a:ext>
            </a:extLst>
          </p:cNvPr>
          <p:cNvSpPr/>
          <p:nvPr/>
        </p:nvSpPr>
        <p:spPr>
          <a:xfrm>
            <a:off x="1981200" y="6400412"/>
            <a:ext cx="6210300" cy="276999"/>
          </a:xfrm>
          <a:prstGeom prst="rect">
            <a:avLst/>
          </a:prstGeom>
        </p:spPr>
        <p:txBody>
          <a:bodyPr wrap="square">
            <a:spAutoFit/>
          </a:bodyPr>
          <a:lstStyle/>
          <a:p>
            <a:pPr lvl="0">
              <a:spcBef>
                <a:spcPts val="1200"/>
              </a:spcBef>
              <a:buClr>
                <a:srgbClr val="A13F1D"/>
              </a:buClr>
              <a:buSzPct val="90000"/>
            </a:pPr>
            <a:r>
              <a:rPr lang="en-US" sz="1200" dirty="0">
                <a:solidFill>
                  <a:prstClr val="black"/>
                </a:solidFill>
                <a:latin typeface="Source Sans Pro"/>
                <a:hlinkClick r:id="rId3">
                  <a:extLst>
                    <a:ext uri="{A12FA001-AC4F-418D-AE19-62706E023703}">
                      <ahyp:hlinkClr xmlns:ahyp="http://schemas.microsoft.com/office/drawing/2018/hyperlinkcolor" xmlns="" val="tx"/>
                    </a:ext>
                  </a:extLst>
                </a:hlinkClick>
              </a:rPr>
              <a:t>https://mat-decisions-in-recovery.samhsa.gov/section/which.aspx</a:t>
            </a:r>
            <a:endParaRPr lang="en-US" sz="1200" dirty="0">
              <a:solidFill>
                <a:prstClr val="black"/>
              </a:solidFill>
              <a:latin typeface="Source Sans Pro"/>
            </a:endParaRPr>
          </a:p>
        </p:txBody>
      </p:sp>
    </p:spTree>
    <p:extLst>
      <p:ext uri="{BB962C8B-B14F-4D97-AF65-F5344CB8AC3E}">
        <p14:creationId xmlns:p14="http://schemas.microsoft.com/office/powerpoint/2010/main" val="19197226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B854194-185D-494D-905C-7C7CB2E30F6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158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21AADAF-5539-7A4B-A586-938FE2073886}"/>
              </a:ext>
            </a:extLst>
          </p:cNvPr>
          <p:cNvSpPr>
            <a:spLocks noGrp="1"/>
          </p:cNvSpPr>
          <p:nvPr>
            <p:ph type="title"/>
          </p:nvPr>
        </p:nvSpPr>
        <p:spPr>
          <a:xfrm>
            <a:off x="480059" y="2053641"/>
            <a:ext cx="2751871" cy="2760098"/>
          </a:xfrm>
        </p:spPr>
        <p:txBody>
          <a:bodyPr vert="horz" lIns="91440" tIns="45720" rIns="91440" bIns="45720" rtlCol="0" anchor="ctr">
            <a:normAutofit/>
          </a:bodyPr>
          <a:lstStyle/>
          <a:p>
            <a:pPr algn="l" defTabSz="914400"/>
            <a:r>
              <a:rPr lang="en-US" sz="4400" kern="1200">
                <a:solidFill>
                  <a:srgbClr val="FFFFFF"/>
                </a:solidFill>
                <a:latin typeface="+mj-lt"/>
                <a:ea typeface="+mj-ea"/>
                <a:cs typeface="+mj-cs"/>
              </a:rPr>
              <a:t>What About Everything Else? </a:t>
            </a:r>
          </a:p>
        </p:txBody>
      </p:sp>
      <p:sp>
        <p:nvSpPr>
          <p:cNvPr id="3" name="Rectangle 2">
            <a:extLst>
              <a:ext uri="{FF2B5EF4-FFF2-40B4-BE49-F238E27FC236}">
                <a16:creationId xmlns:a16="http://schemas.microsoft.com/office/drawing/2014/main" id="{5D7C44E5-2BEA-4321-B1FB-DC656155D5A4}"/>
              </a:ext>
            </a:extLst>
          </p:cNvPr>
          <p:cNvSpPr/>
          <p:nvPr/>
        </p:nvSpPr>
        <p:spPr>
          <a:xfrm>
            <a:off x="4567930" y="801866"/>
            <a:ext cx="3979563" cy="5230634"/>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1600" b="1" dirty="0">
                <a:solidFill>
                  <a:srgbClr val="000000"/>
                </a:solidFill>
              </a:rPr>
              <a:t>Is the next drug crisis a stimulant epidemic?</a:t>
            </a:r>
          </a:p>
          <a:p>
            <a:pPr marL="285750" indent="-228600" defTabSz="914400">
              <a:lnSpc>
                <a:spcPct val="90000"/>
              </a:lnSpc>
              <a:spcAft>
                <a:spcPts val="600"/>
              </a:spcAft>
              <a:buFont typeface="Arial" panose="020B0604020202020204" pitchFamily="34" charset="0"/>
              <a:buChar char="•"/>
            </a:pPr>
            <a:endParaRPr lang="en-US" sz="1600" b="1" dirty="0">
              <a:solidFill>
                <a:srgbClr val="000000"/>
              </a:solidFill>
            </a:endParaRPr>
          </a:p>
          <a:p>
            <a:pPr marL="285750" indent="-228600" defTabSz="914400">
              <a:lnSpc>
                <a:spcPct val="90000"/>
              </a:lnSpc>
              <a:spcAft>
                <a:spcPts val="600"/>
              </a:spcAft>
              <a:buFont typeface="Arial" panose="020B0604020202020204" pitchFamily="34" charset="0"/>
              <a:buChar char="•"/>
            </a:pPr>
            <a:endParaRPr lang="en-US" sz="1600" b="1" dirty="0">
              <a:solidFill>
                <a:srgbClr val="000000"/>
              </a:solidFill>
            </a:endParaRPr>
          </a:p>
          <a:p>
            <a:pPr marL="285750" indent="-228600" defTabSz="914400">
              <a:lnSpc>
                <a:spcPct val="90000"/>
              </a:lnSpc>
              <a:spcAft>
                <a:spcPts val="600"/>
              </a:spcAft>
              <a:buFont typeface="Arial" panose="020B0604020202020204" pitchFamily="34" charset="0"/>
              <a:buChar char="•"/>
            </a:pPr>
            <a:r>
              <a:rPr lang="en-US" sz="1600" b="1" dirty="0">
                <a:solidFill>
                  <a:srgbClr val="000000"/>
                </a:solidFill>
              </a:rPr>
              <a:t>America's Next Drug Crisis?  </a:t>
            </a:r>
            <a:r>
              <a:rPr lang="en-US" sz="1600" dirty="0">
                <a:solidFill>
                  <a:srgbClr val="000000"/>
                </a:solidFill>
              </a:rPr>
              <a:t>As opioids continue to plague rural areas, North Dakota’s health providers look for alternatives to a class of drugs called benzodiazepines, which also can be habit-forming and life-threatening.</a:t>
            </a:r>
          </a:p>
          <a:p>
            <a:pPr marL="285750" indent="-228600" defTabSz="914400">
              <a:lnSpc>
                <a:spcPct val="90000"/>
              </a:lnSpc>
              <a:spcAft>
                <a:spcPts val="600"/>
              </a:spcAft>
              <a:buFont typeface="Arial" panose="020B0604020202020204" pitchFamily="34" charset="0"/>
              <a:buChar char="•"/>
            </a:pPr>
            <a:endParaRPr lang="en-US" sz="1600" dirty="0">
              <a:solidFill>
                <a:srgbClr val="000000"/>
              </a:solidFill>
            </a:endParaRPr>
          </a:p>
          <a:p>
            <a:pPr marL="285750" indent="-228600" defTabSz="914400">
              <a:lnSpc>
                <a:spcPct val="90000"/>
              </a:lnSpc>
              <a:spcAft>
                <a:spcPts val="600"/>
              </a:spcAft>
              <a:buFont typeface="Arial" panose="020B0604020202020204" pitchFamily="34" charset="0"/>
              <a:buChar char="•"/>
            </a:pPr>
            <a:endParaRPr lang="en-US" sz="1600" dirty="0">
              <a:solidFill>
                <a:srgbClr val="000000"/>
              </a:solidFill>
            </a:endParaRPr>
          </a:p>
          <a:p>
            <a:pPr marL="285750" indent="-228600" defTabSz="914400">
              <a:lnSpc>
                <a:spcPct val="90000"/>
              </a:lnSpc>
              <a:spcAft>
                <a:spcPts val="600"/>
              </a:spcAft>
              <a:buFont typeface="Arial" panose="020B0604020202020204" pitchFamily="34" charset="0"/>
              <a:buChar char="•"/>
            </a:pPr>
            <a:r>
              <a:rPr lang="en-US" sz="1600" b="1" dirty="0">
                <a:solidFill>
                  <a:srgbClr val="000000"/>
                </a:solidFill>
              </a:rPr>
              <a:t>Q&amp;A: 'We're entering the fourth wave, which is methamphetamine’</a:t>
            </a:r>
          </a:p>
          <a:p>
            <a:pPr marL="285750" indent="-228600" defTabSz="914400">
              <a:lnSpc>
                <a:spcPct val="90000"/>
              </a:lnSpc>
              <a:spcAft>
                <a:spcPts val="600"/>
              </a:spcAft>
              <a:buFont typeface="Arial" panose="020B0604020202020204" pitchFamily="34" charset="0"/>
              <a:buChar char="•"/>
            </a:pPr>
            <a:endParaRPr lang="en-US" sz="1600" b="1" dirty="0">
              <a:solidFill>
                <a:srgbClr val="000000"/>
              </a:solidFill>
            </a:endParaRPr>
          </a:p>
          <a:p>
            <a:pPr marL="285750" indent="-228600" defTabSz="914400">
              <a:lnSpc>
                <a:spcPct val="90000"/>
              </a:lnSpc>
              <a:spcAft>
                <a:spcPts val="600"/>
              </a:spcAft>
              <a:buFont typeface="Arial" panose="020B0604020202020204" pitchFamily="34" charset="0"/>
              <a:buChar char="•"/>
            </a:pPr>
            <a:endParaRPr lang="en-US" sz="1600" b="1" dirty="0">
              <a:solidFill>
                <a:srgbClr val="000000"/>
              </a:solidFill>
            </a:endParaRPr>
          </a:p>
          <a:p>
            <a:pPr marL="285750" indent="-228600" defTabSz="914400">
              <a:lnSpc>
                <a:spcPct val="90000"/>
              </a:lnSpc>
              <a:spcAft>
                <a:spcPts val="600"/>
              </a:spcAft>
              <a:buFont typeface="Arial" panose="020B0604020202020204" pitchFamily="34" charset="0"/>
              <a:buChar char="•"/>
            </a:pPr>
            <a:r>
              <a:rPr lang="en-US" sz="1600" b="1" dirty="0">
                <a:solidFill>
                  <a:srgbClr val="000000"/>
                </a:solidFill>
              </a:rPr>
              <a:t>Is Xanax Fuel for the Next Drug Crisis?</a:t>
            </a:r>
          </a:p>
          <a:p>
            <a:pPr indent="-228600" defTabSz="914400">
              <a:lnSpc>
                <a:spcPct val="90000"/>
              </a:lnSpc>
              <a:spcAft>
                <a:spcPts val="600"/>
              </a:spcAft>
              <a:buFont typeface="Arial" panose="020B0604020202020204" pitchFamily="34" charset="0"/>
              <a:buChar char="•"/>
            </a:pPr>
            <a:endParaRPr lang="en-US" sz="1600" b="1" dirty="0">
              <a:solidFill>
                <a:srgbClr val="000000"/>
              </a:solidFill>
            </a:endParaRPr>
          </a:p>
          <a:p>
            <a:pPr indent="-228600" defTabSz="914400">
              <a:lnSpc>
                <a:spcPct val="90000"/>
              </a:lnSpc>
              <a:spcAft>
                <a:spcPts val="600"/>
              </a:spcAft>
              <a:buFont typeface="Arial" panose="020B0604020202020204" pitchFamily="34" charset="0"/>
              <a:buChar char="•"/>
            </a:pPr>
            <a:endParaRPr lang="en-US" sz="1600" dirty="0">
              <a:solidFill>
                <a:srgbClr val="000000"/>
              </a:solidFill>
            </a:endParaRPr>
          </a:p>
          <a:p>
            <a:pPr indent="-228600" defTabSz="914400">
              <a:lnSpc>
                <a:spcPct val="90000"/>
              </a:lnSpc>
              <a:spcAft>
                <a:spcPts val="600"/>
              </a:spcAft>
              <a:buFont typeface="Arial" panose="020B0604020202020204" pitchFamily="34" charset="0"/>
              <a:buChar char="•"/>
            </a:pPr>
            <a:endParaRPr lang="en-US" sz="1600" b="1" dirty="0">
              <a:solidFill>
                <a:srgbClr val="000000"/>
              </a:solidFill>
            </a:endParaRPr>
          </a:p>
        </p:txBody>
      </p:sp>
      <p:sp>
        <p:nvSpPr>
          <p:cNvPr id="4" name="Slide Number Placeholder 3">
            <a:extLst>
              <a:ext uri="{FF2B5EF4-FFF2-40B4-BE49-F238E27FC236}">
                <a16:creationId xmlns:a16="http://schemas.microsoft.com/office/drawing/2014/main" id="{576C0BE0-064C-674F-A33D-323809FAC4B4}"/>
              </a:ext>
            </a:extLst>
          </p:cNvPr>
          <p:cNvSpPr>
            <a:spLocks noGrp="1"/>
          </p:cNvSpPr>
          <p:nvPr>
            <p:ph type="sldNum" sz="quarter" idx="12"/>
          </p:nvPr>
        </p:nvSpPr>
        <p:spPr>
          <a:xfrm>
            <a:off x="8119447" y="6223702"/>
            <a:ext cx="428046" cy="314067"/>
          </a:xfrm>
        </p:spPr>
        <p:txBody>
          <a:bodyPr vert="horz" lIns="91440" tIns="45720" rIns="91440" bIns="45720" rtlCol="0" anchor="ctr">
            <a:normAutofit/>
          </a:bodyPr>
          <a:lstStyle/>
          <a:p>
            <a:pPr defTabSz="914400">
              <a:spcAft>
                <a:spcPts val="600"/>
              </a:spcAft>
            </a:pPr>
            <a:fld id="{1271A09D-B238-CC49-8083-E93D66A072E7}" type="slidenum">
              <a:rPr lang="en-US" sz="900">
                <a:solidFill>
                  <a:srgbClr val="898989"/>
                </a:solidFill>
                <a:latin typeface="+mn-lt"/>
                <a:cs typeface="+mn-cs"/>
              </a:rPr>
              <a:pPr defTabSz="914400">
                <a:spcAft>
                  <a:spcPts val="600"/>
                </a:spcAft>
              </a:pPr>
              <a:t>36</a:t>
            </a:fld>
            <a:endParaRPr lang="en-US" sz="900">
              <a:solidFill>
                <a:srgbClr val="898989"/>
              </a:solidFill>
              <a:latin typeface="+mn-lt"/>
              <a:cs typeface="+mn-cs"/>
            </a:endParaRPr>
          </a:p>
        </p:txBody>
      </p:sp>
    </p:spTree>
    <p:extLst>
      <p:ext uri="{BB962C8B-B14F-4D97-AF65-F5344CB8AC3E}">
        <p14:creationId xmlns:p14="http://schemas.microsoft.com/office/powerpoint/2010/main" val="32185374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1A4588A-55D5-49B8-BE41-54ACDCFF2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rystal meth and your skin">
            <a:extLst>
              <a:ext uri="{FF2B5EF4-FFF2-40B4-BE49-F238E27FC236}">
                <a16:creationId xmlns:a16="http://schemas.microsoft.com/office/drawing/2014/main" id="{1EAF96C0-8DE3-431D-97FC-674C8B027A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020" b="8492"/>
          <a:stretch/>
        </p:blipFill>
        <p:spPr bwMode="auto">
          <a:xfrm>
            <a:off x="20" y="10"/>
            <a:ext cx="9143980" cy="4465973"/>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F97E7EA2-EDCD-47E9-81BC-415C606D1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19552"/>
            <a:ext cx="7036903"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221AADAF-5539-7A4B-A586-938FE2073886}"/>
              </a:ext>
            </a:extLst>
          </p:cNvPr>
          <p:cNvSpPr>
            <a:spLocks noGrp="1"/>
          </p:cNvSpPr>
          <p:nvPr>
            <p:ph type="title"/>
          </p:nvPr>
        </p:nvSpPr>
        <p:spPr>
          <a:xfrm>
            <a:off x="425196" y="4203278"/>
            <a:ext cx="6417894" cy="536063"/>
          </a:xfrm>
        </p:spPr>
        <p:txBody>
          <a:bodyPr vert="horz" lIns="91440" tIns="45720" rIns="91440" bIns="45720" rtlCol="0" anchor="ctr">
            <a:normAutofit/>
          </a:bodyPr>
          <a:lstStyle/>
          <a:p>
            <a:pPr algn="l" defTabSz="914400"/>
            <a:r>
              <a:rPr lang="en-US" sz="2400" dirty="0">
                <a:latin typeface="+mj-lt"/>
                <a:cs typeface="+mj-cs"/>
              </a:rPr>
              <a:t>Cranking Into The Next Wave in Rural America </a:t>
            </a:r>
          </a:p>
        </p:txBody>
      </p:sp>
      <p:sp>
        <p:nvSpPr>
          <p:cNvPr id="5" name="Rectangle 4">
            <a:extLst>
              <a:ext uri="{FF2B5EF4-FFF2-40B4-BE49-F238E27FC236}">
                <a16:creationId xmlns:a16="http://schemas.microsoft.com/office/drawing/2014/main" id="{42BAD1FF-10F4-45A2-8141-84D30F6FC0E0}"/>
              </a:ext>
            </a:extLst>
          </p:cNvPr>
          <p:cNvSpPr/>
          <p:nvPr/>
        </p:nvSpPr>
        <p:spPr>
          <a:xfrm>
            <a:off x="425196" y="4956314"/>
            <a:ext cx="8293608" cy="2422386"/>
          </a:xfrm>
          <a:prstGeom prst="rect">
            <a:avLst/>
          </a:prstGeom>
        </p:spPr>
        <p:txBody>
          <a:bodyPr vert="horz" lIns="91440" tIns="45720" rIns="91440" bIns="45720" rtlCol="0">
            <a:noAutofit/>
          </a:bodyPr>
          <a:lstStyle/>
          <a:p>
            <a:pPr indent="-228600" defTabSz="914400">
              <a:lnSpc>
                <a:spcPct val="90000"/>
              </a:lnSpc>
              <a:spcAft>
                <a:spcPts val="600"/>
              </a:spcAft>
              <a:buFont typeface="Arial" panose="020B0604020202020204" pitchFamily="34" charset="0"/>
              <a:buChar char="•"/>
            </a:pPr>
            <a:r>
              <a:rPr lang="en-US" dirty="0"/>
              <a:t>Although medications have proven effective in treating some substance use disorders, there are currently no medications that counteract the specific effects of methamphetamine or that prolong abstinence from and reduce the misuse of methamphetamine by an individual addicted to the drug.</a:t>
            </a:r>
          </a:p>
          <a:p>
            <a:pPr indent="-228600" defTabSz="914400">
              <a:lnSpc>
                <a:spcPct val="90000"/>
              </a:lnSpc>
              <a:spcAft>
                <a:spcPts val="600"/>
              </a:spcAft>
              <a:buFont typeface="Arial" panose="020B0604020202020204" pitchFamily="34" charset="0"/>
              <a:buChar char="•"/>
            </a:pPr>
            <a:r>
              <a:rPr lang="en-US" dirty="0"/>
              <a:t>The most effective treatments for methamphetamine addiction at this point are behavioral therapies, such as cognitive-behavioral and contingency management interventions.</a:t>
            </a:r>
          </a:p>
        </p:txBody>
      </p:sp>
      <p:sp>
        <p:nvSpPr>
          <p:cNvPr id="4" name="Slide Number Placeholder 3">
            <a:extLst>
              <a:ext uri="{FF2B5EF4-FFF2-40B4-BE49-F238E27FC236}">
                <a16:creationId xmlns:a16="http://schemas.microsoft.com/office/drawing/2014/main" id="{576C0BE0-064C-674F-A33D-323809FAC4B4}"/>
              </a:ext>
            </a:extLst>
          </p:cNvPr>
          <p:cNvSpPr>
            <a:spLocks noGrp="1"/>
          </p:cNvSpPr>
          <p:nvPr>
            <p:ph type="sldNum" sz="quarter" idx="12"/>
          </p:nvPr>
        </p:nvSpPr>
        <p:spPr>
          <a:xfrm>
            <a:off x="6743700" y="6356350"/>
            <a:ext cx="1975104" cy="365125"/>
          </a:xfrm>
        </p:spPr>
        <p:txBody>
          <a:bodyPr vert="horz" lIns="91440" tIns="45720" rIns="91440" bIns="45720" rtlCol="0" anchor="ctr">
            <a:normAutofit/>
          </a:bodyPr>
          <a:lstStyle/>
          <a:p>
            <a:pPr defTabSz="914400">
              <a:spcAft>
                <a:spcPts val="600"/>
              </a:spcAft>
              <a:defRPr/>
            </a:pPr>
            <a:fld id="{1271A09D-B238-CC49-8083-E93D66A072E7}" type="slidenum">
              <a:rPr lang="en-US">
                <a:solidFill>
                  <a:schemeClr val="tx1">
                    <a:lumMod val="50000"/>
                    <a:lumOff val="50000"/>
                  </a:schemeClr>
                </a:solidFill>
                <a:latin typeface="Calibri" panose="020F0502020204030204"/>
                <a:cs typeface="+mn-cs"/>
              </a:rPr>
              <a:pPr defTabSz="914400">
                <a:spcAft>
                  <a:spcPts val="600"/>
                </a:spcAft>
                <a:defRPr/>
              </a:pPr>
              <a:t>37</a:t>
            </a:fld>
            <a:endParaRPr lang="en-US">
              <a:solidFill>
                <a:schemeClr val="tx1">
                  <a:lumMod val="50000"/>
                  <a:lumOff val="50000"/>
                </a:schemeClr>
              </a:solidFill>
              <a:latin typeface="Calibri" panose="020F0502020204030204"/>
              <a:cs typeface="+mn-cs"/>
            </a:endParaRPr>
          </a:p>
        </p:txBody>
      </p:sp>
      <p:sp>
        <p:nvSpPr>
          <p:cNvPr id="3" name="Rectangle 2">
            <a:extLst>
              <a:ext uri="{FF2B5EF4-FFF2-40B4-BE49-F238E27FC236}">
                <a16:creationId xmlns:a16="http://schemas.microsoft.com/office/drawing/2014/main" id="{5D7C44E5-2BEA-4321-B1FB-DC656155D5A4}"/>
              </a:ext>
            </a:extLst>
          </p:cNvPr>
          <p:cNvSpPr/>
          <p:nvPr/>
        </p:nvSpPr>
        <p:spPr>
          <a:xfrm>
            <a:off x="626583" y="2050534"/>
            <a:ext cx="7704617" cy="1077218"/>
          </a:xfrm>
          <a:prstGeom prst="rect">
            <a:avLst/>
          </a:prstGeom>
        </p:spPr>
        <p:txBody>
          <a:bodyPr wrap="square">
            <a:spAutoFit/>
          </a:bodyPr>
          <a:lstStyle/>
          <a:p>
            <a:pPr>
              <a:spcAft>
                <a:spcPts val="600"/>
              </a:spcAft>
            </a:pPr>
            <a:endParaRPr lang="en-US" b="1">
              <a:solidFill>
                <a:srgbClr val="000000"/>
              </a:solidFill>
              <a:latin typeface="roboto"/>
            </a:endParaRPr>
          </a:p>
          <a:p>
            <a:pPr>
              <a:spcAft>
                <a:spcPts val="600"/>
              </a:spcAft>
            </a:pPr>
            <a:endParaRPr lang="en-US">
              <a:solidFill>
                <a:srgbClr val="009A44"/>
              </a:solidFill>
              <a:latin typeface="Sentinel SSm A"/>
            </a:endParaRPr>
          </a:p>
          <a:p>
            <a:pPr>
              <a:spcAft>
                <a:spcPts val="600"/>
              </a:spcAft>
            </a:pPr>
            <a:endParaRPr lang="en-US" b="1">
              <a:solidFill>
                <a:srgbClr val="333333"/>
              </a:solidFill>
              <a:latin typeface="Rubik"/>
            </a:endParaRPr>
          </a:p>
        </p:txBody>
      </p:sp>
    </p:spTree>
    <p:extLst>
      <p:ext uri="{BB962C8B-B14F-4D97-AF65-F5344CB8AC3E}">
        <p14:creationId xmlns:p14="http://schemas.microsoft.com/office/powerpoint/2010/main" val="4156105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Adjunctive treatment</a:t>
            </a:r>
          </a:p>
        </p:txBody>
      </p:sp>
      <p:sp>
        <p:nvSpPr>
          <p:cNvPr id="4" name="Slide Number Placeholder 3"/>
          <p:cNvSpPr>
            <a:spLocks noGrp="1"/>
          </p:cNvSpPr>
          <p:nvPr>
            <p:ph type="sldNum" sz="quarter" idx="12"/>
          </p:nvPr>
        </p:nvSpPr>
        <p:spPr/>
        <p:txBody>
          <a:bodyPr/>
          <a:lstStyle/>
          <a:p>
            <a:fld id="{1271A09D-B238-CC49-8083-E93D66A072E7}" type="slidenum">
              <a:rPr lang="en-US" smtClean="0"/>
              <a:pPr/>
              <a:t>38</a:t>
            </a:fld>
            <a:endParaRPr lang="en-US"/>
          </a:p>
        </p:txBody>
      </p:sp>
      <p:sp>
        <p:nvSpPr>
          <p:cNvPr id="5" name="Title 1">
            <a:extLst>
              <a:ext uri="{FF2B5EF4-FFF2-40B4-BE49-F238E27FC236}">
                <a16:creationId xmlns:a16="http://schemas.microsoft.com/office/drawing/2014/main" id="{BC789884-02C5-469F-9B0A-211CCC19EA53}"/>
              </a:ext>
            </a:extLst>
          </p:cNvPr>
          <p:cNvSpPr txBox="1">
            <a:spLocks/>
          </p:cNvSpPr>
          <p:nvPr/>
        </p:nvSpPr>
        <p:spPr>
          <a:xfrm>
            <a:off x="0" y="-1"/>
            <a:ext cx="9144000" cy="1448485"/>
          </a:xfrm>
          <a:prstGeom prst="rect">
            <a:avLst/>
          </a:prstGeom>
          <a:solidFill>
            <a:schemeClr val="tx2"/>
          </a:solidFill>
        </p:spPr>
        <p:txBody>
          <a:bodyPr vert="horz" lIns="91440" tIns="45720" rIns="91440" bIns="45720" rtlCol="0" anchor="ctr">
            <a:noAutofit/>
          </a:bodyPr>
          <a:lstStyle>
            <a:lvl1pPr algn="ctr" defTabSz="457200" rtl="0" eaLnBrk="1" latinLnBrk="0" hangingPunct="1">
              <a:lnSpc>
                <a:spcPct val="90000"/>
              </a:lnSpc>
              <a:spcBef>
                <a:spcPct val="0"/>
              </a:spcBef>
              <a:buNone/>
              <a:defRPr sz="4100" b="1" kern="1200">
                <a:solidFill>
                  <a:schemeClr val="bg1"/>
                </a:solidFill>
                <a:latin typeface="Montserrat"/>
                <a:ea typeface="+mj-ea"/>
                <a:cs typeface="Montserrat"/>
              </a:defRPr>
            </a:lvl1pPr>
          </a:lstStyle>
          <a:p>
            <a:r>
              <a:rPr lang="en-US" sz="4000" dirty="0"/>
              <a:t>Questions </a:t>
            </a:r>
          </a:p>
        </p:txBody>
      </p:sp>
      <p:pic>
        <p:nvPicPr>
          <p:cNvPr id="8194" name="Picture 2" descr="Image result for questions and answers">
            <a:extLst>
              <a:ext uri="{FF2B5EF4-FFF2-40B4-BE49-F238E27FC236}">
                <a16:creationId xmlns:a16="http://schemas.microsoft.com/office/drawing/2014/main" id="{435C3987-44CC-4EFF-AE9A-E231388FD5D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5613" y="2438400"/>
            <a:ext cx="7592774" cy="302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8713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815" y="1525406"/>
            <a:ext cx="8229600" cy="3006321"/>
          </a:xfrm>
        </p:spPr>
        <p:txBody>
          <a:bodyPr>
            <a:noAutofit/>
          </a:bodyPr>
          <a:lstStyle/>
          <a:p>
            <a:pPr marL="0" indent="0">
              <a:buNone/>
            </a:pPr>
            <a:r>
              <a:rPr lang="en-US" sz="1800" dirty="0" err="1">
                <a:latin typeface="Montserrat"/>
              </a:rPr>
              <a:t>Balasanova</a:t>
            </a:r>
            <a:r>
              <a:rPr lang="en-US" sz="1800" dirty="0">
                <a:latin typeface="Montserrat"/>
              </a:rPr>
              <a:t>, A., “Addiction Par 1:  Understanding the SUD continuum” and “Addiction Part 2:  Focus on Opioid Use Disorder”, Opioid Response Network; STR-TA Presentation, 4/5/19</a:t>
            </a:r>
            <a:endParaRPr lang="en-US" sz="1000" dirty="0">
              <a:latin typeface="Montserrat"/>
            </a:endParaRPr>
          </a:p>
          <a:p>
            <a:pPr marL="0" indent="0">
              <a:buNone/>
            </a:pPr>
            <a:r>
              <a:rPr lang="en-US" sz="1800" dirty="0" err="1">
                <a:latin typeface="Montserrat"/>
              </a:rPr>
              <a:t>Tranen</a:t>
            </a:r>
            <a:r>
              <a:rPr lang="en-US" sz="1800" dirty="0">
                <a:latin typeface="Montserrat"/>
              </a:rPr>
              <a:t>, B., “An Overview of Medication Assisted Treatment and Stigma”, Opioid Response Network; STR-TA Presentation, 5/31/19</a:t>
            </a:r>
            <a:endParaRPr lang="en-US" sz="1000" dirty="0">
              <a:latin typeface="Montserrat"/>
            </a:endParaRPr>
          </a:p>
          <a:p>
            <a:pPr marL="0" indent="0">
              <a:buNone/>
            </a:pPr>
            <a:r>
              <a:rPr lang="en-US" sz="1800" dirty="0" err="1">
                <a:latin typeface="Montserrat"/>
              </a:rPr>
              <a:t>Buffaloe</a:t>
            </a:r>
            <a:r>
              <a:rPr lang="en-US" sz="1800" dirty="0">
                <a:latin typeface="Montserrat"/>
              </a:rPr>
              <a:t>, L., Campbell, J., </a:t>
            </a:r>
            <a:r>
              <a:rPr lang="en-US" sz="1800" dirty="0" err="1">
                <a:latin typeface="Montserrat"/>
              </a:rPr>
              <a:t>Sethi</a:t>
            </a:r>
            <a:r>
              <a:rPr lang="en-US" sz="1800" dirty="0">
                <a:latin typeface="Montserrat"/>
              </a:rPr>
              <a:t>, R., “Buprenorphine in Primary Care”, Opioid Response Network; STR-TA Presentation, 4/30/19</a:t>
            </a:r>
            <a:endParaRPr lang="en-US" sz="1000" dirty="0">
              <a:latin typeface="Montserrat"/>
            </a:endParaRPr>
          </a:p>
          <a:p>
            <a:pPr marL="0" indent="0">
              <a:buNone/>
            </a:pPr>
            <a:r>
              <a:rPr lang="en-US" sz="1800" dirty="0">
                <a:latin typeface="Montserrat"/>
              </a:rPr>
              <a:t>Kakko J, </a:t>
            </a:r>
            <a:r>
              <a:rPr lang="en-US" sz="1800" dirty="0" err="1">
                <a:latin typeface="Montserrat"/>
              </a:rPr>
              <a:t>Svanborg</a:t>
            </a:r>
            <a:r>
              <a:rPr lang="en-US" sz="1800" dirty="0">
                <a:latin typeface="Montserrat"/>
              </a:rPr>
              <a:t> KD, Kreek MJ, Heilig M.  1-year retention and social function after buprenorphine-assisted relapse prevention treatment for heroin dependence in Sweden:  a randomized, placebo-controlled trial.  Lancet 2003 Feb 22; 361 (9358); 662-8</a:t>
            </a:r>
          </a:p>
          <a:p>
            <a:pPr marL="0" indent="0">
              <a:buNone/>
            </a:pPr>
            <a:r>
              <a:rPr lang="en-US" sz="1800" dirty="0">
                <a:latin typeface="Montserrat"/>
              </a:rPr>
              <a:t>Alaska DHSS website - </a:t>
            </a:r>
            <a:r>
              <a:rPr lang="en-US" sz="1800" u="sng" dirty="0">
                <a:latin typeface="Montserrat"/>
                <a:hlinkClick r:id="rId2"/>
              </a:rPr>
              <a:t>http://dhss.alaska.gov/dph/Director/Pages/heroin-opioids/default.aspx</a:t>
            </a:r>
            <a:r>
              <a:rPr lang="en-US" sz="1800" dirty="0">
                <a:latin typeface="Montserrat"/>
              </a:rPr>
              <a:t> </a:t>
            </a:r>
          </a:p>
          <a:p>
            <a:pPr marL="0" indent="0">
              <a:buNone/>
            </a:pPr>
            <a:endParaRPr lang="en-US" sz="1800" dirty="0">
              <a:latin typeface="Montserrat"/>
            </a:endParaRPr>
          </a:p>
          <a:p>
            <a:pPr marL="0" indent="0">
              <a:buNone/>
            </a:pPr>
            <a:endParaRPr lang="en-US" sz="1800" dirty="0">
              <a:latin typeface="Montserrat"/>
            </a:endParaRPr>
          </a:p>
          <a:p>
            <a:pPr marL="0" indent="0">
              <a:buNone/>
            </a:pPr>
            <a:endParaRPr lang="en-US" sz="1800" dirty="0">
              <a:latin typeface="Montserrat"/>
            </a:endParaRPr>
          </a:p>
          <a:p>
            <a:pPr marL="0" indent="0">
              <a:buNone/>
            </a:pPr>
            <a:endParaRPr lang="en-US" sz="1800" dirty="0">
              <a:latin typeface="Montserrat"/>
            </a:endParaRPr>
          </a:p>
          <a:p>
            <a:pPr marL="0" indent="0">
              <a:buNone/>
            </a:pPr>
            <a:endParaRPr lang="en-US" sz="1800" dirty="0">
              <a:latin typeface="Montserrat"/>
            </a:endParaRPr>
          </a:p>
          <a:p>
            <a:pPr marL="0" indent="0">
              <a:buNone/>
            </a:pPr>
            <a:endParaRPr lang="en-US" sz="1800" dirty="0">
              <a:latin typeface="Montserrat"/>
            </a:endParaRPr>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1271A09D-B238-CC49-8083-E93D66A072E7}" type="slidenum">
              <a:rPr lang="en-US" smtClean="0"/>
              <a:pPr/>
              <a:t>39</a:t>
            </a:fld>
            <a:endParaRPr lang="en-US"/>
          </a:p>
        </p:txBody>
      </p:sp>
      <p:sp>
        <p:nvSpPr>
          <p:cNvPr id="7" name="Title 6">
            <a:extLst>
              <a:ext uri="{FF2B5EF4-FFF2-40B4-BE49-F238E27FC236}">
                <a16:creationId xmlns:a16="http://schemas.microsoft.com/office/drawing/2014/main" id="{5EAF0EAC-C951-4907-8B06-56C162DAB6D0}"/>
              </a:ext>
            </a:extLst>
          </p:cNvPr>
          <p:cNvSpPr>
            <a:spLocks noGrp="1"/>
          </p:cNvSpPr>
          <p:nvPr>
            <p:ph type="title"/>
          </p:nvPr>
        </p:nvSpPr>
        <p:spPr>
          <a:xfrm>
            <a:off x="0" y="0"/>
            <a:ext cx="9144000" cy="900187"/>
          </a:xfrm>
        </p:spPr>
        <p:txBody>
          <a:bodyPr/>
          <a:lstStyle/>
          <a:p>
            <a:r>
              <a:rPr lang="en-US" sz="4000" dirty="0"/>
              <a:t>References</a:t>
            </a:r>
          </a:p>
        </p:txBody>
      </p:sp>
    </p:spTree>
    <p:extLst>
      <p:ext uri="{BB962C8B-B14F-4D97-AF65-F5344CB8AC3E}">
        <p14:creationId xmlns:p14="http://schemas.microsoft.com/office/powerpoint/2010/main" val="1754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21780" y="1448485"/>
            <a:ext cx="2522220" cy="5135880"/>
          </a:xfrm>
          <a:prstGeom prst="rect">
            <a:avLst/>
          </a:prstGeom>
        </p:spPr>
      </p:pic>
      <p:sp>
        <p:nvSpPr>
          <p:cNvPr id="2" name="Title 1"/>
          <p:cNvSpPr>
            <a:spLocks noGrp="1"/>
          </p:cNvSpPr>
          <p:nvPr>
            <p:ph type="title"/>
          </p:nvPr>
        </p:nvSpPr>
        <p:spPr/>
        <p:txBody>
          <a:bodyPr/>
          <a:lstStyle/>
          <a:p>
            <a:r>
              <a:rPr lang="en-US" sz="4000" dirty="0"/>
              <a:t>Overall Mission</a:t>
            </a:r>
          </a:p>
        </p:txBody>
      </p:sp>
      <p:sp>
        <p:nvSpPr>
          <p:cNvPr id="3" name="Content Placeholder 2"/>
          <p:cNvSpPr>
            <a:spLocks noGrp="1"/>
          </p:cNvSpPr>
          <p:nvPr>
            <p:ph idx="1"/>
          </p:nvPr>
        </p:nvSpPr>
        <p:spPr>
          <a:xfrm>
            <a:off x="1197224" y="2459306"/>
            <a:ext cx="7295612" cy="2609133"/>
          </a:xfrm>
        </p:spPr>
        <p:txBody>
          <a:bodyPr>
            <a:noAutofit/>
          </a:bodyPr>
          <a:lstStyle/>
          <a:p>
            <a:pPr marL="0" indent="0">
              <a:buNone/>
            </a:pPr>
            <a:r>
              <a:rPr lang="en-US" dirty="0">
                <a:latin typeface="Montserrat"/>
              </a:rPr>
              <a:t>To provide training and technical assistance via local experts to enhance </a:t>
            </a:r>
            <a:r>
              <a:rPr lang="en-US" b="1" dirty="0">
                <a:latin typeface="Montserrat"/>
              </a:rPr>
              <a:t>prevention</a:t>
            </a:r>
            <a:r>
              <a:rPr lang="en-US" dirty="0">
                <a:latin typeface="Montserrat"/>
              </a:rPr>
              <a:t>, </a:t>
            </a:r>
            <a:r>
              <a:rPr lang="en-US" b="1" dirty="0">
                <a:latin typeface="Montserrat"/>
              </a:rPr>
              <a:t>treatment </a:t>
            </a:r>
            <a:r>
              <a:rPr lang="en-US" dirty="0">
                <a:latin typeface="Montserrat"/>
              </a:rPr>
              <a:t>(especially medication-assisted treatment like buprenorphine, naltrexone, and methadone), and </a:t>
            </a:r>
            <a:r>
              <a:rPr lang="en-US" b="1" dirty="0">
                <a:latin typeface="Montserrat"/>
              </a:rPr>
              <a:t>recovery</a:t>
            </a:r>
            <a:r>
              <a:rPr lang="en-US" b="1" i="1" dirty="0">
                <a:latin typeface="Montserrat"/>
              </a:rPr>
              <a:t> </a:t>
            </a:r>
            <a:r>
              <a:rPr lang="en-US" dirty="0">
                <a:latin typeface="Montserrat"/>
              </a:rPr>
              <a:t>efforts across the country addressing state and local - specific needs.</a:t>
            </a:r>
          </a:p>
        </p:txBody>
      </p:sp>
      <p:sp>
        <p:nvSpPr>
          <p:cNvPr id="4" name="Slide Number Placeholder 3"/>
          <p:cNvSpPr>
            <a:spLocks noGrp="1"/>
          </p:cNvSpPr>
          <p:nvPr>
            <p:ph type="sldNum" sz="quarter" idx="12"/>
          </p:nvPr>
        </p:nvSpPr>
        <p:spPr/>
        <p:txBody>
          <a:bodyPr/>
          <a:lstStyle/>
          <a:p>
            <a:fld id="{1271A09D-B238-CC49-8083-E93D66A072E7}" type="slidenum">
              <a:rPr lang="en-US" smtClean="0"/>
              <a:t>4</a:t>
            </a:fld>
            <a:endParaRPr lang="en-US" dirty="0"/>
          </a:p>
        </p:txBody>
      </p:sp>
    </p:spTree>
    <p:extLst>
      <p:ext uri="{BB962C8B-B14F-4D97-AF65-F5344CB8AC3E}">
        <p14:creationId xmlns:p14="http://schemas.microsoft.com/office/powerpoint/2010/main" val="36553819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Contact the Opioid Response Network</a:t>
            </a:r>
          </a:p>
        </p:txBody>
      </p:sp>
      <p:sp>
        <p:nvSpPr>
          <p:cNvPr id="3" name="Content Placeholder 2"/>
          <p:cNvSpPr>
            <a:spLocks noGrp="1"/>
          </p:cNvSpPr>
          <p:nvPr>
            <p:ph idx="1"/>
          </p:nvPr>
        </p:nvSpPr>
        <p:spPr>
          <a:xfrm>
            <a:off x="568036" y="2275149"/>
            <a:ext cx="8229600" cy="3953421"/>
          </a:xfrm>
        </p:spPr>
        <p:txBody>
          <a:bodyPr>
            <a:noAutofit/>
          </a:bodyPr>
          <a:lstStyle/>
          <a:p>
            <a:pPr lvl="0"/>
            <a:r>
              <a:rPr lang="en-US" dirty="0">
                <a:latin typeface="Montserrat"/>
              </a:rPr>
              <a:t>To ask questions or submit a technical assistance request: </a:t>
            </a:r>
          </a:p>
          <a:p>
            <a:pPr lvl="0"/>
            <a:endParaRPr lang="en-US" sz="1600" dirty="0">
              <a:latin typeface="Montserrat"/>
            </a:endParaRPr>
          </a:p>
          <a:p>
            <a:pPr lvl="2"/>
            <a:r>
              <a:rPr lang="en-US" sz="2800" dirty="0">
                <a:latin typeface="Montserrat"/>
              </a:rPr>
              <a:t>Visit www.OpioidResponseNetwork.org </a:t>
            </a:r>
          </a:p>
          <a:p>
            <a:pPr lvl="2"/>
            <a:r>
              <a:rPr lang="en-US" sz="2800" dirty="0">
                <a:latin typeface="Montserrat"/>
              </a:rPr>
              <a:t>Email orn@aaap.org </a:t>
            </a:r>
          </a:p>
          <a:p>
            <a:pPr lvl="2"/>
            <a:r>
              <a:rPr lang="en-US" sz="2800" dirty="0">
                <a:latin typeface="Montserrat"/>
              </a:rPr>
              <a:t>Call 401-270-5900</a:t>
            </a:r>
          </a:p>
          <a:p>
            <a:pPr marL="0" lvl="0" indent="0">
              <a:buNone/>
            </a:pPr>
            <a:endParaRPr lang="en-US" sz="2300" dirty="0"/>
          </a:p>
        </p:txBody>
      </p:sp>
      <p:sp>
        <p:nvSpPr>
          <p:cNvPr id="4" name="Slide Number Placeholder 3"/>
          <p:cNvSpPr>
            <a:spLocks noGrp="1"/>
          </p:cNvSpPr>
          <p:nvPr>
            <p:ph type="sldNum" sz="quarter" idx="12"/>
          </p:nvPr>
        </p:nvSpPr>
        <p:spPr/>
        <p:txBody>
          <a:bodyPr/>
          <a:lstStyle/>
          <a:p>
            <a:fld id="{1271A09D-B238-CC49-8083-E93D66A072E7}" type="slidenum">
              <a:rPr lang="en-US" smtClean="0"/>
              <a:t>40</a:t>
            </a:fld>
            <a:endParaRPr lang="en-US"/>
          </a:p>
        </p:txBody>
      </p:sp>
    </p:spTree>
    <p:extLst>
      <p:ext uri="{BB962C8B-B14F-4D97-AF65-F5344CB8AC3E}">
        <p14:creationId xmlns:p14="http://schemas.microsoft.com/office/powerpoint/2010/main" val="2726999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3B39E-D73C-4128-844E-63D53269E414}"/>
              </a:ext>
            </a:extLst>
          </p:cNvPr>
          <p:cNvSpPr>
            <a:spLocks noGrp="1"/>
          </p:cNvSpPr>
          <p:nvPr>
            <p:ph type="title"/>
          </p:nvPr>
        </p:nvSpPr>
        <p:spPr/>
        <p:txBody>
          <a:bodyPr/>
          <a:lstStyle/>
          <a:p>
            <a:r>
              <a:rPr lang="en-US" dirty="0"/>
              <a:t>Presenter Contact</a:t>
            </a:r>
          </a:p>
        </p:txBody>
      </p:sp>
      <p:sp>
        <p:nvSpPr>
          <p:cNvPr id="3" name="Content Placeholder 2">
            <a:extLst>
              <a:ext uri="{FF2B5EF4-FFF2-40B4-BE49-F238E27FC236}">
                <a16:creationId xmlns:a16="http://schemas.microsoft.com/office/drawing/2014/main" id="{9CDE5BB2-9213-4A73-A725-7EFFF742C557}"/>
              </a:ext>
            </a:extLst>
          </p:cNvPr>
          <p:cNvSpPr>
            <a:spLocks noGrp="1"/>
          </p:cNvSpPr>
          <p:nvPr>
            <p:ph idx="1"/>
          </p:nvPr>
        </p:nvSpPr>
        <p:spPr>
          <a:xfrm>
            <a:off x="457200" y="2857499"/>
            <a:ext cx="8229600" cy="3268663"/>
          </a:xfrm>
        </p:spPr>
        <p:txBody>
          <a:bodyPr/>
          <a:lstStyle/>
          <a:p>
            <a:pPr marL="0" indent="0" algn="ctr">
              <a:buNone/>
            </a:pPr>
            <a:r>
              <a:rPr lang="en-US" i="1" dirty="0"/>
              <a:t>Steven K. Samra, MPA</a:t>
            </a:r>
          </a:p>
          <a:p>
            <a:pPr marL="0" indent="0" algn="ctr">
              <a:buNone/>
            </a:pPr>
            <a:r>
              <a:rPr lang="en-US" dirty="0"/>
              <a:t>ssamra@C4innovates.com</a:t>
            </a:r>
          </a:p>
        </p:txBody>
      </p:sp>
      <p:sp>
        <p:nvSpPr>
          <p:cNvPr id="4" name="Slide Number Placeholder 3">
            <a:extLst>
              <a:ext uri="{FF2B5EF4-FFF2-40B4-BE49-F238E27FC236}">
                <a16:creationId xmlns:a16="http://schemas.microsoft.com/office/drawing/2014/main" id="{B8C03DA8-BBAA-4A32-8A0B-D4EB356018C2}"/>
              </a:ext>
            </a:extLst>
          </p:cNvPr>
          <p:cNvSpPr>
            <a:spLocks noGrp="1"/>
          </p:cNvSpPr>
          <p:nvPr>
            <p:ph type="sldNum" sz="quarter" idx="12"/>
          </p:nvPr>
        </p:nvSpPr>
        <p:spPr/>
        <p:txBody>
          <a:bodyPr/>
          <a:lstStyle/>
          <a:p>
            <a:fld id="{1271A09D-B238-CC49-8083-E93D66A072E7}" type="slidenum">
              <a:rPr lang="en-US" smtClean="0"/>
              <a:t>41</a:t>
            </a:fld>
            <a:endParaRPr lang="en-US" dirty="0"/>
          </a:p>
        </p:txBody>
      </p:sp>
    </p:spTree>
    <p:extLst>
      <p:ext uri="{BB962C8B-B14F-4D97-AF65-F5344CB8AC3E}">
        <p14:creationId xmlns:p14="http://schemas.microsoft.com/office/powerpoint/2010/main" val="42376283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6621780" y="1448485"/>
            <a:ext cx="2522220" cy="5135880"/>
          </a:xfrm>
          <a:prstGeom prst="rect">
            <a:avLst/>
          </a:prstGeom>
        </p:spPr>
      </p:pic>
      <p:sp>
        <p:nvSpPr>
          <p:cNvPr id="2" name="Title 1"/>
          <p:cNvSpPr>
            <a:spLocks noGrp="1"/>
          </p:cNvSpPr>
          <p:nvPr>
            <p:ph type="title"/>
          </p:nvPr>
        </p:nvSpPr>
        <p:spPr/>
        <p:txBody>
          <a:bodyPr/>
          <a:lstStyle/>
          <a:p>
            <a:r>
              <a:rPr lang="en-US" sz="4000" dirty="0"/>
              <a:t>Substance Abuse and Mental Health </a:t>
            </a:r>
            <a:br>
              <a:rPr lang="en-US" sz="4000" dirty="0"/>
            </a:br>
            <a:r>
              <a:rPr lang="en-US" sz="4000" dirty="0"/>
              <a:t>Services Administration (SAMHSA)</a:t>
            </a:r>
          </a:p>
        </p:txBody>
      </p:sp>
      <p:sp>
        <p:nvSpPr>
          <p:cNvPr id="3" name="Content Placeholder 2"/>
          <p:cNvSpPr>
            <a:spLocks noGrp="1"/>
          </p:cNvSpPr>
          <p:nvPr>
            <p:ph idx="1"/>
          </p:nvPr>
        </p:nvSpPr>
        <p:spPr>
          <a:xfrm>
            <a:off x="1385455" y="1941531"/>
            <a:ext cx="6677891" cy="3669837"/>
          </a:xfrm>
        </p:spPr>
        <p:txBody>
          <a:bodyPr>
            <a:normAutofit/>
          </a:bodyPr>
          <a:lstStyle/>
          <a:p>
            <a:pPr lvl="1"/>
            <a:endParaRPr lang="en-US" sz="1600" i="1" dirty="0">
              <a:cs typeface="Sans source pro"/>
            </a:endParaRPr>
          </a:p>
          <a:p>
            <a:endParaRPr lang="en-US" sz="2000" i="1" dirty="0">
              <a:latin typeface="Montserrat"/>
              <a:cs typeface="Sans source pro"/>
            </a:endParaRPr>
          </a:p>
          <a:p>
            <a:pPr marL="0" indent="0">
              <a:buNone/>
            </a:pPr>
            <a:r>
              <a:rPr lang="en-US" sz="2000" i="1" dirty="0">
                <a:latin typeface="Montserrat"/>
                <a:cs typeface="Sans source pro"/>
              </a:rPr>
              <a:t>Funding for this initiative was made possible (in part) by grant no. 6H79TI080816 from SAMHSA. The views expressed in written conference materials or publications and by speakers and moderators do not necessarily reflect the official policies of the Department of Health and Human Services; nor does mention of trade names, commercial practices, or organizations imply endorsement by the U.S. Government.</a:t>
            </a:r>
          </a:p>
          <a:p>
            <a:endParaRPr lang="en-US" dirty="0"/>
          </a:p>
        </p:txBody>
      </p:sp>
      <p:sp>
        <p:nvSpPr>
          <p:cNvPr id="4" name="Slide Number Placeholder 3"/>
          <p:cNvSpPr>
            <a:spLocks noGrp="1"/>
          </p:cNvSpPr>
          <p:nvPr>
            <p:ph type="sldNum" sz="quarter" idx="12"/>
          </p:nvPr>
        </p:nvSpPr>
        <p:spPr/>
        <p:txBody>
          <a:bodyPr/>
          <a:lstStyle/>
          <a:p>
            <a:fld id="{1271A09D-B238-CC49-8083-E93D66A072E7}" type="slidenum">
              <a:rPr lang="en-US" smtClean="0"/>
              <a:t>5</a:t>
            </a:fld>
            <a:endParaRPr lang="en-US" dirty="0"/>
          </a:p>
        </p:txBody>
      </p:sp>
    </p:spTree>
    <p:extLst>
      <p:ext uri="{BB962C8B-B14F-4D97-AF65-F5344CB8AC3E}">
        <p14:creationId xmlns:p14="http://schemas.microsoft.com/office/powerpoint/2010/main" val="615838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Opioid Use Disorder</a:t>
            </a:r>
          </a:p>
        </p:txBody>
      </p:sp>
    </p:spTree>
    <p:extLst>
      <p:ext uri="{BB962C8B-B14F-4D97-AF65-F5344CB8AC3E}">
        <p14:creationId xmlns:p14="http://schemas.microsoft.com/office/powerpoint/2010/main" val="1283296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1">
            <a:extLst>
              <a:ext uri="{FF2B5EF4-FFF2-40B4-BE49-F238E27FC236}">
                <a16:creationId xmlns:a16="http://schemas.microsoft.com/office/drawing/2014/main"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3FDB4A6-3D05-4BB1-9BEA-ED844A2A2722}"/>
              </a:ext>
            </a:extLst>
          </p:cNvPr>
          <p:cNvSpPr>
            <a:spLocks noGrp="1"/>
          </p:cNvSpPr>
          <p:nvPr>
            <p:ph type="title"/>
          </p:nvPr>
        </p:nvSpPr>
        <p:spPr>
          <a:xfrm>
            <a:off x="647271" y="1012004"/>
            <a:ext cx="2562119" cy="4795408"/>
          </a:xfrm>
        </p:spPr>
        <p:txBody>
          <a:bodyPr>
            <a:normAutofit/>
          </a:bodyPr>
          <a:lstStyle/>
          <a:p>
            <a:r>
              <a:rPr lang="en-US">
                <a:solidFill>
                  <a:srgbClr val="FFFFFF"/>
                </a:solidFill>
              </a:rPr>
              <a:t>Learning Objectives </a:t>
            </a:r>
          </a:p>
        </p:txBody>
      </p:sp>
      <p:sp>
        <p:nvSpPr>
          <p:cNvPr id="4" name="Slide Number Placeholder 3">
            <a:extLst>
              <a:ext uri="{FF2B5EF4-FFF2-40B4-BE49-F238E27FC236}">
                <a16:creationId xmlns:a16="http://schemas.microsoft.com/office/drawing/2014/main" id="{1EF5AEB6-16FF-4985-9196-881DB8752C47}"/>
              </a:ext>
            </a:extLst>
          </p:cNvPr>
          <p:cNvSpPr>
            <a:spLocks noGrp="1"/>
          </p:cNvSpPr>
          <p:nvPr>
            <p:ph type="sldNum" sz="quarter" idx="12"/>
          </p:nvPr>
        </p:nvSpPr>
        <p:spPr>
          <a:xfrm>
            <a:off x="8044665" y="6356350"/>
            <a:ext cx="470685" cy="365125"/>
          </a:xfrm>
        </p:spPr>
        <p:txBody>
          <a:bodyPr>
            <a:normAutofit/>
          </a:bodyPr>
          <a:lstStyle/>
          <a:p>
            <a:pPr>
              <a:spcAft>
                <a:spcPts val="600"/>
              </a:spcAft>
            </a:pPr>
            <a:fld id="{1271A09D-B238-CC49-8083-E93D66A072E7}" type="slidenum">
              <a:rPr lang="en-US" sz="1000">
                <a:solidFill>
                  <a:prstClr val="black">
                    <a:tint val="75000"/>
                  </a:prstClr>
                </a:solidFill>
              </a:rPr>
              <a:pPr>
                <a:spcAft>
                  <a:spcPts val="600"/>
                </a:spcAft>
              </a:pPr>
              <a:t>7</a:t>
            </a:fld>
            <a:endParaRPr lang="en-US" sz="1000">
              <a:solidFill>
                <a:prstClr val="black">
                  <a:tint val="75000"/>
                </a:prstClr>
              </a:solidFill>
            </a:endParaRPr>
          </a:p>
        </p:txBody>
      </p:sp>
      <p:graphicFrame>
        <p:nvGraphicFramePr>
          <p:cNvPr id="15" name="Content Placeholder 2">
            <a:extLst>
              <a:ext uri="{FF2B5EF4-FFF2-40B4-BE49-F238E27FC236}">
                <a16:creationId xmlns:a16="http://schemas.microsoft.com/office/drawing/2014/main" id="{2F48BB81-007F-4FBF-9B9B-7700AC244FFB}"/>
              </a:ext>
            </a:extLst>
          </p:cNvPr>
          <p:cNvGraphicFramePr>
            <a:graphicFrameLocks noGrp="1"/>
          </p:cNvGraphicFramePr>
          <p:nvPr>
            <p:ph idx="1"/>
            <p:extLst>
              <p:ext uri="{D42A27DB-BD31-4B8C-83A1-F6EECF244321}">
                <p14:modId xmlns:p14="http://schemas.microsoft.com/office/powerpoint/2010/main" val="136358094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8021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Opioid Use Disorder</a:t>
            </a:r>
            <a:endParaRPr sz="4000" dirty="0"/>
          </a:p>
        </p:txBody>
      </p:sp>
      <p:sp>
        <p:nvSpPr>
          <p:cNvPr id="123" name="Google Shape;123;p24"/>
          <p:cNvSpPr txBox="1">
            <a:spLocks noGrp="1"/>
          </p:cNvSpPr>
          <p:nvPr>
            <p:ph type="body" idx="1"/>
          </p:nvPr>
        </p:nvSpPr>
        <p:spPr>
          <a:xfrm>
            <a:off x="678873" y="1962004"/>
            <a:ext cx="8229600" cy="4311218"/>
          </a:xfrm>
          <a:prstGeom prst="rect">
            <a:avLst/>
          </a:prstGeom>
          <a:noFill/>
          <a:ln>
            <a:noFill/>
          </a:ln>
        </p:spPr>
        <p:txBody>
          <a:bodyPr spcFirstLastPara="1" wrap="square" lIns="91425" tIns="45700" rIns="91425" bIns="45700" anchor="t" anchorCtr="0">
            <a:noAutofit/>
          </a:bodyPr>
          <a:lstStyle/>
          <a:p>
            <a:pPr marL="457200" lvl="0" indent="-331470" algn="l" rtl="0">
              <a:spcBef>
                <a:spcPts val="0"/>
              </a:spcBef>
              <a:spcAft>
                <a:spcPts val="0"/>
              </a:spcAft>
              <a:buSzPts val="1620"/>
              <a:buFont typeface="Montserrat"/>
              <a:buChar char="✧"/>
            </a:pPr>
            <a:r>
              <a:rPr lang="en-US" dirty="0">
                <a:latin typeface="Montserrat"/>
                <a:ea typeface="Montserrat"/>
                <a:cs typeface="Montserrat"/>
                <a:sym typeface="Montserrat"/>
              </a:rPr>
              <a:t>Primary </a:t>
            </a:r>
            <a:r>
              <a:rPr lang="en-US" dirty="0">
                <a:solidFill>
                  <a:srgbClr val="FF0000"/>
                </a:solidFill>
                <a:latin typeface="Montserrat"/>
                <a:ea typeface="Montserrat"/>
                <a:cs typeface="Montserrat"/>
                <a:sym typeface="Montserrat"/>
              </a:rPr>
              <a:t>chronic brain disorder </a:t>
            </a:r>
            <a:r>
              <a:rPr lang="en-US" dirty="0">
                <a:latin typeface="Montserrat"/>
                <a:ea typeface="Montserrat"/>
                <a:cs typeface="Montserrat"/>
                <a:sym typeface="Montserrat"/>
              </a:rPr>
              <a:t>characterized by compulsive substance-related behaviors/use, </a:t>
            </a:r>
            <a:r>
              <a:rPr lang="en-US" b="1" dirty="0">
                <a:latin typeface="Montserrat"/>
                <a:ea typeface="Montserrat"/>
                <a:cs typeface="Montserrat"/>
                <a:sym typeface="Montserrat"/>
              </a:rPr>
              <a:t>despite harmful consequences</a:t>
            </a:r>
            <a:r>
              <a:rPr lang="en-US" i="1" dirty="0">
                <a:latin typeface="Montserrat"/>
                <a:ea typeface="Montserrat"/>
                <a:cs typeface="Montserrat"/>
                <a:sym typeface="Montserrat"/>
              </a:rPr>
              <a:t>.</a:t>
            </a:r>
          </a:p>
          <a:p>
            <a:pPr marL="457200" lvl="0" indent="-331470" algn="l" rtl="0">
              <a:spcBef>
                <a:spcPts val="0"/>
              </a:spcBef>
              <a:spcAft>
                <a:spcPts val="0"/>
              </a:spcAft>
              <a:buSzPts val="1620"/>
              <a:buFont typeface="Montserrat"/>
              <a:buChar char="✧"/>
            </a:pPr>
            <a:endParaRPr lang="en-US" sz="2000" i="1" dirty="0">
              <a:latin typeface="Montserrat"/>
              <a:ea typeface="Montserrat"/>
              <a:cs typeface="Montserrat"/>
              <a:sym typeface="Montserrat"/>
            </a:endParaRPr>
          </a:p>
          <a:p>
            <a:pPr marL="457200" lvl="0" indent="-331470" algn="l" rtl="0">
              <a:spcBef>
                <a:spcPts val="0"/>
              </a:spcBef>
              <a:spcAft>
                <a:spcPts val="0"/>
              </a:spcAft>
              <a:buSzPts val="1620"/>
              <a:buFont typeface="Montserrat"/>
              <a:buChar char="✧"/>
            </a:pPr>
            <a:r>
              <a:rPr lang="en-US" dirty="0">
                <a:latin typeface="Montserrat"/>
                <a:ea typeface="Montserrat"/>
                <a:cs typeface="Montserrat"/>
                <a:sym typeface="Montserrat"/>
              </a:rPr>
              <a:t>Involves cycles of </a:t>
            </a:r>
            <a:r>
              <a:rPr lang="en-US" b="1" dirty="0">
                <a:latin typeface="Montserrat"/>
                <a:ea typeface="Montserrat"/>
                <a:cs typeface="Montserrat"/>
                <a:sym typeface="Montserrat"/>
              </a:rPr>
              <a:t>remission</a:t>
            </a:r>
            <a:r>
              <a:rPr lang="en-US" dirty="0">
                <a:latin typeface="Montserrat"/>
                <a:ea typeface="Montserrat"/>
                <a:cs typeface="Montserrat"/>
                <a:sym typeface="Montserrat"/>
              </a:rPr>
              <a:t> and </a:t>
            </a:r>
            <a:r>
              <a:rPr lang="en-US" b="1" dirty="0">
                <a:latin typeface="Montserrat"/>
                <a:ea typeface="Montserrat"/>
                <a:cs typeface="Montserrat"/>
                <a:sym typeface="Montserrat"/>
              </a:rPr>
              <a:t>recurrence</a:t>
            </a:r>
            <a:r>
              <a:rPr lang="en-US" dirty="0">
                <a:latin typeface="Montserrat"/>
                <a:ea typeface="Montserrat"/>
                <a:cs typeface="Montserrat"/>
                <a:sym typeface="Montserrat"/>
              </a:rPr>
              <a:t>.</a:t>
            </a:r>
          </a:p>
          <a:p>
            <a:pPr marL="457200" lvl="0" indent="-331470" algn="l" rtl="0">
              <a:spcBef>
                <a:spcPts val="0"/>
              </a:spcBef>
              <a:spcAft>
                <a:spcPts val="0"/>
              </a:spcAft>
              <a:buSzPts val="1620"/>
              <a:buFont typeface="Montserrat"/>
              <a:buChar char="✧"/>
            </a:pPr>
            <a:endParaRPr lang="en-US" sz="2000" dirty="0">
              <a:latin typeface="Montserrat"/>
              <a:ea typeface="Montserrat"/>
              <a:cs typeface="Montserrat"/>
              <a:sym typeface="Montserrat"/>
            </a:endParaRPr>
          </a:p>
          <a:p>
            <a:pPr marL="457200" lvl="0" indent="-331470" algn="l" rtl="0">
              <a:spcBef>
                <a:spcPts val="0"/>
              </a:spcBef>
              <a:spcAft>
                <a:spcPts val="0"/>
              </a:spcAft>
              <a:buSzPts val="1620"/>
              <a:buFont typeface="Montserrat"/>
              <a:buChar char="✧"/>
            </a:pPr>
            <a:r>
              <a:rPr lang="en-US" b="1" dirty="0">
                <a:latin typeface="Montserrat"/>
                <a:ea typeface="Montserrat"/>
                <a:cs typeface="Montserrat"/>
                <a:sym typeface="Montserrat"/>
              </a:rPr>
              <a:t>Biopsychosocial</a:t>
            </a:r>
            <a:r>
              <a:rPr lang="en-US" dirty="0">
                <a:latin typeface="Montserrat"/>
                <a:ea typeface="Montserrat"/>
                <a:cs typeface="Montserrat"/>
                <a:sym typeface="Montserrat"/>
              </a:rPr>
              <a:t> underpinnings</a:t>
            </a:r>
          </a:p>
          <a:p>
            <a:pPr marL="969962" lvl="1" indent="-331470">
              <a:buSzPts val="1620"/>
              <a:buFont typeface="Montserrat"/>
              <a:buChar char="✧"/>
            </a:pPr>
            <a:r>
              <a:rPr lang="en-US" dirty="0">
                <a:latin typeface="Montserrat"/>
                <a:ea typeface="Montserrat"/>
                <a:cs typeface="Montserrat"/>
                <a:sym typeface="Montserrat"/>
              </a:rPr>
              <a:t>40-60% genetic contribution</a:t>
            </a:r>
          </a:p>
          <a:p>
            <a:pPr marL="969962" lvl="1" indent="-331470">
              <a:buSzPts val="1620"/>
              <a:buFont typeface="Montserrat"/>
              <a:buChar char="✧"/>
            </a:pPr>
            <a:r>
              <a:rPr lang="en-US" dirty="0">
                <a:latin typeface="Montserrat"/>
                <a:ea typeface="Montserrat"/>
                <a:cs typeface="Montserrat"/>
                <a:sym typeface="Montserrat"/>
              </a:rPr>
              <a:t>Environmental risk factors</a:t>
            </a:r>
          </a:p>
          <a:p>
            <a:pPr marL="1368425" lvl="2" indent="-331470">
              <a:buSzPts val="1620"/>
              <a:buFont typeface="Montserrat"/>
              <a:buChar char="✧"/>
            </a:pPr>
            <a:r>
              <a:rPr lang="en-US" dirty="0">
                <a:latin typeface="Montserrat"/>
                <a:ea typeface="Montserrat"/>
                <a:cs typeface="Montserrat"/>
                <a:sym typeface="Montserrat"/>
              </a:rPr>
              <a:t>Trauma - ACEs</a:t>
            </a:r>
            <a:endParaRPr dirty="0">
              <a:latin typeface="Montserrat"/>
              <a:ea typeface="Montserrat"/>
              <a:cs typeface="Montserrat"/>
              <a:sym typeface="Montserrat"/>
            </a:endParaRPr>
          </a:p>
        </p:txBody>
      </p:sp>
      <p:sp>
        <p:nvSpPr>
          <p:cNvPr id="124" name="Google Shape;12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9"/>
          <p:cNvSpPr txBox="1">
            <a:spLocks noGrp="1"/>
          </p:cNvSpPr>
          <p:nvPr>
            <p:ph type="title"/>
          </p:nvPr>
        </p:nvSpPr>
        <p:spPr>
          <a:xfrm>
            <a:off x="0" y="0"/>
            <a:ext cx="9144000" cy="1448485"/>
          </a:xfrm>
          <a:prstGeom prst="rect">
            <a:avLst/>
          </a:prstGeom>
          <a:solidFill>
            <a:schemeClr val="dk2"/>
          </a:solid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lt1"/>
              </a:buClr>
              <a:buSzPts val="4100"/>
              <a:buFont typeface="Montserrat"/>
              <a:buNone/>
            </a:pPr>
            <a:r>
              <a:rPr lang="en-US" sz="4000" dirty="0"/>
              <a:t>Characteristics of having a SUD/OUD</a:t>
            </a:r>
            <a:endParaRPr sz="4000" dirty="0"/>
          </a:p>
        </p:txBody>
      </p:sp>
      <p:sp>
        <p:nvSpPr>
          <p:cNvPr id="159" name="Google Shape;159;p29"/>
          <p:cNvSpPr txBox="1">
            <a:spLocks noGrp="1"/>
          </p:cNvSpPr>
          <p:nvPr>
            <p:ph type="body" idx="1"/>
          </p:nvPr>
        </p:nvSpPr>
        <p:spPr>
          <a:xfrm>
            <a:off x="457200" y="1551025"/>
            <a:ext cx="8229600" cy="5042100"/>
          </a:xfrm>
          <a:prstGeom prst="rect">
            <a:avLst/>
          </a:prstGeom>
          <a:noFill/>
          <a:ln>
            <a:noFill/>
          </a:ln>
        </p:spPr>
        <p:txBody>
          <a:bodyPr spcFirstLastPara="1" wrap="square" lIns="91425" tIns="45700" rIns="91425" bIns="45700" anchor="t" anchorCtr="0">
            <a:noAutofit/>
          </a:bodyPr>
          <a:lstStyle/>
          <a:p>
            <a:pPr marL="974725" lvl="1" indent="-323850" algn="l" rtl="0">
              <a:spcBef>
                <a:spcPts val="1200"/>
              </a:spcBef>
              <a:spcAft>
                <a:spcPts val="0"/>
              </a:spcAft>
              <a:buSzPts val="2400"/>
              <a:buFont typeface="Montserrat"/>
              <a:buChar char="–"/>
            </a:pPr>
            <a:endParaRPr lang="en-US" dirty="0">
              <a:latin typeface="Montserrat"/>
              <a:ea typeface="Montserrat"/>
              <a:cs typeface="Montserrat"/>
              <a:sym typeface="Montserrat"/>
            </a:endParaRPr>
          </a:p>
          <a:p>
            <a:pPr marL="974725" lvl="1" indent="-323850" algn="l" rtl="0">
              <a:spcBef>
                <a:spcPts val="1200"/>
              </a:spcBef>
              <a:spcAft>
                <a:spcPts val="0"/>
              </a:spcAft>
              <a:buSzPts val="2400"/>
              <a:buFont typeface="Montserrat"/>
              <a:buChar char="–"/>
            </a:pPr>
            <a:r>
              <a:rPr lang="en-US" dirty="0">
                <a:latin typeface="Montserrat"/>
                <a:ea typeface="Montserrat"/>
                <a:cs typeface="Montserrat"/>
                <a:sym typeface="Montserrat"/>
              </a:rPr>
              <a:t>Problems with mood, cognition, and decision-making</a:t>
            </a:r>
            <a:endParaRPr sz="800" dirty="0">
              <a:latin typeface="Montserrat"/>
              <a:ea typeface="Montserrat"/>
              <a:cs typeface="Montserrat"/>
              <a:sym typeface="Montserrat"/>
            </a:endParaRPr>
          </a:p>
          <a:p>
            <a:pPr marL="974725" lvl="1" indent="-323850" algn="l" rtl="0">
              <a:spcBef>
                <a:spcPts val="1200"/>
              </a:spcBef>
              <a:spcAft>
                <a:spcPts val="0"/>
              </a:spcAft>
              <a:buSzPts val="2400"/>
              <a:buFont typeface="Montserrat"/>
              <a:buChar char="–"/>
            </a:pPr>
            <a:r>
              <a:rPr lang="en-US" dirty="0">
                <a:latin typeface="Montserrat"/>
                <a:ea typeface="Montserrat"/>
                <a:cs typeface="Montserrat"/>
                <a:sym typeface="Montserrat"/>
              </a:rPr>
              <a:t>Abnormal reactivity to stress and environmental cues</a:t>
            </a:r>
            <a:endParaRPr sz="800" dirty="0">
              <a:latin typeface="Montserrat"/>
              <a:ea typeface="Montserrat"/>
              <a:cs typeface="Montserrat"/>
              <a:sym typeface="Montserrat"/>
            </a:endParaRPr>
          </a:p>
          <a:p>
            <a:pPr marL="974725" lvl="1" indent="-323850" algn="l" rtl="0">
              <a:spcBef>
                <a:spcPts val="1200"/>
              </a:spcBef>
              <a:spcAft>
                <a:spcPts val="0"/>
              </a:spcAft>
              <a:buSzPts val="2400"/>
              <a:buFont typeface="Montserrat"/>
              <a:buChar char="–"/>
            </a:pPr>
            <a:r>
              <a:rPr lang="en-US" dirty="0">
                <a:latin typeface="Montserrat"/>
                <a:ea typeface="Montserrat"/>
                <a:cs typeface="Montserrat"/>
                <a:sym typeface="Montserrat"/>
              </a:rPr>
              <a:t>Overwhelming cravings</a:t>
            </a:r>
            <a:endParaRPr sz="800" dirty="0">
              <a:latin typeface="Montserrat"/>
              <a:ea typeface="Montserrat"/>
              <a:cs typeface="Montserrat"/>
              <a:sym typeface="Montserrat"/>
            </a:endParaRPr>
          </a:p>
          <a:p>
            <a:pPr marL="974725" lvl="1" indent="-323850" algn="l" rtl="0">
              <a:spcBef>
                <a:spcPts val="1200"/>
              </a:spcBef>
              <a:spcAft>
                <a:spcPts val="0"/>
              </a:spcAft>
              <a:buSzPts val="2400"/>
              <a:buFont typeface="Montserrat"/>
              <a:buChar char="–"/>
            </a:pPr>
            <a:r>
              <a:rPr lang="en-US" dirty="0">
                <a:latin typeface="Montserrat"/>
                <a:ea typeface="Montserrat"/>
                <a:cs typeface="Montserrat"/>
                <a:sym typeface="Montserrat"/>
              </a:rPr>
              <a:t>Impaired insight and the impaired ability for care for oneself</a:t>
            </a:r>
            <a:endParaRPr sz="800" dirty="0">
              <a:latin typeface="Montserrat"/>
              <a:ea typeface="Montserrat"/>
              <a:cs typeface="Montserrat"/>
              <a:sym typeface="Montserrat"/>
            </a:endParaRPr>
          </a:p>
          <a:p>
            <a:pPr marL="974725" lvl="1" indent="-323850" algn="l" rtl="0">
              <a:spcBef>
                <a:spcPts val="1200"/>
              </a:spcBef>
              <a:spcAft>
                <a:spcPts val="0"/>
              </a:spcAft>
              <a:buSzPts val="2400"/>
              <a:buFont typeface="Montserrat"/>
              <a:buChar char="–"/>
            </a:pPr>
            <a:r>
              <a:rPr lang="en-US" dirty="0">
                <a:latin typeface="Montserrat"/>
                <a:ea typeface="Montserrat"/>
                <a:cs typeface="Montserrat"/>
                <a:sym typeface="Montserrat"/>
              </a:rPr>
              <a:t>Increased risk of injury and/or infection - </a:t>
            </a:r>
            <a:r>
              <a:rPr lang="en-US" b="1" dirty="0">
                <a:latin typeface="Montserrat"/>
                <a:ea typeface="Montserrat"/>
                <a:cs typeface="Montserrat"/>
                <a:sym typeface="Montserrat"/>
              </a:rPr>
              <a:t>highest mortality of all psychiatric disorders</a:t>
            </a:r>
            <a:r>
              <a:rPr lang="en-US" i="1" dirty="0">
                <a:latin typeface="Montserrat"/>
                <a:ea typeface="Montserrat"/>
                <a:cs typeface="Montserrat"/>
                <a:sym typeface="Montserrat"/>
              </a:rPr>
              <a:t>.</a:t>
            </a:r>
            <a:endParaRPr dirty="0">
              <a:latin typeface="Montserrat"/>
              <a:ea typeface="Montserrat"/>
              <a:cs typeface="Montserrat"/>
              <a:sym typeface="Montserrat"/>
            </a:endParaRPr>
          </a:p>
          <a:p>
            <a:pPr marL="461962" lvl="0" indent="-313944" algn="l" rtl="0">
              <a:spcBef>
                <a:spcPts val="1200"/>
              </a:spcBef>
              <a:spcAft>
                <a:spcPts val="0"/>
              </a:spcAft>
              <a:buSzPts val="2331"/>
              <a:buNone/>
            </a:pPr>
            <a:endParaRPr sz="1800" dirty="0"/>
          </a:p>
          <a:p>
            <a:pPr marL="461962" lvl="0" indent="-313944" algn="l" rtl="0">
              <a:spcBef>
                <a:spcPts val="1200"/>
              </a:spcBef>
              <a:spcAft>
                <a:spcPts val="0"/>
              </a:spcAft>
              <a:buSzPts val="2331"/>
              <a:buNone/>
            </a:pPr>
            <a:endParaRPr sz="1800" dirty="0"/>
          </a:p>
          <a:p>
            <a:pPr marL="461962" lvl="0" indent="-313944" algn="l" rtl="0">
              <a:spcBef>
                <a:spcPts val="1200"/>
              </a:spcBef>
              <a:spcAft>
                <a:spcPts val="0"/>
              </a:spcAft>
              <a:buSzPts val="2331"/>
              <a:buNone/>
            </a:pPr>
            <a:endParaRPr sz="1800" dirty="0"/>
          </a:p>
          <a:p>
            <a:pPr marL="461962" lvl="0" indent="-313944" algn="l" rtl="0">
              <a:spcBef>
                <a:spcPts val="1200"/>
              </a:spcBef>
              <a:spcAft>
                <a:spcPts val="0"/>
              </a:spcAft>
              <a:buSzPts val="2331"/>
              <a:buNone/>
            </a:pPr>
            <a:endParaRPr sz="1800" dirty="0"/>
          </a:p>
          <a:p>
            <a:pPr marL="461962" lvl="0" indent="-313944" algn="l" rtl="0">
              <a:spcBef>
                <a:spcPts val="1200"/>
              </a:spcBef>
              <a:spcAft>
                <a:spcPts val="0"/>
              </a:spcAft>
              <a:buSzPts val="2331"/>
              <a:buNone/>
            </a:pPr>
            <a:endParaRPr sz="1800" dirty="0"/>
          </a:p>
          <a:p>
            <a:pPr marL="461962" lvl="0" indent="-313944" algn="l" rtl="0">
              <a:spcBef>
                <a:spcPts val="1200"/>
              </a:spcBef>
              <a:spcAft>
                <a:spcPts val="0"/>
              </a:spcAft>
              <a:buSzPts val="2331"/>
              <a:buNone/>
            </a:pPr>
            <a:endParaRPr sz="1800" dirty="0"/>
          </a:p>
          <a:p>
            <a:pPr marL="461963" lvl="0" indent="-313944" algn="l" rtl="0">
              <a:spcBef>
                <a:spcPts val="1200"/>
              </a:spcBef>
              <a:spcAft>
                <a:spcPts val="0"/>
              </a:spcAft>
              <a:buSzPts val="2331"/>
              <a:buNone/>
            </a:pPr>
            <a:endParaRPr sz="1800" dirty="0"/>
          </a:p>
        </p:txBody>
      </p:sp>
      <p:sp>
        <p:nvSpPr>
          <p:cNvPr id="160" name="Google Shape;160;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464024858"/>
      </p:ext>
    </p:extLst>
  </p:cSld>
  <p:clrMapOvr>
    <a:masterClrMapping/>
  </p:clrMapOvr>
</p:sld>
</file>

<file path=ppt/theme/theme1.xml><?xml version="1.0" encoding="utf-8"?>
<a:theme xmlns:a="http://schemas.openxmlformats.org/drawingml/2006/main" name="Office Theme">
  <a:themeElements>
    <a:clrScheme name="Custom 12">
      <a:dk1>
        <a:sysClr val="windowText" lastClr="000000"/>
      </a:dk1>
      <a:lt1>
        <a:sysClr val="window" lastClr="FFFFFF"/>
      </a:lt1>
      <a:dk2>
        <a:srgbClr val="165C7D"/>
      </a:dk2>
      <a:lt2>
        <a:srgbClr val="EEECE1"/>
      </a:lt2>
      <a:accent1>
        <a:srgbClr val="234264"/>
      </a:accent1>
      <a:accent2>
        <a:srgbClr val="A13F1D"/>
      </a:accent2>
      <a:accent3>
        <a:srgbClr val="34672C"/>
      </a:accent3>
      <a:accent4>
        <a:srgbClr val="C19421"/>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TotalTime>
  <Words>1923</Words>
  <Application>Microsoft Office PowerPoint</Application>
  <PresentationFormat>On-screen Show (4:3)</PresentationFormat>
  <Paragraphs>337</Paragraphs>
  <Slides>41</Slides>
  <Notes>22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41</vt:i4>
      </vt:variant>
    </vt:vector>
  </HeadingPairs>
  <TitlesOfParts>
    <vt:vector size="56" baseType="lpstr">
      <vt:lpstr>ＭＳ Ｐゴシック</vt:lpstr>
      <vt:lpstr>Arial</vt:lpstr>
      <vt:lpstr>Arial-BoldMT</vt:lpstr>
      <vt:lpstr>Calibri</vt:lpstr>
      <vt:lpstr>Montserrat</vt:lpstr>
      <vt:lpstr>roboto</vt:lpstr>
      <vt:lpstr>Rubik</vt:lpstr>
      <vt:lpstr>Sans source pro</vt:lpstr>
      <vt:lpstr>Sentinel SSm A</vt:lpstr>
      <vt:lpstr>Source Sans Pro</vt:lpstr>
      <vt:lpstr>Tw Cen MT Condensed</vt:lpstr>
      <vt:lpstr>Wingdings</vt:lpstr>
      <vt:lpstr>ヒラギノ角ゴ ProN W3</vt:lpstr>
      <vt:lpstr>Office Theme</vt:lpstr>
      <vt:lpstr>Custom Design</vt:lpstr>
      <vt:lpstr>OUD and MAT</vt:lpstr>
      <vt:lpstr>Working with communities to address the opioid crisis</vt:lpstr>
      <vt:lpstr>Working with communities to address the opioid crisis</vt:lpstr>
      <vt:lpstr>Overall Mission</vt:lpstr>
      <vt:lpstr>Substance Abuse and Mental Health  Services Administration (SAMHSA)</vt:lpstr>
      <vt:lpstr>Opioid Use Disorder</vt:lpstr>
      <vt:lpstr>Learning Objectives </vt:lpstr>
      <vt:lpstr>Opioid Use Disorder</vt:lpstr>
      <vt:lpstr>Characteristics of having a SUD/OUD</vt:lpstr>
      <vt:lpstr>How common are SUDs? </vt:lpstr>
      <vt:lpstr>Opioids - Sobering statistics</vt:lpstr>
      <vt:lpstr>Opioid Death Rates: U.S.</vt:lpstr>
      <vt:lpstr>Opioid Death Rates: West Virginia </vt:lpstr>
      <vt:lpstr>Medication Assisted Treatment (MAT) </vt:lpstr>
      <vt:lpstr>Past approach to treatment</vt:lpstr>
      <vt:lpstr>Past approach to treatment results</vt:lpstr>
      <vt:lpstr>Today’s Approach to Treatment</vt:lpstr>
      <vt:lpstr>Today’s Approach to Treatment</vt:lpstr>
      <vt:lpstr>Today’s Approach to Treatment</vt:lpstr>
      <vt:lpstr>Today’s Approach to Treatment</vt:lpstr>
      <vt:lpstr>Goals of MAT</vt:lpstr>
      <vt:lpstr>MAT Medications</vt:lpstr>
      <vt:lpstr>MAT Medications</vt:lpstr>
      <vt:lpstr>MAT Medications</vt:lpstr>
      <vt:lpstr>MAT Medications</vt:lpstr>
      <vt:lpstr>MAT Medications</vt:lpstr>
      <vt:lpstr>Naltrexone</vt:lpstr>
      <vt:lpstr>Naloxone (Narcan)</vt:lpstr>
      <vt:lpstr>Adjunctive treatment</vt:lpstr>
      <vt:lpstr>Adjunctive treatment</vt:lpstr>
      <vt:lpstr>Adjunctive treatment</vt:lpstr>
      <vt:lpstr>Objections to Medication-Assisted Recovery</vt:lpstr>
      <vt:lpstr>How to Change Perception on MAT</vt:lpstr>
      <vt:lpstr>Evidence-Based Strategies</vt:lpstr>
      <vt:lpstr>Decisions In Recovery </vt:lpstr>
      <vt:lpstr>What About Everything Else? </vt:lpstr>
      <vt:lpstr>Cranking Into The Next Wave in Rural America </vt:lpstr>
      <vt:lpstr>Adjunctive treatment</vt:lpstr>
      <vt:lpstr>References</vt:lpstr>
      <vt:lpstr>Contact the Opioid Response Network</vt:lpstr>
      <vt:lpstr>Presenter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OUD and MAT</dc:title>
  <dc:creator>Steven Samra</dc:creator>
  <cp:lastModifiedBy>Carri Strunk</cp:lastModifiedBy>
  <cp:revision>4</cp:revision>
  <cp:lastPrinted>2019-12-09T15:19:43Z</cp:lastPrinted>
  <dcterms:created xsi:type="dcterms:W3CDTF">2019-12-04T21:44:11Z</dcterms:created>
  <dcterms:modified xsi:type="dcterms:W3CDTF">2019-12-09T15:21:47Z</dcterms:modified>
</cp:coreProperties>
</file>