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4"/>
  </p:notesMasterIdLst>
  <p:sldIdLst>
    <p:sldId id="436" r:id="rId4"/>
    <p:sldId id="257" r:id="rId5"/>
    <p:sldId id="437" r:id="rId6"/>
    <p:sldId id="288" r:id="rId7"/>
    <p:sldId id="426" r:id="rId8"/>
    <p:sldId id="290" r:id="rId9"/>
    <p:sldId id="295" r:id="rId10"/>
    <p:sldId id="296" r:id="rId11"/>
    <p:sldId id="434" r:id="rId12"/>
    <p:sldId id="399" r:id="rId13"/>
    <p:sldId id="298" r:id="rId14"/>
    <p:sldId id="258" r:id="rId15"/>
    <p:sldId id="260" r:id="rId16"/>
    <p:sldId id="262" r:id="rId17"/>
    <p:sldId id="395" r:id="rId18"/>
    <p:sldId id="401" r:id="rId19"/>
    <p:sldId id="431" r:id="rId20"/>
    <p:sldId id="409" r:id="rId21"/>
    <p:sldId id="407" r:id="rId22"/>
    <p:sldId id="408" r:id="rId23"/>
    <p:sldId id="429" r:id="rId24"/>
    <p:sldId id="400" r:id="rId25"/>
    <p:sldId id="428" r:id="rId26"/>
    <p:sldId id="430" r:id="rId27"/>
    <p:sldId id="402" r:id="rId28"/>
    <p:sldId id="403" r:id="rId29"/>
    <p:sldId id="404" r:id="rId30"/>
    <p:sldId id="405" r:id="rId31"/>
    <p:sldId id="264" r:id="rId32"/>
    <p:sldId id="291" r:id="rId33"/>
    <p:sldId id="301" r:id="rId34"/>
    <p:sldId id="432" r:id="rId35"/>
    <p:sldId id="302" r:id="rId36"/>
    <p:sldId id="273" r:id="rId37"/>
    <p:sldId id="410" r:id="rId38"/>
    <p:sldId id="411" r:id="rId39"/>
    <p:sldId id="423" r:id="rId40"/>
    <p:sldId id="435" r:id="rId41"/>
    <p:sldId id="413" r:id="rId42"/>
    <p:sldId id="424" r:id="rId43"/>
    <p:sldId id="416" r:id="rId44"/>
    <p:sldId id="425" r:id="rId45"/>
    <p:sldId id="419" r:id="rId46"/>
    <p:sldId id="420" r:id="rId47"/>
    <p:sldId id="421" r:id="rId48"/>
    <p:sldId id="422" r:id="rId49"/>
    <p:sldId id="433" r:id="rId50"/>
    <p:sldId id="289" r:id="rId51"/>
    <p:sldId id="427" r:id="rId52"/>
    <p:sldId id="43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61178"/>
  </p:normalViewPr>
  <p:slideViewPr>
    <p:cSldViewPr snapToGrid="0" snapToObjects="1">
      <p:cViewPr varScale="1">
        <p:scale>
          <a:sx n="47" d="100"/>
          <a:sy n="47" d="100"/>
        </p:scale>
        <p:origin x="1374"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B678C-DCE6-CC41-A3DB-44F5A94AA58F}"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B0C05-09C2-B74A-92B3-DCBAD24FFDA1}" type="slidenum">
              <a:rPr lang="en-US" smtClean="0"/>
              <a:t>‹#›</a:t>
            </a:fld>
            <a:endParaRPr lang="en-US"/>
          </a:p>
        </p:txBody>
      </p:sp>
    </p:spTree>
    <p:extLst>
      <p:ext uri="{BB962C8B-B14F-4D97-AF65-F5344CB8AC3E}">
        <p14:creationId xmlns:p14="http://schemas.microsoft.com/office/powerpoint/2010/main" val="307891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10</a:t>
            </a:fld>
            <a:endParaRPr lang="en-US"/>
          </a:p>
        </p:txBody>
      </p:sp>
    </p:spTree>
    <p:extLst>
      <p:ext uri="{BB962C8B-B14F-4D97-AF65-F5344CB8AC3E}">
        <p14:creationId xmlns:p14="http://schemas.microsoft.com/office/powerpoint/2010/main" val="1146453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are polymorphism that interfere with drug metabolism. For example, specific alleles for the genes encode alcohol dehydrogenase ADH1B and acetaldehyde dehydrogenase ALDH 2 (Enzymes involved in metabolism of alcohol) are reported protective against alcoholism. A single nucleotide polymorphism in the gene encoding fatty acid amide hydrolase has been associated with increased recreational and problem use of drugs and alcohol. </a:t>
            </a:r>
          </a:p>
          <a:p>
            <a:r>
              <a:rPr lang="en-US" dirty="0"/>
              <a:t>Single nucleotide polymorphisms in the genes encoding the mu-opioid receptor correlates with an increased likelihood of heroin abuse.</a:t>
            </a:r>
          </a:p>
        </p:txBody>
      </p:sp>
      <p:sp>
        <p:nvSpPr>
          <p:cNvPr id="4" name="Slide Number Placeholder 3"/>
          <p:cNvSpPr>
            <a:spLocks noGrp="1"/>
          </p:cNvSpPr>
          <p:nvPr>
            <p:ph type="sldNum" sz="quarter" idx="5"/>
          </p:nvPr>
        </p:nvSpPr>
        <p:spPr/>
        <p:txBody>
          <a:bodyPr/>
          <a:lstStyle/>
          <a:p>
            <a:fld id="{EE6B0C05-09C2-B74A-92B3-DCBAD24FFDA1}" type="slidenum">
              <a:rPr lang="en-US" smtClean="0"/>
              <a:t>27</a:t>
            </a:fld>
            <a:endParaRPr lang="en-US"/>
          </a:p>
        </p:txBody>
      </p:sp>
    </p:spTree>
    <p:extLst>
      <p:ext uri="{BB962C8B-B14F-4D97-AF65-F5344CB8AC3E}">
        <p14:creationId xmlns:p14="http://schemas.microsoft.com/office/powerpoint/2010/main" val="352858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Dopamine is a chemical that is made by the human body and found in the brain. It is the chemical responsible for making us feel happy, as it is directly connected to our feelings of pleasure and being rewarded. Dopamine is what allows us to recognize a reward and motivates us to do whatever possible to attain that reward.</a:t>
            </a:r>
          </a:p>
          <a:p>
            <a:r>
              <a:rPr lang="en-US" dirty="0"/>
              <a:t>Low dopamine levels in people can result in certain health conditions, like depression or Parkinson's disease. People who suffer from lower dopamine levels also may be more susceptible to forming some addiction. One dopamine receptor, in particular, is linked to the "risk-taking" side of some people's personalities.</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29</a:t>
            </a:fld>
            <a:endParaRPr lang="en-US"/>
          </a:p>
        </p:txBody>
      </p:sp>
    </p:spTree>
    <p:extLst>
      <p:ext uri="{BB962C8B-B14F-4D97-AF65-F5344CB8AC3E}">
        <p14:creationId xmlns:p14="http://schemas.microsoft.com/office/powerpoint/2010/main" val="792798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Stages of the Addiction Cycle and the Brain Regions Associated with Them. </a:t>
            </a:r>
          </a:p>
          <a:p>
            <a:r>
              <a:rPr lang="en-US" dirty="0"/>
              <a:t>Binge/Intoxication, the stage at which an individual consumes an intoxicating substance and experiences its rewarding or pleasurable effects;</a:t>
            </a:r>
          </a:p>
          <a:p>
            <a:r>
              <a:rPr lang="en-US" dirty="0"/>
              <a:t>Withdrawal/Negative Affect, the stage at which an individual experiences a negative emotional state in the absence of the substance; and</a:t>
            </a:r>
          </a:p>
          <a:p>
            <a:r>
              <a:rPr lang="en-US" dirty="0"/>
              <a:t>Preoccupation/Anticipation, the stage at which one seeks substances again after a period of abstinence.</a:t>
            </a:r>
          </a:p>
          <a:p>
            <a:endParaRPr lang="en-US" dirty="0"/>
          </a:p>
          <a:p>
            <a:r>
              <a:rPr lang="en-US" dirty="0"/>
              <a:t>The brain has many regions that are interconnected with one another, forming dynamic networks that are responsible for specific functions, such as attention, self-regulation, perception, language, reward, emotion, and movement, along with many other functions. </a:t>
            </a:r>
          </a:p>
          <a:p>
            <a:r>
              <a:rPr lang="en-US" dirty="0"/>
              <a:t>Three regions are the key components of networks that are intimately involved in the development and persistence of substance use disorders: </a:t>
            </a:r>
          </a:p>
          <a:p>
            <a:r>
              <a:rPr lang="en-US" dirty="0"/>
              <a:t>the basal ganglia - control the rewarding, or pleasurable, effects of substance use and are also responsible for the formation of habitual substance taking. </a:t>
            </a:r>
          </a:p>
          <a:p>
            <a:r>
              <a:rPr lang="en-US" dirty="0"/>
              <a:t>the extended amygdala - involved in stress and the feelings of unease, anxiety, and irritability that typically accompany substance withdrawal. </a:t>
            </a:r>
          </a:p>
          <a:p>
            <a:r>
              <a:rPr lang="en-US" dirty="0"/>
              <a:t>the prefrontal cortex - involved in executive function (i.e., the ability to organize thoughts and activities, prioritize tasks, manage time, and make decisions), including exerting control over substance taking.</a:t>
            </a:r>
          </a:p>
        </p:txBody>
      </p:sp>
      <p:sp>
        <p:nvSpPr>
          <p:cNvPr id="4" name="Slide Number Placeholder 3"/>
          <p:cNvSpPr>
            <a:spLocks noGrp="1"/>
          </p:cNvSpPr>
          <p:nvPr>
            <p:ph type="sldNum" sz="quarter" idx="10"/>
          </p:nvPr>
        </p:nvSpPr>
        <p:spPr/>
        <p:txBody>
          <a:bodyPr/>
          <a:lstStyle/>
          <a:p>
            <a:fld id="{EE6B0C05-09C2-B74A-92B3-DCBAD24FFDA1}" type="slidenum">
              <a:rPr lang="en-US" smtClean="0"/>
              <a:t>30</a:t>
            </a:fld>
            <a:endParaRPr lang="en-US"/>
          </a:p>
        </p:txBody>
      </p:sp>
    </p:spTree>
    <p:extLst>
      <p:ext uri="{BB962C8B-B14F-4D97-AF65-F5344CB8AC3E}">
        <p14:creationId xmlns:p14="http://schemas.microsoft.com/office/powerpoint/2010/main" val="2638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eat in order to provide ourselves with the necessary elements that allow our body to function. Without eating, our body won’t last long. Therefore eating or drinking have evolutionary purpose. In order to engage and maintain feeding we have to feel good about it. This is normally linked to a reward system; such behaviors generate “feel good” or “pleasure” sensations so we will continue to feed ourselves.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Dopamine is thought to play an important role in this.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importance of this reward pathway is best illustrated in experiments (by Dr. James </a:t>
            </a:r>
            <a:r>
              <a:rPr lang="en-US" sz="1200" b="0" i="0" u="none" strike="noStrike" kern="1200" dirty="0" err="1">
                <a:solidFill>
                  <a:schemeClr val="tx1"/>
                </a:solidFill>
                <a:effectLst/>
                <a:latin typeface="+mn-lt"/>
                <a:ea typeface="+mn-ea"/>
                <a:cs typeface="+mn-cs"/>
              </a:rPr>
              <a:t>Olds</a:t>
            </a:r>
            <a:r>
              <a:rPr lang="en-US" sz="1200" b="0" i="0" u="none" strike="noStrike" kern="1200" dirty="0">
                <a:solidFill>
                  <a:schemeClr val="tx1"/>
                </a:solidFill>
                <a:effectLst/>
                <a:latin typeface="+mn-lt"/>
                <a:ea typeface="+mn-ea"/>
                <a:cs typeface="+mn-cs"/>
              </a:rPr>
              <a:t>) where rats had electrodes implanted in their brain, at different anatomical locations, and could self-administer electrical stimulation by pressing a lever. In the experimental environment, the rats were given choices of only food supply or electrical stimulation (you either eat or you stimulate electrically). Repeated self-stimulation was observed with electrodes that reached nucleus </a:t>
            </a:r>
            <a:r>
              <a:rPr lang="en-US" sz="1200" b="0" i="0" u="none" strike="noStrike" kern="1200" dirty="0" err="1">
                <a:solidFill>
                  <a:schemeClr val="tx1"/>
                </a:solidFill>
                <a:effectLst/>
                <a:latin typeface="+mn-lt"/>
                <a:ea typeface="+mn-ea"/>
                <a:cs typeface="+mn-cs"/>
              </a:rPr>
              <a:t>accumbens</a:t>
            </a:r>
            <a:r>
              <a:rPr lang="en-US" sz="1200" b="0" i="0" u="none" strike="noStrike" kern="1200" dirty="0">
                <a:solidFill>
                  <a:schemeClr val="tx1"/>
                </a:solidFill>
                <a:effectLst/>
                <a:latin typeface="+mn-lt"/>
                <a:ea typeface="+mn-ea"/>
                <a:cs typeface="+mn-cs"/>
              </a:rPr>
              <a:t>, the “brain pleasure area”. </a:t>
            </a:r>
          </a:p>
          <a:p>
            <a:r>
              <a:rPr lang="en-US" sz="1200" b="0" i="0" u="none" strike="noStrike" kern="1200" dirty="0">
                <a:solidFill>
                  <a:schemeClr val="tx1"/>
                </a:solidFill>
                <a:effectLst/>
                <a:latin typeface="+mn-lt"/>
                <a:ea typeface="+mn-ea"/>
                <a:cs typeface="+mn-cs"/>
              </a:rPr>
              <a:t>Importantly, self-stimulation of the rewarding pathway was shown to generate a powerful grip on feeding behavior as 16 out of 19 rats preferred to go without food or drink, even after days, in order to maintain contact with the lever. In other words, food can bring important pleasure but this sensation can be replaced by electrical stimulation of NA of the brain.</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33</a:t>
            </a:fld>
            <a:endParaRPr lang="en-US"/>
          </a:p>
        </p:txBody>
      </p:sp>
    </p:spTree>
    <p:extLst>
      <p:ext uri="{BB962C8B-B14F-4D97-AF65-F5344CB8AC3E}">
        <p14:creationId xmlns:p14="http://schemas.microsoft.com/office/powerpoint/2010/main" val="3987786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regions of reward networks that are involved in the development and persistence of substance use disorders can be further simplified into an addiction reward pathway which contains 4 nodes, and bidirectional connections among them.</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34</a:t>
            </a:fld>
            <a:endParaRPr lang="en-US"/>
          </a:p>
        </p:txBody>
      </p:sp>
    </p:spTree>
    <p:extLst>
      <p:ext uri="{BB962C8B-B14F-4D97-AF65-F5344CB8AC3E}">
        <p14:creationId xmlns:p14="http://schemas.microsoft.com/office/powerpoint/2010/main" val="419131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way to conceptualize the reward system is to consider it as made up of two complementary parts: one that is reactive and one that is reflective. The reactive is a bottom up system because the signals start from lower lever then travel up. The reflective is top down, consists of neural projections from high level control center, frontal cortex to NA and A/H.</a:t>
            </a:r>
          </a:p>
        </p:txBody>
      </p:sp>
      <p:sp>
        <p:nvSpPr>
          <p:cNvPr id="4" name="Slide Number Placeholder 3"/>
          <p:cNvSpPr>
            <a:spLocks noGrp="1"/>
          </p:cNvSpPr>
          <p:nvPr>
            <p:ph type="sldNum" sz="quarter" idx="5"/>
          </p:nvPr>
        </p:nvSpPr>
        <p:spPr/>
        <p:txBody>
          <a:bodyPr/>
          <a:lstStyle/>
          <a:p>
            <a:fld id="{EE6B0C05-09C2-B74A-92B3-DCBAD24FFDA1}" type="slidenum">
              <a:rPr lang="en-US" smtClean="0"/>
              <a:t>35</a:t>
            </a:fld>
            <a:endParaRPr lang="en-US"/>
          </a:p>
        </p:txBody>
      </p:sp>
    </p:spTree>
    <p:extLst>
      <p:ext uri="{BB962C8B-B14F-4D97-AF65-F5344CB8AC3E}">
        <p14:creationId xmlns:p14="http://schemas.microsoft.com/office/powerpoint/2010/main" val="304821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36</a:t>
            </a:fld>
            <a:endParaRPr lang="en-US"/>
          </a:p>
        </p:txBody>
      </p:sp>
    </p:spTree>
    <p:extLst>
      <p:ext uri="{BB962C8B-B14F-4D97-AF65-F5344CB8AC3E}">
        <p14:creationId xmlns:p14="http://schemas.microsoft.com/office/powerpoint/2010/main" val="276854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reactive system has three nodes: VTA, NA, and A/H. It signals the immediate prospect of pleasure, using drugs or alcohol, provides motivation and behavioral drive to achieve that pleasure, way more intense than food or sex. The DA neurons start from VTA which is the site of cell bodies, project to NA where the DA neurotransmitters are released, also to A/H. the burst of DA in NA is very much related to the reward of pleasure ”feelings”, and connections to A/H are involved in learning. In other words, each time there is a pleasant feeling, Amygdala senses it, Hippocampus consolidates it, and tells the brain to keep it in storage. Moreover, the backward connection from A/H to VTA communicate whether anything relevant to a previously experienced pleasure (remember it has been learned and stored) has been detected. Finally, connections from Amygdala to NA and other brain structures communicate that emotions have been triggered by internal or external cues and signal an impulsive response to be taken.</a:t>
            </a:r>
          </a:p>
        </p:txBody>
      </p:sp>
      <p:sp>
        <p:nvSpPr>
          <p:cNvPr id="4" name="Slide Number Placeholder 3"/>
          <p:cNvSpPr>
            <a:spLocks noGrp="1"/>
          </p:cNvSpPr>
          <p:nvPr>
            <p:ph type="sldNum" sz="quarter" idx="5"/>
          </p:nvPr>
        </p:nvSpPr>
        <p:spPr/>
        <p:txBody>
          <a:bodyPr/>
          <a:lstStyle/>
          <a:p>
            <a:fld id="{EE6B0C05-09C2-B74A-92B3-DCBAD24FFDA1}" type="slidenum">
              <a:rPr lang="en-US" smtClean="0"/>
              <a:t>37</a:t>
            </a:fld>
            <a:endParaRPr lang="en-US"/>
          </a:p>
        </p:txBody>
      </p:sp>
    </p:spTree>
    <p:extLst>
      <p:ext uri="{BB962C8B-B14F-4D97-AF65-F5344CB8AC3E}">
        <p14:creationId xmlns:p14="http://schemas.microsoft.com/office/powerpoint/2010/main" val="390086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Stimulatory input from the “bottom up” reactive system is regulated by the “top down” reflective system, which consists of projections from the prefrontal cortex to the NA and A/H.</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39</a:t>
            </a:fld>
            <a:endParaRPr lang="en-US"/>
          </a:p>
        </p:txBody>
      </p:sp>
    </p:spTree>
    <p:extLst>
      <p:ext uri="{BB962C8B-B14F-4D97-AF65-F5344CB8AC3E}">
        <p14:creationId xmlns:p14="http://schemas.microsoft.com/office/powerpoint/2010/main" val="4096812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system involves 3 major areas of PFC: OFC, VMPFC, DLPFC. Also Insula is related to emotional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build and maintained over time</a:t>
            </a:r>
          </a:p>
          <a:p>
            <a:r>
              <a:rPr lang="en-US" dirty="0"/>
              <a:t>Based on various influences: neurodevelopment, genetics, peer pressure, the learning of social rules, the learning of benefits of suppressing current pressure for more valuable future gain.</a:t>
            </a:r>
          </a:p>
          <a:p>
            <a:r>
              <a:rPr lang="en-US" dirty="0"/>
              <a:t>Shape the final output of the reward system into long-term beneficial goal-directed behaviors.</a:t>
            </a:r>
          </a:p>
          <a:p>
            <a:endParaRPr lang="en-US" dirty="0"/>
          </a:p>
          <a:p>
            <a:r>
              <a:rPr lang="en-US" dirty="0"/>
              <a:t>When all the inputs are integrated, the final output is either to stop the action that the reactive system is triggering (drug seeking or using) or to let it happen.</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40</a:t>
            </a:fld>
            <a:endParaRPr lang="en-US"/>
          </a:p>
        </p:txBody>
      </p:sp>
    </p:spTree>
    <p:extLst>
      <p:ext uri="{BB962C8B-B14F-4D97-AF65-F5344CB8AC3E}">
        <p14:creationId xmlns:p14="http://schemas.microsoft.com/office/powerpoint/2010/main" val="314490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NIDA Website: Drug Abuse and Addiction: One of America's Most Challenging Public Health Problems. Retrieved from https://</a:t>
            </a:r>
            <a:r>
              <a:rPr lang="en-US" sz="1200" b="0" i="0" u="none" strike="noStrike" kern="1200" dirty="0" err="1">
                <a:solidFill>
                  <a:schemeClr val="tx1"/>
                </a:solidFill>
                <a:effectLst/>
                <a:latin typeface="+mn-lt"/>
                <a:ea typeface="+mn-ea"/>
                <a:cs typeface="+mn-cs"/>
              </a:rPr>
              <a:t>archives.drugabuse.gov</a:t>
            </a:r>
            <a:r>
              <a:rPr lang="en-US" sz="1200" b="0" i="0" u="none" strike="noStrike" kern="1200" dirty="0">
                <a:solidFill>
                  <a:schemeClr val="tx1"/>
                </a:solidFill>
                <a:effectLst/>
                <a:latin typeface="+mn-lt"/>
                <a:ea typeface="+mn-ea"/>
                <a:cs typeface="+mn-cs"/>
              </a:rPr>
              <a:t>/publications/drug-abuse-addiction-one-americas-most-challenging-public-health-problems/addiction-chronic-disease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11</a:t>
            </a:fld>
            <a:endParaRPr lang="en-US"/>
          </a:p>
        </p:txBody>
      </p:sp>
    </p:spTree>
    <p:extLst>
      <p:ext uri="{BB962C8B-B14F-4D97-AF65-F5344CB8AC3E}">
        <p14:creationId xmlns:p14="http://schemas.microsoft.com/office/powerpoint/2010/main" val="1915887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41</a:t>
            </a:fld>
            <a:endParaRPr lang="en-US"/>
          </a:p>
        </p:txBody>
      </p:sp>
    </p:spTree>
    <p:extLst>
      <p:ext uri="{BB962C8B-B14F-4D97-AF65-F5344CB8AC3E}">
        <p14:creationId xmlns:p14="http://schemas.microsoft.com/office/powerpoint/2010/main" val="1773548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Drugs affect the reward pathway and in chronic drug users, the two complementary systems are disengaged. The reflective system has lost control and cannot “vote” for long term beneficial goal directed decision. The picture shows roughly where the drugs and alcohol affect this pathway. Cocaine/heroin have direct impact on NA and alcohol, even though damages a different are or link of the pathway, the net effect is same: disconnect the reflective system from the bottom up reactive system, therefore hijack the PFC so the lower level reactive system can act on is own impulsively. Like a car without brake, runs until crashes.</a:t>
            </a:r>
          </a:p>
        </p:txBody>
      </p:sp>
      <p:sp>
        <p:nvSpPr>
          <p:cNvPr id="4" name="Slide Number Placeholder 3"/>
          <p:cNvSpPr>
            <a:spLocks noGrp="1"/>
          </p:cNvSpPr>
          <p:nvPr>
            <p:ph type="sldNum" sz="quarter" idx="5"/>
          </p:nvPr>
        </p:nvSpPr>
        <p:spPr/>
        <p:txBody>
          <a:bodyPr/>
          <a:lstStyle/>
          <a:p>
            <a:fld id="{EE6B0C05-09C2-B74A-92B3-DCBAD24FFDA1}" type="slidenum">
              <a:rPr lang="en-US" smtClean="0"/>
              <a:t>42</a:t>
            </a:fld>
            <a:endParaRPr lang="en-US"/>
          </a:p>
        </p:txBody>
      </p:sp>
    </p:spTree>
    <p:extLst>
      <p:ext uri="{BB962C8B-B14F-4D97-AF65-F5344CB8AC3E}">
        <p14:creationId xmlns:p14="http://schemas.microsoft.com/office/powerpoint/2010/main" val="356802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AVP Arginine Vasopressin</a:t>
            </a:r>
          </a:p>
          <a:p>
            <a:r>
              <a:rPr lang="en-US" dirty="0"/>
              <a:t>PVN Paraventricular Nucleus of the hypothalamus</a:t>
            </a:r>
          </a:p>
          <a:p>
            <a:endParaRPr lang="en-US" dirty="0"/>
          </a:p>
          <a:p>
            <a:r>
              <a:rPr lang="en-US" dirty="0"/>
              <a:t>The progression from occasional, impulsive drug use to compulsive use and addiction involves both the dysregulation of reward circuits and the recruitment of brain/hormonal stress responses. </a:t>
            </a:r>
          </a:p>
          <a:p>
            <a:r>
              <a:rPr lang="en-US" dirty="0"/>
              <a:t>With initial use, the reward system is activated and the stress pathway gets involved to compensate for the reward: hormone levels change in response to stress/depressive or anxious feelings, guilt etc. With time going on, the reward system is still activated but the sensitivity changes, not the same level of pleasure can be reached, to compensate for this, the stress system gets overactivated, as manifested by more pronounced hormonal level change. In other words, the use will feel more and more depressed, anxious, frustrated, stressful or agitated.</a:t>
            </a:r>
          </a:p>
        </p:txBody>
      </p:sp>
      <p:sp>
        <p:nvSpPr>
          <p:cNvPr id="4" name="Slide Number Placeholder 3"/>
          <p:cNvSpPr>
            <a:spLocks noGrp="1"/>
          </p:cNvSpPr>
          <p:nvPr>
            <p:ph type="sldNum" sz="quarter" idx="5"/>
          </p:nvPr>
        </p:nvSpPr>
        <p:spPr/>
        <p:txBody>
          <a:bodyPr/>
          <a:lstStyle/>
          <a:p>
            <a:fld id="{EE6B0C05-09C2-B74A-92B3-DCBAD24FFDA1}" type="slidenum">
              <a:rPr lang="en-US" smtClean="0"/>
              <a:t>43</a:t>
            </a:fld>
            <a:endParaRPr lang="en-US"/>
          </a:p>
        </p:txBody>
      </p:sp>
    </p:spTree>
    <p:extLst>
      <p:ext uri="{BB962C8B-B14F-4D97-AF65-F5344CB8AC3E}">
        <p14:creationId xmlns:p14="http://schemas.microsoft.com/office/powerpoint/2010/main" val="134935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of Tolerance and Acute Withdrawal: Neurotransmitter Changes</a:t>
            </a:r>
          </a:p>
          <a:p>
            <a:endParaRPr lang="en-US" dirty="0"/>
          </a:p>
          <a:p>
            <a:r>
              <a:rPr lang="en-US" dirty="0"/>
              <a:t>This shows the neurotransmitter changes associated with the dysregulation of reward circuits and the recruitment of the stress pathway. As these systems became dysregulated, tolerance develops such that the release of “rewarding” transmitters is reduced in response to drug exposure.</a:t>
            </a:r>
          </a:p>
          <a:p>
            <a:endParaRPr lang="en-US" dirty="0"/>
          </a:p>
          <a:p>
            <a:r>
              <a:rPr lang="en-US" dirty="0"/>
              <a:t>During acute withdrawal, there is a decrease in mesolimbic DA activity, reflected in part by a decrease in D2 receptors. There is also decreased activity of opioids, GABA, and glutamate in the NA and the amygdala. In addition, there is recruitment and activation of neurotransmitter systems involved in stress and anxiety, including activation of CRF in the extended amygdala, activation of Dynorphin, activation of NE, and reduced activity of NPY.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positively reinforcing effects of substances tend to diminish with repeated use. Tolerance develops and lead to use of the substance in greater amounts and/or more frequently in an attempt to experience the initial level of reinforcement. Eventually, in the absence of the substance, a person may experience negative emotions such as stress, anxiety, or depression, or feel physically ill. This is what we call withdrawal, which often leads the person to use the substance again to relieve the withdrawal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use becomes an ingrained behavior, impulsivity shifts to compulsivity, and the primary drivers of repeated substance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use shift from positive reinforcement (feeling pleasure) to negative reinforcement (feeling relief), as the person seeks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stop the negative feelings and physical illness that accompany withdrawal. Eventually, the person begins taking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substance not to get “high,” but rather to escape the “low” feelings to which, ironically, chronic drug use has contributed. Compulsive substance seeking is a key characteristic of addiction, as is the loss of control over use.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44</a:t>
            </a:fld>
            <a:endParaRPr lang="en-US"/>
          </a:p>
        </p:txBody>
      </p:sp>
    </p:spTree>
    <p:extLst>
      <p:ext uri="{BB962C8B-B14F-4D97-AF65-F5344CB8AC3E}">
        <p14:creationId xmlns:p14="http://schemas.microsoft.com/office/powerpoint/2010/main" val="94150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latin typeface="Yu Gothic" panose="020B0400000000000000" pitchFamily="34" charset="-128"/>
                <a:ea typeface="Yu Gothic" panose="020B0400000000000000" pitchFamily="34" charset="-128"/>
              </a:rPr>
              <a:t>Reward Pathways  </a:t>
            </a:r>
          </a:p>
          <a:p>
            <a:pPr lvl="1">
              <a:buFont typeface="Courier New" panose="02070309020205020404" pitchFamily="49" charset="0"/>
              <a:buChar char="o"/>
            </a:pPr>
            <a:r>
              <a:rPr lang="en-US" dirty="0">
                <a:latin typeface="Yu Gothic" panose="020B0400000000000000" pitchFamily="34" charset="-128"/>
                <a:ea typeface="Yu Gothic" panose="020B0400000000000000" pitchFamily="34" charset="-128"/>
              </a:rPr>
              <a:t>Blocking agents (naltrexone), +/- opioid agonists like methadone and buprenorphine, disulfiram (Antabuse)</a:t>
            </a:r>
          </a:p>
          <a:p>
            <a:pPr lvl="1">
              <a:spcBef>
                <a:spcPts val="1100"/>
              </a:spcBef>
              <a:spcAft>
                <a:spcPts val="600"/>
              </a:spcAft>
              <a:buFont typeface="Courier New" panose="02070309020205020404" pitchFamily="49" charset="0"/>
              <a:buChar char="o"/>
            </a:pPr>
            <a:r>
              <a:rPr lang="en-US" dirty="0">
                <a:latin typeface="Yu Gothic" panose="020B0400000000000000" pitchFamily="34" charset="-128"/>
                <a:ea typeface="Yu Gothic" panose="020B0400000000000000" pitchFamily="34" charset="-128"/>
              </a:rPr>
              <a:t>Treating underlying “reward system disruption” i.e., major depression</a:t>
            </a:r>
          </a:p>
          <a:p>
            <a:pPr marL="342900" indent="-342900">
              <a:buFont typeface="Arial" panose="020B0604020202020204" pitchFamily="34" charset="0"/>
              <a:buChar char="•"/>
            </a:pPr>
            <a:r>
              <a:rPr lang="en-US" sz="2400" dirty="0">
                <a:latin typeface="Yu Gothic" panose="020B0400000000000000" pitchFamily="34" charset="-128"/>
                <a:ea typeface="Yu Gothic" panose="020B0400000000000000" pitchFamily="34" charset="-128"/>
              </a:rPr>
              <a:t>Stress Pathways  </a:t>
            </a:r>
          </a:p>
          <a:p>
            <a:pPr lvl="1">
              <a:buFont typeface="Courier New" panose="02070309020205020404" pitchFamily="49" charset="0"/>
              <a:buChar char="o"/>
            </a:pPr>
            <a:r>
              <a:rPr lang="en-US" dirty="0">
                <a:latin typeface="Yu Gothic" panose="020B0400000000000000" pitchFamily="34" charset="-128"/>
                <a:ea typeface="Yu Gothic" panose="020B0400000000000000" pitchFamily="34" charset="-128"/>
              </a:rPr>
              <a:t>Decreasing withdrawal symptoms (i.e. opioid agonist treatment, GABA modulators in alcohol use disorder like benzodiazepines acutely and gabapentin/acamprosate/topiramate)</a:t>
            </a:r>
          </a:p>
          <a:p>
            <a:pPr lvl="1">
              <a:spcBef>
                <a:spcPts val="1100"/>
              </a:spcBef>
              <a:spcAft>
                <a:spcPts val="600"/>
              </a:spcAft>
              <a:buFont typeface="Courier New" panose="02070309020205020404" pitchFamily="49" charset="0"/>
              <a:buChar char="o"/>
            </a:pPr>
            <a:r>
              <a:rPr lang="en-US" dirty="0">
                <a:latin typeface="Yu Gothic" panose="020B0400000000000000" pitchFamily="34" charset="-128"/>
                <a:ea typeface="Yu Gothic" panose="020B0400000000000000" pitchFamily="34" charset="-128"/>
              </a:rPr>
              <a:t>Treat underlying comorbid anxiety and other disorders</a:t>
            </a:r>
          </a:p>
          <a:p>
            <a:pPr marL="342900" indent="-342900">
              <a:buFont typeface="Arial" panose="020B0604020202020204" pitchFamily="34" charset="0"/>
              <a:buChar char="•"/>
            </a:pPr>
            <a:r>
              <a:rPr lang="en-US" sz="2400" dirty="0">
                <a:latin typeface="Yu Gothic" panose="020B0400000000000000" pitchFamily="34" charset="-128"/>
                <a:ea typeface="Yu Gothic" panose="020B0400000000000000" pitchFamily="34" charset="-128"/>
              </a:rPr>
              <a:t>Executive Function Pathways</a:t>
            </a:r>
          </a:p>
          <a:p>
            <a:pPr lvl="1">
              <a:buFont typeface="Courier New" panose="02070309020205020404" pitchFamily="49" charset="0"/>
              <a:buChar char="o"/>
            </a:pPr>
            <a:r>
              <a:rPr lang="en-US" dirty="0">
                <a:latin typeface="Yu Gothic" panose="020B0400000000000000" pitchFamily="34" charset="-128"/>
                <a:ea typeface="Yu Gothic" panose="020B0400000000000000" pitchFamily="34" charset="-128"/>
              </a:rPr>
              <a:t>Treat comorbid ADHD, bipolar disorder, etc.</a:t>
            </a:r>
          </a:p>
          <a:p>
            <a:pPr lvl="1">
              <a:buFont typeface="Courier New" panose="02070309020205020404" pitchFamily="49" charset="0"/>
              <a:buChar char="o"/>
            </a:pPr>
            <a:endParaRPr lang="en-US"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re-build the reflective system – psychotherapy, peer-support groups, recovery coach, 12-step sponsorship, supportive system, jobs,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learning of social rules, the learning of benefits of suppressing current pressure for more valuable future gain.</a:t>
            </a:r>
          </a:p>
          <a:p>
            <a:r>
              <a:rPr lang="en-US" dirty="0"/>
              <a:t>Shape the final output of the reward system into long-term beneficial goal-directed behaviors.</a:t>
            </a:r>
          </a:p>
          <a:p>
            <a:pPr lvl="1">
              <a:buFont typeface="Courier New" panose="02070309020205020404" pitchFamily="49" charset="0"/>
              <a:buChar char="o"/>
            </a:pPr>
            <a:endParaRPr lang="en-US" dirty="0">
              <a:latin typeface="Yu Gothic" panose="020B0400000000000000" pitchFamily="34" charset="-128"/>
              <a:ea typeface="Yu Gothic" panose="020B0400000000000000" pitchFamily="34" charset="-128"/>
            </a:endParaRP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45</a:t>
            </a:fld>
            <a:endParaRPr lang="en-US"/>
          </a:p>
        </p:txBody>
      </p:sp>
    </p:spTree>
    <p:extLst>
      <p:ext uri="{BB962C8B-B14F-4D97-AF65-F5344CB8AC3E}">
        <p14:creationId xmlns:p14="http://schemas.microsoft.com/office/powerpoint/2010/main" val="4171951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1" u="none" strike="noStrike" kern="1200" dirty="0">
                <a:solidFill>
                  <a:schemeClr val="tx1"/>
                </a:solidFill>
                <a:effectLst/>
                <a:latin typeface="+mn-lt"/>
                <a:ea typeface="+mn-ea"/>
                <a:cs typeface="+mn-cs"/>
              </a:rPr>
              <a:t>There is a hope for healing: brain cells can rewire!</a:t>
            </a:r>
          </a:p>
          <a:p>
            <a:pPr fontAlgn="base"/>
            <a:endParaRPr lang="en-US" sz="1200" b="0" i="1" u="none" strike="noStrike" kern="1200" dirty="0">
              <a:solidFill>
                <a:schemeClr val="tx1"/>
              </a:solidFill>
              <a:effectLst/>
              <a:latin typeface="+mn-lt"/>
              <a:ea typeface="+mn-ea"/>
              <a:cs typeface="+mn-cs"/>
            </a:endParaRPr>
          </a:p>
          <a:p>
            <a:pPr fontAlgn="base"/>
            <a:r>
              <a:rPr lang="en-US" sz="1200" b="0" i="1" u="none" strike="noStrike" kern="1200" dirty="0">
                <a:solidFill>
                  <a:schemeClr val="tx1"/>
                </a:solidFill>
                <a:effectLst/>
                <a:latin typeface="+mn-lt"/>
                <a:ea typeface="+mn-ea"/>
                <a:cs typeface="+mn-cs"/>
              </a:rPr>
              <a:t>Subjects.</a:t>
            </a:r>
            <a:r>
              <a:rPr lang="en-US" sz="1200" b="0" i="0" u="none" strike="noStrike" kern="1200" dirty="0">
                <a:solidFill>
                  <a:schemeClr val="tx1"/>
                </a:solidFill>
                <a:effectLst/>
                <a:latin typeface="+mn-lt"/>
                <a:ea typeface="+mn-ea"/>
                <a:cs typeface="+mn-cs"/>
              </a:rPr>
              <a:t> Five METH abusers (three females, two males; 29 ± 3 years of age) were evaluated twice: during early and then protracted abstinence. PET scan follow up evaluation – 14 months into recovery, brain activity level approaches to normal control!</a:t>
            </a:r>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46</a:t>
            </a:fld>
            <a:endParaRPr lang="en-US"/>
          </a:p>
        </p:txBody>
      </p:sp>
    </p:spTree>
    <p:extLst>
      <p:ext uri="{BB962C8B-B14F-4D97-AF65-F5344CB8AC3E}">
        <p14:creationId xmlns:p14="http://schemas.microsoft.com/office/powerpoint/2010/main" val="984672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6B0C05-09C2-B74A-92B3-DCBAD24FFDA1}" type="slidenum">
              <a:rPr lang="en-US" smtClean="0"/>
              <a:t>48</a:t>
            </a:fld>
            <a:endParaRPr lang="en-US"/>
          </a:p>
        </p:txBody>
      </p:sp>
    </p:spTree>
    <p:extLst>
      <p:ext uri="{BB962C8B-B14F-4D97-AF65-F5344CB8AC3E}">
        <p14:creationId xmlns:p14="http://schemas.microsoft.com/office/powerpoint/2010/main" val="1872059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6B0C05-09C2-B74A-92B3-DCBAD24FFDA1}" type="slidenum">
              <a:rPr lang="en-US" smtClean="0"/>
              <a:t>49</a:t>
            </a:fld>
            <a:endParaRPr lang="en-US"/>
          </a:p>
        </p:txBody>
      </p:sp>
    </p:spTree>
    <p:extLst>
      <p:ext uri="{BB962C8B-B14F-4D97-AF65-F5344CB8AC3E}">
        <p14:creationId xmlns:p14="http://schemas.microsoft.com/office/powerpoint/2010/main" val="214895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Wexler (2001) documented activation of the anterior cingulate cortex, a region associated with emotional processing, while cocaine-addicted subjects watched videotapes containing cocaine-associated cues, even if they did not experience craving. The finding indicates that addicted individuals’ emotional responses to cues have a subconscious component. The subjects also showed less activation in the frontal lobe than healthy subjects during the cocaine cue tapes, suggesting that their ability to control their cue responses was inhibited. Research with functional MRI has linked chronic stimulant abusers’ cognitive impairments to drug-related alterations in brain activation. In one study, methamphetamine dependence and poor decision making correlated with reduced activation in the PFC. In another, investigators discovered that chronic cocaine abusers had abnormally low levels of activity in midline areas of the anterior cingulate that are crucial for cognitive and behavioral control.</a:t>
            </a:r>
          </a:p>
        </p:txBody>
      </p:sp>
      <p:sp>
        <p:nvSpPr>
          <p:cNvPr id="4" name="Slide Number Placeholder 3"/>
          <p:cNvSpPr>
            <a:spLocks noGrp="1"/>
          </p:cNvSpPr>
          <p:nvPr>
            <p:ph type="sldNum" sz="quarter" idx="5"/>
          </p:nvPr>
        </p:nvSpPr>
        <p:spPr/>
        <p:txBody>
          <a:bodyPr/>
          <a:lstStyle/>
          <a:p>
            <a:fld id="{EE6B0C05-09C2-B74A-92B3-DCBAD24FFDA1}" type="slidenum">
              <a:rPr lang="en-US" smtClean="0"/>
              <a:t>13</a:t>
            </a:fld>
            <a:endParaRPr lang="en-US"/>
          </a:p>
        </p:txBody>
      </p:sp>
    </p:spTree>
    <p:extLst>
      <p:ext uri="{BB962C8B-B14F-4D97-AF65-F5344CB8AC3E}">
        <p14:creationId xmlns:p14="http://schemas.microsoft.com/office/powerpoint/2010/main" val="263762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Dopamine Receptor Levels May Determine Vulnerability to Abuse and Addiction </a:t>
            </a:r>
          </a:p>
          <a:p>
            <a:r>
              <a:rPr lang="en-US" dirty="0"/>
              <a:t>PET studies have demonstrated that abusers of alcohol, cocaine, heroin, and methamphetamine all have reduced levels of brain dopamine receptors—the proteins on cell surfaces that dopamine activates to stimulate cellular activity. These findings, together with other evidence, have given rise to a hypothesis that people with low levels of these receptors, either genetically or as a result of their experiences, have a higher risk of drug abuse and addiction. Scientists speculate that such individuals obtain less than normal amounts of dopamine-mediated pleasure from ordinary activities and accomplishments and therefore are highly susceptible to wanting to repeat the euphoria that occurs when drugs massively increase dopamine in the brain.</a:t>
            </a:r>
          </a:p>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14</a:t>
            </a:fld>
            <a:endParaRPr lang="en-US"/>
          </a:p>
        </p:txBody>
      </p:sp>
    </p:spTree>
    <p:extLst>
      <p:ext uri="{BB962C8B-B14F-4D97-AF65-F5344CB8AC3E}">
        <p14:creationId xmlns:p14="http://schemas.microsoft.com/office/powerpoint/2010/main" val="117678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factors: Structural, Proximal, Distal, Stress</a:t>
            </a:r>
          </a:p>
          <a:p>
            <a:r>
              <a:rPr lang="en-US" dirty="0"/>
              <a:t>Sociocultural factors, developmental factors…</a:t>
            </a:r>
          </a:p>
          <a:p>
            <a:r>
              <a:rPr lang="en-US" dirty="0"/>
              <a:t>Specific adolescent behaviors such as risk taking, novelty seeking, high sensitivity to peer pressure increase the propensity of experimenting with legal and illegal drugs, which might reflect incomplete development of brain regions (e.g. myelination of frontal lobe regions) involved in executive control and motivation processes.</a:t>
            </a:r>
          </a:p>
        </p:txBody>
      </p:sp>
      <p:sp>
        <p:nvSpPr>
          <p:cNvPr id="4" name="Slide Number Placeholder 3"/>
          <p:cNvSpPr>
            <a:spLocks noGrp="1"/>
          </p:cNvSpPr>
          <p:nvPr>
            <p:ph type="sldNum" sz="quarter" idx="5"/>
          </p:nvPr>
        </p:nvSpPr>
        <p:spPr/>
        <p:txBody>
          <a:bodyPr/>
          <a:lstStyle/>
          <a:p>
            <a:fld id="{EE6B0C05-09C2-B74A-92B3-DCBAD24FFDA1}" type="slidenum">
              <a:rPr lang="en-US" smtClean="0"/>
              <a:t>18</a:t>
            </a:fld>
            <a:endParaRPr lang="en-US"/>
          </a:p>
        </p:txBody>
      </p:sp>
    </p:spTree>
    <p:extLst>
      <p:ext uri="{BB962C8B-B14F-4D97-AF65-F5344CB8AC3E}">
        <p14:creationId xmlns:p14="http://schemas.microsoft.com/office/powerpoint/2010/main" val="123311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20</a:t>
            </a:fld>
            <a:endParaRPr lang="en-US"/>
          </a:p>
        </p:txBody>
      </p:sp>
    </p:spTree>
    <p:extLst>
      <p:ext uri="{BB962C8B-B14F-4D97-AF65-F5344CB8AC3E}">
        <p14:creationId xmlns:p14="http://schemas.microsoft.com/office/powerpoint/2010/main" val="410511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21</a:t>
            </a:fld>
            <a:endParaRPr lang="en-US"/>
          </a:p>
        </p:txBody>
      </p:sp>
    </p:spTree>
    <p:extLst>
      <p:ext uri="{BB962C8B-B14F-4D97-AF65-F5344CB8AC3E}">
        <p14:creationId xmlns:p14="http://schemas.microsoft.com/office/powerpoint/2010/main" val="244909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25</a:t>
            </a:fld>
            <a:endParaRPr lang="en-US"/>
          </a:p>
        </p:txBody>
      </p:sp>
    </p:spTree>
    <p:extLst>
      <p:ext uri="{BB962C8B-B14F-4D97-AF65-F5344CB8AC3E}">
        <p14:creationId xmlns:p14="http://schemas.microsoft.com/office/powerpoint/2010/main" val="150752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B0C05-09C2-B74A-92B3-DCBAD24FFDA1}" type="slidenum">
              <a:rPr lang="en-US" smtClean="0"/>
              <a:t>26</a:t>
            </a:fld>
            <a:endParaRPr lang="en-US"/>
          </a:p>
        </p:txBody>
      </p:sp>
    </p:spTree>
    <p:extLst>
      <p:ext uri="{BB962C8B-B14F-4D97-AF65-F5344CB8AC3E}">
        <p14:creationId xmlns:p14="http://schemas.microsoft.com/office/powerpoint/2010/main" val="157912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2E6C-EB8E-D946-92B8-A55110F3F2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1C49C9-3980-7948-A2CF-7DCAC4F0B0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27F68-50FB-064F-991F-1F88C3820FA7}"/>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A034361D-B981-6F4E-B158-FEA5E489D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41D71-4F93-3941-85CC-CC43D4A8B2B9}"/>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8472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BE64-4B83-7F49-AC9B-6C8C83CD3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C4F10B-3E9F-594F-8AE6-1A180ACEF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D24D4-732F-A44A-9953-46E3D30012F9}"/>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18939D2B-20A3-4E43-8C77-A722F50C6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AC134-4D6F-E74F-9197-3930DB5B0797}"/>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1328162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DD8508-A9EB-2A47-8A45-D6905A1C0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C9535-D5E1-B84E-9CA7-E556711D7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9D57-1B13-554B-8288-90A7E3510825}"/>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52145F38-C281-8F47-9EC4-E10CDB308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BABDA-A228-E744-A917-974F0A1C7BD8}"/>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206211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11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76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9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016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093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911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65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67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4A24-125E-8E40-BC98-3BD166C3E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F2724-A208-A14F-8811-F121D832F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5C92D-05B5-DF47-878F-E5839002A86E}"/>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8C50D8EB-0902-114A-BEC1-899A99D2A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3582A-B4DC-6F45-86E3-A541036352F7}"/>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113908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649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79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334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1"/>
            <a:ext cx="12192000" cy="4358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559624"/>
            <a:ext cx="10363200" cy="1470025"/>
          </a:xfrm>
        </p:spPr>
        <p:txBody>
          <a:bodyPr/>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2277691"/>
            <a:ext cx="8534400" cy="937807"/>
          </a:xfrm>
        </p:spPr>
        <p:txBody>
          <a:bodyPr/>
          <a:lstStyle>
            <a:lvl1pPr marL="0" indent="0" algn="ctr">
              <a:buNone/>
              <a:defRPr>
                <a:solidFill>
                  <a:srgbClr val="E6C4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3067" y="4748981"/>
            <a:ext cx="4545867" cy="1692889"/>
          </a:xfrm>
          <a:prstGeom prst="rect">
            <a:avLst/>
          </a:prstGeom>
        </p:spPr>
      </p:pic>
    </p:spTree>
    <p:extLst>
      <p:ext uri="{BB962C8B-B14F-4D97-AF65-F5344CB8AC3E}">
        <p14:creationId xmlns:p14="http://schemas.microsoft.com/office/powerpoint/2010/main" val="110112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endParaRPr lang="en-US" dirty="0"/>
          </a:p>
        </p:txBody>
      </p:sp>
      <p:sp>
        <p:nvSpPr>
          <p:cNvPr id="3" name="Content Placeholder 2"/>
          <p:cNvSpPr>
            <a:spLocks noGrp="1"/>
          </p:cNvSpPr>
          <p:nvPr>
            <p:ph idx="1"/>
          </p:nvPr>
        </p:nvSpPr>
        <p:spPr/>
        <p:txBody>
          <a:bodyPr/>
          <a:lstStyle>
            <a:lvl1pPr>
              <a:defRPr baseline="0"/>
            </a:lvl1pPr>
          </a:lstStyle>
          <a:p>
            <a:pPr lvl="0"/>
            <a:endParaRPr lang="en-US" dirty="0"/>
          </a:p>
        </p:txBody>
      </p:sp>
      <p:sp>
        <p:nvSpPr>
          <p:cNvPr id="6" name="Slide Number Placeholder 5"/>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291058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19962" y="2633032"/>
            <a:ext cx="7080805" cy="1362075"/>
          </a:xfrm>
          <a:noFill/>
        </p:spPr>
        <p:txBody>
          <a:bodyPr tIns="0" anchor="ctr" anchorCtr="0"/>
          <a:lstStyle>
            <a:lvl1pPr algn="l">
              <a:defRPr sz="4400" b="1" cap="none">
                <a:solidFill>
                  <a:schemeClr val="accent1"/>
                </a:solidFill>
              </a:defRPr>
            </a:lvl1pPr>
          </a:lstStyle>
          <a:p>
            <a:r>
              <a:rPr lang="en-US" dirty="0"/>
              <a:t>Click to Edit Master Title Style</a:t>
            </a:r>
          </a:p>
        </p:txBody>
      </p:sp>
      <p:grpSp>
        <p:nvGrpSpPr>
          <p:cNvPr id="4" name="Group 3"/>
          <p:cNvGrpSpPr/>
          <p:nvPr userDrawn="1"/>
        </p:nvGrpSpPr>
        <p:grpSpPr>
          <a:xfrm>
            <a:off x="-5105676" y="-63500"/>
            <a:ext cx="9271000" cy="6953250"/>
            <a:chOff x="457200" y="6184851"/>
            <a:chExt cx="558024" cy="558024"/>
          </a:xfrm>
        </p:grpSpPr>
        <p:sp>
          <p:nvSpPr>
            <p:cNvPr id="5" name="Oval 4"/>
            <p:cNvSpPr>
              <a:spLocks noChangeAspect="1"/>
            </p:cNvSpPr>
            <p:nvPr userDrawn="1"/>
          </p:nvSpPr>
          <p:spPr>
            <a:xfrm>
              <a:off x="457200" y="6184851"/>
              <a:ext cx="558024" cy="55802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descr="STR_TA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526" y="6196068"/>
              <a:ext cx="535372" cy="535590"/>
            </a:xfrm>
            <a:prstGeom prst="rect">
              <a:avLst/>
            </a:prstGeom>
          </p:spPr>
        </p:pic>
      </p:grpSp>
    </p:spTree>
    <p:extLst>
      <p:ext uri="{BB962C8B-B14F-4D97-AF65-F5344CB8AC3E}">
        <p14:creationId xmlns:p14="http://schemas.microsoft.com/office/powerpoint/2010/main" val="4016744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871"/>
            <a:ext cx="53848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73871"/>
            <a:ext cx="53848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408245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65300"/>
            <a:ext cx="5386917"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05063"/>
            <a:ext cx="5386917"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65300"/>
            <a:ext cx="5389033"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05063"/>
            <a:ext cx="5389033"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32229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6" name="Chart Placeholder 5"/>
          <p:cNvSpPr>
            <a:spLocks noGrp="1"/>
          </p:cNvSpPr>
          <p:nvPr>
            <p:ph type="chart" sz="quarter" idx="13"/>
          </p:nvPr>
        </p:nvSpPr>
        <p:spPr>
          <a:xfrm>
            <a:off x="1343252" y="1900238"/>
            <a:ext cx="9497483" cy="3757612"/>
          </a:xfrm>
        </p:spPr>
        <p:txBody>
          <a:bodyPr/>
          <a:lstStyle/>
          <a:p>
            <a:endParaRPr lang="en-US"/>
          </a:p>
        </p:txBody>
      </p:sp>
    </p:spTree>
    <p:extLst>
      <p:ext uri="{BB962C8B-B14F-4D97-AF65-F5344CB8AC3E}">
        <p14:creationId xmlns:p14="http://schemas.microsoft.com/office/powerpoint/2010/main" val="30955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4" name="Table Placeholder 3"/>
          <p:cNvSpPr>
            <a:spLocks noGrp="1"/>
          </p:cNvSpPr>
          <p:nvPr>
            <p:ph type="tbl" sz="quarter" idx="13"/>
          </p:nvPr>
        </p:nvSpPr>
        <p:spPr>
          <a:xfrm>
            <a:off x="1049867" y="1837187"/>
            <a:ext cx="9948333" cy="3935412"/>
          </a:xfrm>
        </p:spPr>
        <p:txBody>
          <a:bodyPr/>
          <a:lstStyle/>
          <a:p>
            <a:endParaRPr lang="en-US"/>
          </a:p>
        </p:txBody>
      </p:sp>
    </p:spTree>
    <p:extLst>
      <p:ext uri="{BB962C8B-B14F-4D97-AF65-F5344CB8AC3E}">
        <p14:creationId xmlns:p14="http://schemas.microsoft.com/office/powerpoint/2010/main" val="364019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10C0-8602-5147-A5B1-78687E1887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4CF0E3-06EE-9247-A06E-1C5ADF0613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8EA5E-EC29-8842-90FA-81881D8D2FEE}"/>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59CB1880-CAD7-E549-B549-BABB68234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579DD-C074-DF41-944F-378A071DB249}"/>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998109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2664643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1875605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535339"/>
            <a:ext cx="12192000" cy="566738"/>
          </a:xfrm>
          <a:solidFill>
            <a:schemeClr val="tx1"/>
          </a:solidFill>
        </p:spPr>
        <p:txBody>
          <a:bodyPr lIns="457200" tIns="0" rIns="457200" anchor="ctr" anchorCtr="0"/>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0" y="1"/>
            <a:ext cx="12192000" cy="5535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174192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C0F5-2F16-3742-BFC7-E1FD0C256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87AF9-8060-5F49-9CD0-3EC0EDE79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D1445D-79BF-574F-AD25-E701CA118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198F82-F4AB-2341-832E-8F5C860DA1F2}"/>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6" name="Footer Placeholder 5">
            <a:extLst>
              <a:ext uri="{FF2B5EF4-FFF2-40B4-BE49-F238E27FC236}">
                <a16:creationId xmlns:a16="http://schemas.microsoft.com/office/drawing/2014/main" id="{1C4086C6-52D5-5D4D-A818-4B420A00F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9C958-B2A3-A14C-BF63-A786CF738347}"/>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41011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4614-7E1E-6F4A-9456-8F52618FFD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493D59-9DC6-2F41-B913-0CEE54CB4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679E0-7803-A644-A52E-4C29A7FBB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4C5722-1FBA-A748-BFEB-8B15B4087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D883F-1C74-024A-ACD6-14714C7BA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75868F-39F8-AF4F-BCE2-C650E0A6664B}"/>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8" name="Footer Placeholder 7">
            <a:extLst>
              <a:ext uri="{FF2B5EF4-FFF2-40B4-BE49-F238E27FC236}">
                <a16:creationId xmlns:a16="http://schemas.microsoft.com/office/drawing/2014/main" id="{56DD84B7-EBA2-274F-B8BD-4DF800DDD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39575-C99E-2C46-BD8A-EA82C5CB79D6}"/>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333743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70C9-0B79-7241-B181-F9044924B6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2A300-BAF1-5D44-B23C-28C6E813D3DC}"/>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4" name="Footer Placeholder 3">
            <a:extLst>
              <a:ext uri="{FF2B5EF4-FFF2-40B4-BE49-F238E27FC236}">
                <a16:creationId xmlns:a16="http://schemas.microsoft.com/office/drawing/2014/main" id="{839EDB92-52B7-6D40-B404-38D705733B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2C2E78-1E76-E346-BAD6-EEDC6317A8F2}"/>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355819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AFDAD-09DE-0647-B111-D266A4218EEA}"/>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3" name="Footer Placeholder 2">
            <a:extLst>
              <a:ext uri="{FF2B5EF4-FFF2-40B4-BE49-F238E27FC236}">
                <a16:creationId xmlns:a16="http://schemas.microsoft.com/office/drawing/2014/main" id="{6BB171C3-D3E1-9B42-9C06-6784ECBDAC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42AE4-A359-0A42-9966-4388DF85077E}"/>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134688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6C4A-BB92-2B4F-9F8E-14E5B3A61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B90F49-511F-E14D-959D-E8CA0C00D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1D5E58-89E4-714F-9384-1AC59D95E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FB3EE-757D-CE4A-80B7-4AA24900CB7B}"/>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6" name="Footer Placeholder 5">
            <a:extLst>
              <a:ext uri="{FF2B5EF4-FFF2-40B4-BE49-F238E27FC236}">
                <a16:creationId xmlns:a16="http://schemas.microsoft.com/office/drawing/2014/main" id="{0E1EAE9C-0446-5E4B-872A-000726791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4EFE5-22EA-8945-97BE-5E4E283C58BB}"/>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210159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CD2B-255E-C14D-92D4-7762C772C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22BAAA-B8E0-3841-B507-DEFCA4445B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23B5C0-288B-0F40-8EB0-518B5A7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F0617-CD86-BB49-9C84-D11216ECE98B}"/>
              </a:ext>
            </a:extLst>
          </p:cNvPr>
          <p:cNvSpPr>
            <a:spLocks noGrp="1"/>
          </p:cNvSpPr>
          <p:nvPr>
            <p:ph type="dt" sz="half" idx="10"/>
          </p:nvPr>
        </p:nvSpPr>
        <p:spPr/>
        <p:txBody>
          <a:bodyPr/>
          <a:lstStyle/>
          <a:p>
            <a:fld id="{5549F883-9F61-2D4C-81C0-85270D93DFCC}" type="datetimeFigureOut">
              <a:rPr lang="en-US" smtClean="0"/>
              <a:t>10/4/2019</a:t>
            </a:fld>
            <a:endParaRPr lang="en-US"/>
          </a:p>
        </p:txBody>
      </p:sp>
      <p:sp>
        <p:nvSpPr>
          <p:cNvPr id="6" name="Footer Placeholder 5">
            <a:extLst>
              <a:ext uri="{FF2B5EF4-FFF2-40B4-BE49-F238E27FC236}">
                <a16:creationId xmlns:a16="http://schemas.microsoft.com/office/drawing/2014/main" id="{F88A63B4-E675-5A47-AF93-82B49D2B9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A098A-3D3C-9645-9F68-FE0FD6133F20}"/>
              </a:ext>
            </a:extLst>
          </p:cNvPr>
          <p:cNvSpPr>
            <a:spLocks noGrp="1"/>
          </p:cNvSpPr>
          <p:nvPr>
            <p:ph type="sldNum" sz="quarter" idx="12"/>
          </p:nvPr>
        </p:nvSpPr>
        <p:spPr/>
        <p:txBody>
          <a:bodyPr/>
          <a:lstStyle/>
          <a:p>
            <a:fld id="{DF55D28E-3577-8A46-848D-9584C3F10AEE}" type="slidenum">
              <a:rPr lang="en-US" smtClean="0"/>
              <a:t>‹#›</a:t>
            </a:fld>
            <a:endParaRPr lang="en-US"/>
          </a:p>
        </p:txBody>
      </p:sp>
    </p:spTree>
    <p:extLst>
      <p:ext uri="{BB962C8B-B14F-4D97-AF65-F5344CB8AC3E}">
        <p14:creationId xmlns:p14="http://schemas.microsoft.com/office/powerpoint/2010/main" val="67936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DB22E-DA68-154B-9E01-B391DCA41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2E5EC3-2886-EA40-A4C5-8F7B9770B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18C1D-99BC-174E-9E95-914EE6E1A9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9F883-9F61-2D4C-81C0-85270D93DFCC}" type="datetimeFigureOut">
              <a:rPr lang="en-US" smtClean="0"/>
              <a:t>10/4/2019</a:t>
            </a:fld>
            <a:endParaRPr lang="en-US"/>
          </a:p>
        </p:txBody>
      </p:sp>
      <p:sp>
        <p:nvSpPr>
          <p:cNvPr id="5" name="Footer Placeholder 4">
            <a:extLst>
              <a:ext uri="{FF2B5EF4-FFF2-40B4-BE49-F238E27FC236}">
                <a16:creationId xmlns:a16="http://schemas.microsoft.com/office/drawing/2014/main" id="{FEDAB8DD-82E8-0047-BF0A-C2F04DC21E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C93133-2A5B-3B4D-A3C1-67667DDE8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D28E-3577-8A46-848D-9584C3F10AEE}" type="slidenum">
              <a:rPr lang="en-US" smtClean="0"/>
              <a:t>‹#›</a:t>
            </a:fld>
            <a:endParaRPr lang="en-US"/>
          </a:p>
        </p:txBody>
      </p:sp>
    </p:spTree>
    <p:extLst>
      <p:ext uri="{BB962C8B-B14F-4D97-AF65-F5344CB8AC3E}">
        <p14:creationId xmlns:p14="http://schemas.microsoft.com/office/powerpoint/2010/main" val="2677846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3C92-7C7B-3440-99B9-56651DDE0722}" type="datetimeFigureOut">
              <a:rPr lang="en-US" smtClean="0">
                <a:solidFill>
                  <a:prstClr val="black">
                    <a:tint val="75000"/>
                  </a:prstClr>
                </a:solidFill>
              </a:rPr>
              <a:pPr/>
              <a:t>10/4/2019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8622-0DFA-4946-8744-C7E896E48461}"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361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448485"/>
          </a:xfrm>
          <a:prstGeom prst="rect">
            <a:avLst/>
          </a:prstGeom>
          <a:solidFill>
            <a:schemeClr val="tx2"/>
          </a:solidFill>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 y="1679403"/>
            <a:ext cx="10972800" cy="4446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ontserrat"/>
                <a:cs typeface="Montserrat"/>
              </a:defRPr>
            </a:lvl1pPr>
          </a:lstStyle>
          <a:p>
            <a:fld id="{1271A09D-B238-CC49-8083-E93D66A072E7}" type="slidenum">
              <a:rPr lang="en-US" smtClean="0"/>
              <a:pPr/>
              <a:t>‹#›</a:t>
            </a:fld>
            <a:endParaRPr lang="en-US" dirty="0"/>
          </a:p>
        </p:txBody>
      </p:sp>
      <p:pic>
        <p:nvPicPr>
          <p:cNvPr id="7" name="Picture 6" descr="STR_TA_Logo.jpg"/>
          <p:cNvPicPr>
            <a:picLocks noChangeAspect="1"/>
          </p:cNvPicPr>
          <p:nvPr userDrawn="1"/>
        </p:nvPicPr>
        <p:blipFill rotWithShape="1">
          <a:blip r:embed="rId12">
            <a:extLst>
              <a:ext uri="{28A0092B-C50C-407E-A947-70E740481C1C}">
                <a14:useLocalDpi xmlns:a14="http://schemas.microsoft.com/office/drawing/2010/main" val="0"/>
              </a:ext>
            </a:extLst>
          </a:blip>
          <a:srcRect l="2851" t="8784" r="67033" b="8380"/>
          <a:stretch/>
        </p:blipFill>
        <p:spPr>
          <a:xfrm>
            <a:off x="609600" y="6259329"/>
            <a:ext cx="619077" cy="472642"/>
          </a:xfrm>
          <a:prstGeom prst="rect">
            <a:avLst/>
          </a:prstGeom>
        </p:spPr>
      </p:pic>
    </p:spTree>
    <p:extLst>
      <p:ext uri="{BB962C8B-B14F-4D97-AF65-F5344CB8AC3E}">
        <p14:creationId xmlns:p14="http://schemas.microsoft.com/office/powerpoint/2010/main" val="827480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ctr" defTabSz="457200" rtl="0" eaLnBrk="1" latinLnBrk="0" hangingPunct="1">
        <a:lnSpc>
          <a:spcPct val="90000"/>
        </a:lnSpc>
        <a:spcBef>
          <a:spcPct val="0"/>
        </a:spcBef>
        <a:buNone/>
        <a:defRPr sz="4100" b="1" kern="1200">
          <a:solidFill>
            <a:schemeClr val="bg1"/>
          </a:solidFill>
          <a:latin typeface="Montserrat"/>
          <a:ea typeface="+mj-ea"/>
          <a:cs typeface="Montserrat"/>
        </a:defRPr>
      </a:lvl1pPr>
    </p:titleStyle>
    <p:bodyStyle>
      <a:lvl1pPr marL="461963" indent="-461963" algn="l" defTabSz="457200" rtl="0" eaLnBrk="1" latinLnBrk="0" hangingPunct="1">
        <a:spcBef>
          <a:spcPts val="1200"/>
        </a:spcBef>
        <a:buClr>
          <a:schemeClr val="accent2"/>
        </a:buClr>
        <a:buSzPct val="90000"/>
        <a:buFont typeface="Wingdings" charset="2"/>
        <a:buChar char="²"/>
        <a:defRPr sz="2800" kern="1200">
          <a:solidFill>
            <a:schemeClr val="tx1"/>
          </a:solidFill>
          <a:latin typeface="Source Sans Pro"/>
          <a:ea typeface="+mn-ea"/>
          <a:cs typeface="Source Sans Pro"/>
        </a:defRPr>
      </a:lvl1pPr>
      <a:lvl2pPr marL="974725" indent="-28575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2pPr>
      <a:lvl3pPr marL="1373188" indent="-22860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3pPr>
      <a:lvl4pPr marL="1778000" indent="-228600" algn="l" defTabSz="457200"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4pPr>
      <a:lvl5pPr marL="2173288" indent="-228600" algn="l" defTabSz="917575"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rchives.drugabuse.gov/news-events/nida-notes/2007/"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5.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tiff"/><Relationship Id="rId7" Type="http://schemas.openxmlformats.org/officeDocument/2006/relationships/image" Target="../media/image3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25.sv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4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23.png"/><Relationship Id="rId7"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 Id="rId9" Type="http://schemas.openxmlformats.org/officeDocument/2006/relationships/image" Target="../media/image39.tiff"/></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books/NBK424849/"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calschooledu.blogspot.com/2017/06/risk-factors-addiction.html%20Last%20Accessed%2009/25/2019"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merriam-webster.com/dictionary/sickness" TargetMode="Externa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www.opioidresponsenetwork.org/"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r>
            <a:br>
              <a:rPr lang="en-US" dirty="0"/>
            </a:br>
            <a:r>
              <a:rPr lang="en-US" dirty="0"/>
              <a:t>Neurobiology of Addiction</a:t>
            </a:r>
          </a:p>
        </p:txBody>
      </p:sp>
      <p:sp>
        <p:nvSpPr>
          <p:cNvPr id="5" name="Subtitle 2"/>
          <p:cNvSpPr txBox="1">
            <a:spLocks/>
          </p:cNvSpPr>
          <p:nvPr/>
        </p:nvSpPr>
        <p:spPr>
          <a:xfrm>
            <a:off x="2895600" y="3206489"/>
            <a:ext cx="6400800" cy="1152009"/>
          </a:xfrm>
          <a:prstGeom prst="rect">
            <a:avLst/>
          </a:prstGeom>
        </p:spPr>
        <p:txBody>
          <a:bodyPr vert="horz" lIns="91440" tIns="45720" rIns="91440" bIns="45720" rtlCol="0">
            <a:normAutofit lnSpcReduction="10000"/>
          </a:bodyPr>
          <a:lstStyle>
            <a:lvl1pPr marL="0" indent="0" algn="ctr" defTabSz="457200" rtl="0" eaLnBrk="1" latinLnBrk="0" hangingPunct="1">
              <a:spcBef>
                <a:spcPts val="600"/>
              </a:spcBef>
              <a:buFont typeface="Arial"/>
              <a:buNone/>
              <a:defRPr sz="3200" kern="1200">
                <a:solidFill>
                  <a:schemeClr val="tx1">
                    <a:tint val="75000"/>
                  </a:schemeClr>
                </a:solidFill>
                <a:latin typeface="Source Sans Pro"/>
                <a:ea typeface="+mn-ea"/>
                <a:cs typeface="Source Sans Pro"/>
              </a:defRPr>
            </a:lvl1pPr>
            <a:lvl2pPr marL="457200" indent="0" algn="ctr" defTabSz="457200" rtl="0" eaLnBrk="1" latinLnBrk="0" hangingPunct="1">
              <a:spcBef>
                <a:spcPts val="600"/>
              </a:spcBef>
              <a:buFont typeface="Arial"/>
              <a:buNone/>
              <a:defRPr sz="2800" kern="1200">
                <a:solidFill>
                  <a:schemeClr val="tx1">
                    <a:tint val="75000"/>
                  </a:schemeClr>
                </a:solidFill>
                <a:latin typeface="Source Sans Pro"/>
                <a:ea typeface="+mn-ea"/>
                <a:cs typeface="Source Sans Pro"/>
              </a:defRPr>
            </a:lvl2pPr>
            <a:lvl3pPr marL="914400" indent="0" algn="ctr" defTabSz="457200" rtl="0" eaLnBrk="1" latinLnBrk="0" hangingPunct="1">
              <a:spcBef>
                <a:spcPts val="600"/>
              </a:spcBef>
              <a:buFont typeface="Arial"/>
              <a:buNone/>
              <a:defRPr sz="2400" kern="1200">
                <a:solidFill>
                  <a:schemeClr val="tx1">
                    <a:tint val="75000"/>
                  </a:schemeClr>
                </a:solidFill>
                <a:latin typeface="Source Sans Pro"/>
                <a:ea typeface="+mn-ea"/>
                <a:cs typeface="Source Sans Pro"/>
              </a:defRPr>
            </a:lvl3pPr>
            <a:lvl4pPr marL="1371600" indent="0" algn="ctr" defTabSz="457200" rtl="0" eaLnBrk="1" latinLnBrk="0" hangingPunct="1">
              <a:spcBef>
                <a:spcPts val="600"/>
              </a:spcBef>
              <a:buFont typeface="Arial"/>
              <a:buNone/>
              <a:defRPr sz="2000" kern="1200">
                <a:solidFill>
                  <a:schemeClr val="tx1">
                    <a:tint val="75000"/>
                  </a:schemeClr>
                </a:solidFill>
                <a:latin typeface="Source Sans Pro"/>
                <a:ea typeface="+mn-ea"/>
                <a:cs typeface="Source Sans Pro"/>
              </a:defRPr>
            </a:lvl4pPr>
            <a:lvl5pPr marL="1828800" indent="0" algn="ctr" defTabSz="457200" rtl="0" eaLnBrk="1" latinLnBrk="0" hangingPunct="1">
              <a:spcBef>
                <a:spcPts val="600"/>
              </a:spcBef>
              <a:buFont typeface="Arial"/>
              <a:buNone/>
              <a:defRPr sz="2000" kern="1200">
                <a:solidFill>
                  <a:schemeClr val="tx1">
                    <a:tint val="75000"/>
                  </a:schemeClr>
                </a:solidFill>
                <a:latin typeface="Source Sans Pro"/>
                <a:ea typeface="+mn-ea"/>
                <a:cs typeface="Source Sans Pr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rgbClr val="E6C46D"/>
                </a:solidFill>
              </a:rPr>
              <a:t>Wanhong Zheng MD</a:t>
            </a:r>
          </a:p>
          <a:p>
            <a:endParaRPr lang="en-US" sz="2000" dirty="0">
              <a:solidFill>
                <a:srgbClr val="E6C46D"/>
              </a:solidFill>
            </a:endParaRPr>
          </a:p>
          <a:p>
            <a:r>
              <a:rPr lang="en-US" sz="2000" dirty="0">
                <a:solidFill>
                  <a:srgbClr val="E6C46D"/>
                </a:solidFill>
              </a:rPr>
              <a:t>October 8, 2019</a:t>
            </a:r>
          </a:p>
        </p:txBody>
      </p:sp>
    </p:spTree>
    <p:extLst>
      <p:ext uri="{BB962C8B-B14F-4D97-AF65-F5344CB8AC3E}">
        <p14:creationId xmlns:p14="http://schemas.microsoft.com/office/powerpoint/2010/main" val="246285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CAFEF3-B4DA-8447-806F-CC58D43F8924}"/>
              </a:ext>
            </a:extLst>
          </p:cNvPr>
          <p:cNvSpPr>
            <a:spLocks noGrp="1"/>
          </p:cNvSpPr>
          <p:nvPr>
            <p:ph idx="1"/>
          </p:nvPr>
        </p:nvSpPr>
        <p:spPr>
          <a:xfrm>
            <a:off x="838200" y="645459"/>
            <a:ext cx="10515600" cy="5531504"/>
          </a:xfrm>
        </p:spPr>
        <p:txBody>
          <a:bodyPr>
            <a:normAutofit/>
          </a:bodyPr>
          <a:lstStyle/>
          <a:p>
            <a:r>
              <a:rPr lang="en-US" sz="4800" dirty="0"/>
              <a:t>Drug addiction constitutes a chronic </a:t>
            </a:r>
            <a:r>
              <a:rPr lang="en-US" sz="4800" dirty="0">
                <a:solidFill>
                  <a:srgbClr val="FF0000"/>
                </a:solidFill>
              </a:rPr>
              <a:t>central nervous system disorder</a:t>
            </a:r>
            <a:r>
              <a:rPr lang="en-US" sz="4800" dirty="0"/>
              <a:t>, characterized by recurrent episodes of relapse in which individuals resume drug-seeking behavior, even in the face of </a:t>
            </a:r>
            <a:r>
              <a:rPr lang="en-US" sz="4800" dirty="0">
                <a:solidFill>
                  <a:srgbClr val="FF0000"/>
                </a:solidFill>
              </a:rPr>
              <a:t>adverse consequences</a:t>
            </a:r>
            <a:r>
              <a:rPr lang="en-US" sz="4800" dirty="0"/>
              <a:t> and </a:t>
            </a:r>
            <a:r>
              <a:rPr lang="en-US" sz="4800" dirty="0">
                <a:solidFill>
                  <a:srgbClr val="FF0000"/>
                </a:solidFill>
              </a:rPr>
              <a:t>diminishing reward</a:t>
            </a:r>
            <a:r>
              <a:rPr lang="en-US" sz="4800" dirty="0"/>
              <a:t>.</a:t>
            </a:r>
          </a:p>
        </p:txBody>
      </p:sp>
    </p:spTree>
    <p:extLst>
      <p:ext uri="{BB962C8B-B14F-4D97-AF65-F5344CB8AC3E}">
        <p14:creationId xmlns:p14="http://schemas.microsoft.com/office/powerpoint/2010/main" val="390883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19D0835-26C4-5F4D-9A74-AFE1DE4447D1}"/>
              </a:ext>
            </a:extLst>
          </p:cNvPr>
          <p:cNvSpPr>
            <a:spLocks noChangeArrowheads="1"/>
          </p:cNvSpPr>
          <p:nvPr/>
        </p:nvSpPr>
        <p:spPr bwMode="auto">
          <a:xfrm>
            <a:off x="431024" y="768312"/>
            <a:ext cx="11660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latin typeface="Yu Gothic UI Semibold" panose="020B0700000000000000" pitchFamily="34" charset="-128"/>
                <a:ea typeface="Yu Gothic UI Semibold" panose="020B0700000000000000" pitchFamily="34" charset="-128"/>
              </a:rPr>
              <a:t>Substance use disorder changes brain structure and function</a:t>
            </a:r>
            <a:endParaRPr lang="en-US" altLang="en-US" sz="2800" dirty="0"/>
          </a:p>
        </p:txBody>
      </p:sp>
      <p:grpSp>
        <p:nvGrpSpPr>
          <p:cNvPr id="6" name="Group 22">
            <a:extLst>
              <a:ext uri="{FF2B5EF4-FFF2-40B4-BE49-F238E27FC236}">
                <a16:creationId xmlns:a16="http://schemas.microsoft.com/office/drawing/2014/main" id="{21FEA44D-91B8-FC45-8CE3-F6D78E059C84}"/>
              </a:ext>
            </a:extLst>
          </p:cNvPr>
          <p:cNvGrpSpPr>
            <a:grpSpLocks/>
          </p:cNvGrpSpPr>
          <p:nvPr/>
        </p:nvGrpSpPr>
        <p:grpSpPr bwMode="auto">
          <a:xfrm>
            <a:off x="975176" y="1887207"/>
            <a:ext cx="5450639" cy="4310722"/>
            <a:chOff x="170677" y="2655846"/>
            <a:chExt cx="5875248" cy="3075437"/>
          </a:xfrm>
        </p:grpSpPr>
        <p:pic>
          <p:nvPicPr>
            <p:cNvPr id="7" name="Picture 36">
              <a:extLst>
                <a:ext uri="{FF2B5EF4-FFF2-40B4-BE49-F238E27FC236}">
                  <a16:creationId xmlns:a16="http://schemas.microsoft.com/office/drawing/2014/main" id="{8BE014CF-5D98-0F41-96C6-10FB0A55A7E3}"/>
                </a:ext>
              </a:extLst>
            </p:cNvPr>
            <p:cNvPicPr>
              <a:picLocks noChangeAspect="1" noChangeArrowheads="1"/>
            </p:cNvPicPr>
            <p:nvPr/>
          </p:nvPicPr>
          <p:blipFill>
            <a:blip r:embed="rId3" cstate="print"/>
            <a:srcRect/>
            <a:stretch>
              <a:fillRect/>
            </a:stretch>
          </p:blipFill>
          <p:spPr bwMode="auto">
            <a:xfrm>
              <a:off x="4972052" y="3362325"/>
              <a:ext cx="385763" cy="1905000"/>
            </a:xfrm>
            <a:prstGeom prst="rect">
              <a:avLst/>
            </a:prstGeom>
            <a:noFill/>
            <a:ln w="9525">
              <a:noFill/>
              <a:miter lim="800000"/>
              <a:headEnd/>
              <a:tailEnd/>
            </a:ln>
          </p:spPr>
        </p:pic>
        <p:grpSp>
          <p:nvGrpSpPr>
            <p:cNvPr id="8" name="Group 20">
              <a:extLst>
                <a:ext uri="{FF2B5EF4-FFF2-40B4-BE49-F238E27FC236}">
                  <a16:creationId xmlns:a16="http://schemas.microsoft.com/office/drawing/2014/main" id="{499B3594-38A9-224E-A11D-11B0201A4998}"/>
                </a:ext>
              </a:extLst>
            </p:cNvPr>
            <p:cNvGrpSpPr>
              <a:grpSpLocks/>
            </p:cNvGrpSpPr>
            <p:nvPr/>
          </p:nvGrpSpPr>
          <p:grpSpPr bwMode="auto">
            <a:xfrm>
              <a:off x="170677" y="2655846"/>
              <a:ext cx="5751860" cy="3075437"/>
              <a:chOff x="5602486" y="2519368"/>
              <a:chExt cx="5751860" cy="3075437"/>
            </a:xfrm>
          </p:grpSpPr>
          <p:sp>
            <p:nvSpPr>
              <p:cNvPr id="11" name="Text Box 33">
                <a:extLst>
                  <a:ext uri="{FF2B5EF4-FFF2-40B4-BE49-F238E27FC236}">
                    <a16:creationId xmlns:a16="http://schemas.microsoft.com/office/drawing/2014/main" id="{5A02FD5C-6052-A948-A6EE-849A9C798F9C}"/>
                  </a:ext>
                </a:extLst>
              </p:cNvPr>
              <p:cNvSpPr txBox="1">
                <a:spLocks noChangeArrowheads="1"/>
              </p:cNvSpPr>
              <p:nvPr/>
            </p:nvSpPr>
            <p:spPr bwMode="auto">
              <a:xfrm>
                <a:off x="7897821" y="5211525"/>
                <a:ext cx="2389182" cy="383280"/>
              </a:xfrm>
              <a:prstGeom prst="rect">
                <a:avLst/>
              </a:prstGeom>
              <a:noFill/>
              <a:ln w="9525">
                <a:noFill/>
                <a:miter lim="800000"/>
                <a:headEnd/>
                <a:tailEnd/>
              </a:ln>
            </p:spPr>
            <p:txBody>
              <a:bodyPr>
                <a:spAutoFit/>
              </a:bodyPr>
              <a:lstStyle/>
              <a:p>
                <a:pPr defTabSz="457200"/>
                <a:r>
                  <a:rPr lang="en-US" sz="2000" dirty="0">
                    <a:solidFill>
                      <a:srgbClr val="FFFFFF"/>
                    </a:solidFill>
                    <a:latin typeface="Times New Roman" pitchFamily="18" charset="0"/>
                    <a:ea typeface="Osaka"/>
                    <a:cs typeface="Osaka"/>
                  </a:rPr>
                  <a:t>Diseased Heart</a:t>
                </a:r>
              </a:p>
            </p:txBody>
          </p:sp>
          <p:sp>
            <p:nvSpPr>
              <p:cNvPr id="12" name="Text Box 34">
                <a:extLst>
                  <a:ext uri="{FF2B5EF4-FFF2-40B4-BE49-F238E27FC236}">
                    <a16:creationId xmlns:a16="http://schemas.microsoft.com/office/drawing/2014/main" id="{C57B3C51-6324-2A4B-9347-5F6E76320E5E}"/>
                  </a:ext>
                </a:extLst>
              </p:cNvPr>
              <p:cNvSpPr txBox="1">
                <a:spLocks noChangeArrowheads="1"/>
              </p:cNvSpPr>
              <p:nvPr/>
            </p:nvSpPr>
            <p:spPr bwMode="auto">
              <a:xfrm>
                <a:off x="5602486" y="2519368"/>
                <a:ext cx="5751860" cy="802530"/>
              </a:xfrm>
              <a:prstGeom prst="rect">
                <a:avLst/>
              </a:prstGeom>
              <a:noFill/>
              <a:ln w="9525">
                <a:noFill/>
                <a:miter lim="800000"/>
                <a:headEnd/>
                <a:tailEnd/>
              </a:ln>
            </p:spPr>
            <p:txBody>
              <a:bodyPr wrap="square">
                <a:spAutoFit/>
              </a:bodyPr>
              <a:lstStyle/>
              <a:p>
                <a:pPr defTabSz="457200"/>
                <a:r>
                  <a:rPr lang="en-US" sz="2400" dirty="0">
                    <a:latin typeface="Yu Gothic" panose="020B0400000000000000" pitchFamily="34" charset="-128"/>
                    <a:ea typeface="Yu Gothic" panose="020B0400000000000000" pitchFamily="34" charset="-128"/>
                    <a:cs typeface="Calibri" pitchFamily="34" charset="0"/>
                  </a:rPr>
                  <a:t>Decreased Heart Metabolism in Coronary Artery Disease</a:t>
                </a:r>
              </a:p>
            </p:txBody>
          </p:sp>
          <p:sp>
            <p:nvSpPr>
              <p:cNvPr id="13" name="Text Box 31">
                <a:extLst>
                  <a:ext uri="{FF2B5EF4-FFF2-40B4-BE49-F238E27FC236}">
                    <a16:creationId xmlns:a16="http://schemas.microsoft.com/office/drawing/2014/main" id="{EF304B9A-3DC1-B24B-934C-134C83204534}"/>
                  </a:ext>
                </a:extLst>
              </p:cNvPr>
              <p:cNvSpPr txBox="1">
                <a:spLocks noChangeArrowheads="1"/>
              </p:cNvSpPr>
              <p:nvPr/>
            </p:nvSpPr>
            <p:spPr bwMode="auto">
              <a:xfrm>
                <a:off x="5602486" y="5197116"/>
                <a:ext cx="2455667" cy="386404"/>
              </a:xfrm>
              <a:prstGeom prst="rect">
                <a:avLst/>
              </a:prstGeom>
              <a:noFill/>
              <a:ln w="9525">
                <a:noFill/>
                <a:miter lim="800000"/>
                <a:headEnd/>
                <a:tailEnd/>
              </a:ln>
            </p:spPr>
            <p:txBody>
              <a:bodyPr wrap="square">
                <a:spAutoFit/>
              </a:bodyPr>
              <a:lstStyle/>
              <a:p>
                <a:pPr defTabSz="457200"/>
                <a:r>
                  <a:rPr lang="en-US" sz="2000" dirty="0">
                    <a:latin typeface="Yu Gothic" panose="020B0400000000000000" pitchFamily="34" charset="-128"/>
                    <a:ea typeface="Yu Gothic" panose="020B0400000000000000" pitchFamily="34" charset="-128"/>
                    <a:cs typeface="Osaka"/>
                  </a:rPr>
                  <a:t>Healthy Heart</a:t>
                </a:r>
              </a:p>
            </p:txBody>
          </p:sp>
          <p:pic>
            <p:nvPicPr>
              <p:cNvPr id="14" name="Picture 43">
                <a:extLst>
                  <a:ext uri="{FF2B5EF4-FFF2-40B4-BE49-F238E27FC236}">
                    <a16:creationId xmlns:a16="http://schemas.microsoft.com/office/drawing/2014/main" id="{0AB6C8BE-D2A4-2248-9500-E38D584B8D73}"/>
                  </a:ext>
                </a:extLst>
              </p:cNvPr>
              <p:cNvPicPr>
                <a:picLocks noChangeAspect="1" noChangeArrowheads="1"/>
              </p:cNvPicPr>
              <p:nvPr/>
            </p:nvPicPr>
            <p:blipFill>
              <a:blip r:embed="rId4" cstate="print"/>
              <a:srcRect l="3999" r="3999"/>
              <a:stretch>
                <a:fillRect/>
              </a:stretch>
            </p:blipFill>
            <p:spPr bwMode="auto">
              <a:xfrm>
                <a:off x="5679283" y="3352800"/>
                <a:ext cx="2035969" cy="1847850"/>
              </a:xfrm>
              <a:prstGeom prst="rect">
                <a:avLst/>
              </a:prstGeom>
              <a:noFill/>
              <a:ln w="9525">
                <a:noFill/>
                <a:miter lim="800000"/>
                <a:headEnd/>
                <a:tailEnd/>
              </a:ln>
            </p:spPr>
          </p:pic>
          <p:pic>
            <p:nvPicPr>
              <p:cNvPr id="15" name="Picture 44">
                <a:extLst>
                  <a:ext uri="{FF2B5EF4-FFF2-40B4-BE49-F238E27FC236}">
                    <a16:creationId xmlns:a16="http://schemas.microsoft.com/office/drawing/2014/main" id="{A69D60FB-7C9C-994A-861B-6A117E06E453}"/>
                  </a:ext>
                </a:extLst>
              </p:cNvPr>
              <p:cNvPicPr>
                <a:picLocks noChangeAspect="1" noChangeArrowheads="1"/>
              </p:cNvPicPr>
              <p:nvPr/>
            </p:nvPicPr>
            <p:blipFill>
              <a:blip r:embed="rId5" cstate="print"/>
              <a:srcRect l="5302" r="7208"/>
              <a:stretch>
                <a:fillRect/>
              </a:stretch>
            </p:blipFill>
            <p:spPr bwMode="auto">
              <a:xfrm>
                <a:off x="8058152" y="3352800"/>
                <a:ext cx="1948458" cy="1838325"/>
              </a:xfrm>
              <a:prstGeom prst="rect">
                <a:avLst/>
              </a:prstGeom>
              <a:noFill/>
              <a:ln w="9525">
                <a:noFill/>
                <a:miter lim="800000"/>
                <a:headEnd/>
                <a:tailEnd/>
              </a:ln>
            </p:spPr>
          </p:pic>
        </p:grpSp>
        <p:sp>
          <p:nvSpPr>
            <p:cNvPr id="9" name="Text Box 37">
              <a:extLst>
                <a:ext uri="{FF2B5EF4-FFF2-40B4-BE49-F238E27FC236}">
                  <a16:creationId xmlns:a16="http://schemas.microsoft.com/office/drawing/2014/main" id="{B342F86D-43DF-D044-AD10-E48630980794}"/>
                </a:ext>
              </a:extLst>
            </p:cNvPr>
            <p:cNvSpPr txBox="1">
              <a:spLocks noChangeArrowheads="1"/>
            </p:cNvSpPr>
            <p:nvPr/>
          </p:nvSpPr>
          <p:spPr bwMode="auto">
            <a:xfrm>
              <a:off x="5124874" y="3295157"/>
              <a:ext cx="884534" cy="325021"/>
            </a:xfrm>
            <a:prstGeom prst="rect">
              <a:avLst/>
            </a:prstGeom>
            <a:noFill/>
            <a:ln w="9525">
              <a:noFill/>
              <a:miter lim="800000"/>
              <a:headEnd/>
              <a:tailEnd/>
            </a:ln>
          </p:spPr>
          <p:txBody>
            <a:bodyPr wrap="none">
              <a:spAutoFit/>
            </a:bodyPr>
            <a:lstStyle/>
            <a:p>
              <a:pPr defTabSz="457200"/>
              <a:r>
                <a:rPr lang="en-US" sz="1600" dirty="0">
                  <a:latin typeface="Times New Roman" pitchFamily="18" charset="0"/>
                  <a:ea typeface="Osaka"/>
                  <a:cs typeface="Osaka"/>
                </a:rPr>
                <a:t>  High</a:t>
              </a:r>
            </a:p>
          </p:txBody>
        </p:sp>
        <p:sp>
          <p:nvSpPr>
            <p:cNvPr id="10" name="Text Box 39">
              <a:extLst>
                <a:ext uri="{FF2B5EF4-FFF2-40B4-BE49-F238E27FC236}">
                  <a16:creationId xmlns:a16="http://schemas.microsoft.com/office/drawing/2014/main" id="{E2A0E739-05A8-BE4C-B6C7-3CE9D50EE92E}"/>
                </a:ext>
              </a:extLst>
            </p:cNvPr>
            <p:cNvSpPr txBox="1">
              <a:spLocks noChangeArrowheads="1"/>
            </p:cNvSpPr>
            <p:nvPr/>
          </p:nvSpPr>
          <p:spPr bwMode="auto">
            <a:xfrm>
              <a:off x="5141104" y="5026048"/>
              <a:ext cx="904821" cy="325021"/>
            </a:xfrm>
            <a:prstGeom prst="rect">
              <a:avLst/>
            </a:prstGeom>
            <a:noFill/>
            <a:ln w="9525">
              <a:noFill/>
              <a:miter lim="800000"/>
              <a:headEnd/>
              <a:tailEnd/>
            </a:ln>
          </p:spPr>
          <p:txBody>
            <a:bodyPr wrap="none">
              <a:spAutoFit/>
            </a:bodyPr>
            <a:lstStyle/>
            <a:p>
              <a:pPr defTabSz="457200"/>
              <a:r>
                <a:rPr lang="en-US" sz="1600" dirty="0">
                  <a:solidFill>
                    <a:srgbClr val="FFFFFF"/>
                  </a:solidFill>
                  <a:latin typeface="Times New Roman" pitchFamily="18" charset="0"/>
                  <a:ea typeface="Osaka"/>
                  <a:cs typeface="Osaka"/>
                </a:rPr>
                <a:t>   Low</a:t>
              </a:r>
            </a:p>
          </p:txBody>
        </p:sp>
      </p:grpSp>
      <p:grpSp>
        <p:nvGrpSpPr>
          <p:cNvPr id="16" name="Group 21">
            <a:extLst>
              <a:ext uri="{FF2B5EF4-FFF2-40B4-BE49-F238E27FC236}">
                <a16:creationId xmlns:a16="http://schemas.microsoft.com/office/drawing/2014/main" id="{A8F87862-0663-7646-A372-845A6017276B}"/>
              </a:ext>
            </a:extLst>
          </p:cNvPr>
          <p:cNvGrpSpPr>
            <a:grpSpLocks/>
          </p:cNvGrpSpPr>
          <p:nvPr/>
        </p:nvGrpSpPr>
        <p:grpSpPr bwMode="auto">
          <a:xfrm>
            <a:off x="6553624" y="1887207"/>
            <a:ext cx="4951609" cy="4163915"/>
            <a:chOff x="305170" y="2489387"/>
            <a:chExt cx="5259734" cy="3084967"/>
          </a:xfrm>
        </p:grpSpPr>
        <p:sp>
          <p:nvSpPr>
            <p:cNvPr id="17" name="Text Box 27">
              <a:extLst>
                <a:ext uri="{FF2B5EF4-FFF2-40B4-BE49-F238E27FC236}">
                  <a16:creationId xmlns:a16="http://schemas.microsoft.com/office/drawing/2014/main" id="{C4B0282A-559B-AB4C-A9DA-BE688F1A62A7}"/>
                </a:ext>
              </a:extLst>
            </p:cNvPr>
            <p:cNvSpPr txBox="1">
              <a:spLocks noChangeArrowheads="1"/>
            </p:cNvSpPr>
            <p:nvPr/>
          </p:nvSpPr>
          <p:spPr bwMode="auto">
            <a:xfrm>
              <a:off x="305170" y="5173087"/>
              <a:ext cx="2259408" cy="401267"/>
            </a:xfrm>
            <a:prstGeom prst="rect">
              <a:avLst/>
            </a:prstGeom>
            <a:noFill/>
            <a:ln w="9525">
              <a:noFill/>
              <a:miter lim="800000"/>
              <a:headEnd/>
              <a:tailEnd/>
            </a:ln>
          </p:spPr>
          <p:txBody>
            <a:bodyPr wrap="none">
              <a:spAutoFit/>
            </a:bodyPr>
            <a:lstStyle/>
            <a:p>
              <a:pPr defTabSz="457200"/>
              <a:r>
                <a:rPr lang="en-US" sz="2000" dirty="0">
                  <a:latin typeface="Yu Gothic" panose="020B0400000000000000" pitchFamily="34" charset="-128"/>
                  <a:ea typeface="Yu Gothic" panose="020B0400000000000000" pitchFamily="34" charset="-128"/>
                  <a:cs typeface="Osaka"/>
                </a:rPr>
                <a:t>Healthy Brain</a:t>
              </a:r>
            </a:p>
          </p:txBody>
        </p:sp>
        <p:sp>
          <p:nvSpPr>
            <p:cNvPr id="18" name="Text Box 26">
              <a:extLst>
                <a:ext uri="{FF2B5EF4-FFF2-40B4-BE49-F238E27FC236}">
                  <a16:creationId xmlns:a16="http://schemas.microsoft.com/office/drawing/2014/main" id="{35B340CB-60B9-1E4A-B193-D3A32D63ADEF}"/>
                </a:ext>
              </a:extLst>
            </p:cNvPr>
            <p:cNvSpPr txBox="1">
              <a:spLocks noChangeArrowheads="1"/>
            </p:cNvSpPr>
            <p:nvPr/>
          </p:nvSpPr>
          <p:spPr bwMode="auto">
            <a:xfrm>
              <a:off x="305170" y="2489387"/>
              <a:ext cx="5259734" cy="615670"/>
            </a:xfrm>
            <a:prstGeom prst="rect">
              <a:avLst/>
            </a:prstGeom>
            <a:noFill/>
            <a:ln w="9525">
              <a:noFill/>
              <a:miter lim="800000"/>
              <a:headEnd/>
              <a:tailEnd/>
            </a:ln>
          </p:spPr>
          <p:txBody>
            <a:bodyPr wrap="square">
              <a:spAutoFit/>
            </a:bodyPr>
            <a:lstStyle/>
            <a:p>
              <a:pPr defTabSz="457200"/>
              <a:r>
                <a:rPr lang="en-US" sz="2400" dirty="0">
                  <a:latin typeface="Yu Gothic" panose="020B0400000000000000" pitchFamily="34" charset="-128"/>
                  <a:ea typeface="Yu Gothic" panose="020B0400000000000000" pitchFamily="34" charset="-128"/>
                  <a:cs typeface="Calibri" pitchFamily="34" charset="0"/>
                </a:rPr>
                <a:t>Decreased Brain Metabolism in Substance Use Disorder</a:t>
              </a:r>
            </a:p>
          </p:txBody>
        </p:sp>
        <p:pic>
          <p:nvPicPr>
            <p:cNvPr id="19" name="Picture 41">
              <a:extLst>
                <a:ext uri="{FF2B5EF4-FFF2-40B4-BE49-F238E27FC236}">
                  <a16:creationId xmlns:a16="http://schemas.microsoft.com/office/drawing/2014/main" id="{EB007992-B9FF-0D40-86A2-50E381F3D914}"/>
                </a:ext>
              </a:extLst>
            </p:cNvPr>
            <p:cNvPicPr>
              <a:picLocks noChangeAspect="1" noChangeArrowheads="1"/>
            </p:cNvPicPr>
            <p:nvPr/>
          </p:nvPicPr>
          <p:blipFill>
            <a:blip r:embed="rId6" cstate="print"/>
            <a:srcRect/>
            <a:stretch>
              <a:fillRect/>
            </a:stretch>
          </p:blipFill>
          <p:spPr bwMode="auto">
            <a:xfrm>
              <a:off x="353617" y="3362325"/>
              <a:ext cx="1907381" cy="1809750"/>
            </a:xfrm>
            <a:prstGeom prst="rect">
              <a:avLst/>
            </a:prstGeom>
            <a:noFill/>
            <a:ln w="9525">
              <a:noFill/>
              <a:miter lim="800000"/>
              <a:headEnd/>
              <a:tailEnd/>
            </a:ln>
          </p:spPr>
        </p:pic>
        <p:pic>
          <p:nvPicPr>
            <p:cNvPr id="20" name="Picture 42">
              <a:extLst>
                <a:ext uri="{FF2B5EF4-FFF2-40B4-BE49-F238E27FC236}">
                  <a16:creationId xmlns:a16="http://schemas.microsoft.com/office/drawing/2014/main" id="{B52068E5-E54E-984D-B746-B71E147F680F}"/>
                </a:ext>
              </a:extLst>
            </p:cNvPr>
            <p:cNvPicPr>
              <a:picLocks noChangeAspect="1" noChangeArrowheads="1"/>
            </p:cNvPicPr>
            <p:nvPr/>
          </p:nvPicPr>
          <p:blipFill>
            <a:blip r:embed="rId7" cstate="print"/>
            <a:srcRect/>
            <a:stretch>
              <a:fillRect/>
            </a:stretch>
          </p:blipFill>
          <p:spPr bwMode="auto">
            <a:xfrm>
              <a:off x="2700339" y="3371850"/>
              <a:ext cx="1885950" cy="1828800"/>
            </a:xfrm>
            <a:prstGeom prst="rect">
              <a:avLst/>
            </a:prstGeom>
            <a:noFill/>
            <a:ln w="9525">
              <a:noFill/>
              <a:miter lim="800000"/>
              <a:headEnd/>
              <a:tailEnd/>
            </a:ln>
          </p:spPr>
        </p:pic>
      </p:grpSp>
      <p:sp>
        <p:nvSpPr>
          <p:cNvPr id="22" name="Rectangle 21">
            <a:extLst>
              <a:ext uri="{FF2B5EF4-FFF2-40B4-BE49-F238E27FC236}">
                <a16:creationId xmlns:a16="http://schemas.microsoft.com/office/drawing/2014/main" id="{E1ADD62C-AC8D-E842-9936-F5BDC2E7A073}"/>
              </a:ext>
            </a:extLst>
          </p:cNvPr>
          <p:cNvSpPr/>
          <p:nvPr/>
        </p:nvSpPr>
        <p:spPr>
          <a:xfrm>
            <a:off x="6444344" y="6516949"/>
            <a:ext cx="5747656" cy="307777"/>
          </a:xfrm>
          <a:prstGeom prst="rect">
            <a:avLst/>
          </a:prstGeom>
        </p:spPr>
        <p:txBody>
          <a:bodyPr wrap="square">
            <a:spAutoFit/>
          </a:bodyPr>
          <a:lstStyle/>
          <a:p>
            <a:r>
              <a:rPr lang="en-US" sz="1400" dirty="0"/>
              <a:t>Original sources: From the Laboratories of Drs. N. Volkow and H. Schubert</a:t>
            </a:r>
          </a:p>
        </p:txBody>
      </p:sp>
      <p:sp>
        <p:nvSpPr>
          <p:cNvPr id="23" name="Rectangle 22">
            <a:extLst>
              <a:ext uri="{FF2B5EF4-FFF2-40B4-BE49-F238E27FC236}">
                <a16:creationId xmlns:a16="http://schemas.microsoft.com/office/drawing/2014/main" id="{E2F26812-A513-9D49-9E27-3C09485B38E8}"/>
              </a:ext>
            </a:extLst>
          </p:cNvPr>
          <p:cNvSpPr/>
          <p:nvPr/>
        </p:nvSpPr>
        <p:spPr>
          <a:xfrm>
            <a:off x="4395354" y="6195463"/>
            <a:ext cx="7871620" cy="307777"/>
          </a:xfrm>
          <a:prstGeom prst="rect">
            <a:avLst/>
          </a:prstGeom>
        </p:spPr>
        <p:txBody>
          <a:bodyPr wrap="square">
            <a:spAutoFit/>
          </a:bodyPr>
          <a:lstStyle/>
          <a:p>
            <a:r>
              <a:rPr lang="en-US" sz="1400" dirty="0"/>
              <a:t>NIDA Website: Drug Abuse and Addiction: One of America's Most Challenging Public Health Problems. </a:t>
            </a:r>
          </a:p>
        </p:txBody>
      </p:sp>
    </p:spTree>
    <p:extLst>
      <p:ext uri="{BB962C8B-B14F-4D97-AF65-F5344CB8AC3E}">
        <p14:creationId xmlns:p14="http://schemas.microsoft.com/office/powerpoint/2010/main" val="397363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 external file that holds a picture, illustration, etc.&#10;Object name is SPP-03-2-4-g003.jpg">
            <a:extLst>
              <a:ext uri="{FF2B5EF4-FFF2-40B4-BE49-F238E27FC236}">
                <a16:creationId xmlns:a16="http://schemas.microsoft.com/office/drawing/2014/main" id="{47200CD5-BC3B-1846-932A-D7F6852BB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58" y="214311"/>
            <a:ext cx="11825884" cy="3914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D738EC-DD7D-E74C-A0BD-8BF42892F6B0}"/>
              </a:ext>
            </a:extLst>
          </p:cNvPr>
          <p:cNvSpPr/>
          <p:nvPr/>
        </p:nvSpPr>
        <p:spPr>
          <a:xfrm>
            <a:off x="366712" y="4433411"/>
            <a:ext cx="11458575" cy="1354217"/>
          </a:xfrm>
          <a:prstGeom prst="rect">
            <a:avLst/>
          </a:prstGeom>
        </p:spPr>
        <p:txBody>
          <a:bodyPr wrap="square">
            <a:spAutoFit/>
          </a:bodyPr>
          <a:lstStyle/>
          <a:p>
            <a:pPr algn="ctr"/>
            <a:r>
              <a:rPr lang="en-US" sz="2800" b="1" dirty="0"/>
              <a:t>MRI: Methamphetamine reduces </a:t>
            </a:r>
            <a:r>
              <a:rPr lang="en-US" sz="2800" b="1" dirty="0">
                <a:solidFill>
                  <a:srgbClr val="FF0000"/>
                </a:solidFill>
              </a:rPr>
              <a:t>gray matter</a:t>
            </a:r>
          </a:p>
          <a:p>
            <a:pPr algn="ctr"/>
            <a:endParaRPr lang="en-US" b="1" dirty="0"/>
          </a:p>
          <a:p>
            <a:r>
              <a:rPr lang="en-US" dirty="0"/>
              <a:t>The yellow and red area in the central brain view indicates reduced gray matter density in the right middle frontal cortex. The same deficit is shown from other perspectives in the flanking views.</a:t>
            </a:r>
          </a:p>
        </p:txBody>
      </p:sp>
      <p:cxnSp>
        <p:nvCxnSpPr>
          <p:cNvPr id="4" name="Straight Arrow Connector 3"/>
          <p:cNvCxnSpPr/>
          <p:nvPr/>
        </p:nvCxnSpPr>
        <p:spPr>
          <a:xfrm flipH="1">
            <a:off x="2772384" y="877367"/>
            <a:ext cx="1060314" cy="980616"/>
          </a:xfrm>
          <a:prstGeom prst="straightConnector1">
            <a:avLst/>
          </a:prstGeom>
          <a:ln w="6032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72384" y="415702"/>
            <a:ext cx="2906758" cy="461665"/>
          </a:xfrm>
          <a:prstGeom prst="rect">
            <a:avLst/>
          </a:prstGeom>
          <a:noFill/>
        </p:spPr>
        <p:txBody>
          <a:bodyPr wrap="none" rtlCol="0">
            <a:spAutoFit/>
          </a:bodyPr>
          <a:lstStyle/>
          <a:p>
            <a:r>
              <a:rPr lang="en-US" sz="2400" b="1" dirty="0">
                <a:solidFill>
                  <a:schemeClr val="bg1"/>
                </a:solidFill>
              </a:rPr>
              <a:t>Reduced gray matter </a:t>
            </a:r>
          </a:p>
        </p:txBody>
      </p:sp>
      <p:cxnSp>
        <p:nvCxnSpPr>
          <p:cNvPr id="11" name="Straight Arrow Connector 10"/>
          <p:cNvCxnSpPr/>
          <p:nvPr/>
        </p:nvCxnSpPr>
        <p:spPr>
          <a:xfrm flipH="1">
            <a:off x="1974716" y="877367"/>
            <a:ext cx="1857982" cy="1048710"/>
          </a:xfrm>
          <a:prstGeom prst="straightConnector1">
            <a:avLst/>
          </a:prstGeom>
          <a:ln w="6032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35994" y="6410096"/>
            <a:ext cx="6687912" cy="430887"/>
          </a:xfrm>
          <a:prstGeom prst="rect">
            <a:avLst/>
          </a:prstGeom>
        </p:spPr>
        <p:txBody>
          <a:bodyPr wrap="square">
            <a:spAutoFit/>
          </a:bodyPr>
          <a:lstStyle/>
          <a:p>
            <a:r>
              <a:rPr lang="en-US" sz="1100" dirty="0"/>
              <a:t>Kim SJ, et al. Prefrontal grey-matter changes in short-term and long-term abstinent methamphetamine abusers. International Journal of </a:t>
            </a:r>
            <a:r>
              <a:rPr lang="en-US" sz="1100" dirty="0" err="1"/>
              <a:t>Neuropsychopharmacology</a:t>
            </a:r>
            <a:r>
              <a:rPr lang="en-US" sz="1100" dirty="0"/>
              <a:t>. 2005;9(2):221–228.</a:t>
            </a:r>
          </a:p>
        </p:txBody>
      </p:sp>
    </p:spTree>
    <p:extLst>
      <p:ext uri="{BB962C8B-B14F-4D97-AF65-F5344CB8AC3E}">
        <p14:creationId xmlns:p14="http://schemas.microsoft.com/office/powerpoint/2010/main" val="196671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external file that holds a picture, illustration, etc.&#10;Object name is SPP-03-2-4-g004.jpg">
            <a:extLst>
              <a:ext uri="{FF2B5EF4-FFF2-40B4-BE49-F238E27FC236}">
                <a16:creationId xmlns:a16="http://schemas.microsoft.com/office/drawing/2014/main" id="{C78CF6F7-FDAD-6341-A408-8D69EDA9F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074" y="114299"/>
            <a:ext cx="8645851" cy="4883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6A5E71-944C-6C43-8D16-3EEB0978D77D}"/>
              </a:ext>
            </a:extLst>
          </p:cNvPr>
          <p:cNvSpPr/>
          <p:nvPr/>
        </p:nvSpPr>
        <p:spPr>
          <a:xfrm>
            <a:off x="2190749" y="5088125"/>
            <a:ext cx="8124826" cy="1238801"/>
          </a:xfrm>
          <a:prstGeom prst="rect">
            <a:avLst/>
          </a:prstGeom>
        </p:spPr>
        <p:txBody>
          <a:bodyPr wrap="square">
            <a:spAutoFit/>
          </a:bodyPr>
          <a:lstStyle/>
          <a:p>
            <a:pPr algn="ctr"/>
            <a:r>
              <a:rPr lang="en-US" sz="2800" b="1" dirty="0"/>
              <a:t>Functional MRI: The brain’s response to cocaine cues </a:t>
            </a:r>
          </a:p>
          <a:p>
            <a:pPr algn="ctr"/>
            <a:endParaRPr lang="en-US" sz="1050" b="1" dirty="0"/>
          </a:p>
          <a:p>
            <a:r>
              <a:rPr lang="en-US" dirty="0"/>
              <a:t>Arrows point to the </a:t>
            </a:r>
            <a:r>
              <a:rPr lang="en-US" b="1" dirty="0">
                <a:solidFill>
                  <a:srgbClr val="FF0000"/>
                </a:solidFill>
              </a:rPr>
              <a:t>anterior cingulate area</a:t>
            </a:r>
            <a:r>
              <a:rPr lang="en-US" dirty="0"/>
              <a:t>, which is activated (yellow) in cocaine-addicted patients (left) but not in healthy volunteers (right).</a:t>
            </a:r>
          </a:p>
        </p:txBody>
      </p:sp>
      <p:sp>
        <p:nvSpPr>
          <p:cNvPr id="3" name="TextBox 2"/>
          <p:cNvSpPr txBox="1"/>
          <p:nvPr/>
        </p:nvSpPr>
        <p:spPr>
          <a:xfrm>
            <a:off x="3589506" y="4464993"/>
            <a:ext cx="1412246" cy="369332"/>
          </a:xfrm>
          <a:prstGeom prst="rect">
            <a:avLst/>
          </a:prstGeom>
          <a:noFill/>
        </p:spPr>
        <p:txBody>
          <a:bodyPr wrap="none" rtlCol="0">
            <a:spAutoFit/>
          </a:bodyPr>
          <a:lstStyle/>
          <a:p>
            <a:r>
              <a:rPr lang="en-US" b="1" dirty="0">
                <a:solidFill>
                  <a:schemeClr val="bg1"/>
                </a:solidFill>
              </a:rPr>
              <a:t>Cocaine User</a:t>
            </a:r>
          </a:p>
        </p:txBody>
      </p:sp>
      <p:sp>
        <p:nvSpPr>
          <p:cNvPr id="5" name="TextBox 4"/>
          <p:cNvSpPr txBox="1"/>
          <p:nvPr/>
        </p:nvSpPr>
        <p:spPr>
          <a:xfrm>
            <a:off x="7010400" y="4455263"/>
            <a:ext cx="1916935" cy="369332"/>
          </a:xfrm>
          <a:prstGeom prst="rect">
            <a:avLst/>
          </a:prstGeom>
          <a:noFill/>
        </p:spPr>
        <p:txBody>
          <a:bodyPr wrap="none" rtlCol="0">
            <a:spAutoFit/>
          </a:bodyPr>
          <a:lstStyle/>
          <a:p>
            <a:r>
              <a:rPr lang="en-US" b="1" dirty="0">
                <a:solidFill>
                  <a:schemeClr val="bg1"/>
                </a:solidFill>
              </a:rPr>
              <a:t>Healthy Volunteer</a:t>
            </a:r>
          </a:p>
        </p:txBody>
      </p:sp>
      <p:sp>
        <p:nvSpPr>
          <p:cNvPr id="4" name="Rectangle 3"/>
          <p:cNvSpPr/>
          <p:nvPr/>
        </p:nvSpPr>
        <p:spPr>
          <a:xfrm>
            <a:off x="6501319" y="6404866"/>
            <a:ext cx="6096000" cy="430887"/>
          </a:xfrm>
          <a:prstGeom prst="rect">
            <a:avLst/>
          </a:prstGeom>
        </p:spPr>
        <p:txBody>
          <a:bodyPr>
            <a:spAutoFit/>
          </a:bodyPr>
          <a:lstStyle/>
          <a:p>
            <a:r>
              <a:rPr lang="en-US" sz="1100" dirty="0"/>
              <a:t>Wexler BE, et al. Functional magnetic resonance imaging of cocaine craving. American Journal of Psychiatry. 2001;158(1):86–95.</a:t>
            </a:r>
          </a:p>
        </p:txBody>
      </p:sp>
    </p:spTree>
    <p:extLst>
      <p:ext uri="{BB962C8B-B14F-4D97-AF65-F5344CB8AC3E}">
        <p14:creationId xmlns:p14="http://schemas.microsoft.com/office/powerpoint/2010/main" val="156929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 external file that holds a picture, illustration, etc.&#10;Object name is SPP-03-2-4-g009.jpg">
            <a:extLst>
              <a:ext uri="{FF2B5EF4-FFF2-40B4-BE49-F238E27FC236}">
                <a16:creationId xmlns:a16="http://schemas.microsoft.com/office/drawing/2014/main" id="{18C68816-BE19-714E-9530-96CDC531E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3920"/>
            <a:ext cx="7467600" cy="4483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186B4D-CE8F-A049-8258-7E7F12DBCEE0}"/>
              </a:ext>
            </a:extLst>
          </p:cNvPr>
          <p:cNvSpPr/>
          <p:nvPr/>
        </p:nvSpPr>
        <p:spPr>
          <a:xfrm>
            <a:off x="738554" y="4807105"/>
            <a:ext cx="10796954" cy="1354217"/>
          </a:xfrm>
          <a:prstGeom prst="rect">
            <a:avLst/>
          </a:prstGeom>
        </p:spPr>
        <p:txBody>
          <a:bodyPr wrap="square">
            <a:spAutoFit/>
          </a:bodyPr>
          <a:lstStyle/>
          <a:p>
            <a:pPr algn="ctr"/>
            <a:r>
              <a:rPr lang="en-US" sz="2800" b="1" dirty="0"/>
              <a:t>PET: Cocaine markedly reduces </a:t>
            </a:r>
            <a:r>
              <a:rPr lang="en-US" sz="2800" b="1" dirty="0">
                <a:solidFill>
                  <a:srgbClr val="FF0000"/>
                </a:solidFill>
              </a:rPr>
              <a:t>dopamine D2 receptor </a:t>
            </a:r>
            <a:r>
              <a:rPr lang="en-US" sz="2800" b="1" dirty="0"/>
              <a:t>availability</a:t>
            </a:r>
          </a:p>
          <a:p>
            <a:pPr algn="ctr"/>
            <a:endParaRPr lang="en-US" b="1" dirty="0"/>
          </a:p>
          <a:p>
            <a:r>
              <a:rPr lang="en-US" dirty="0"/>
              <a:t>The striatum of the healthy control (left) is largely red, indicating the highest level of receptor availability, while that of the cocaine abuser has little red.</a:t>
            </a:r>
          </a:p>
        </p:txBody>
      </p:sp>
      <p:sp>
        <p:nvSpPr>
          <p:cNvPr id="4" name="TextBox 3">
            <a:extLst>
              <a:ext uri="{FF2B5EF4-FFF2-40B4-BE49-F238E27FC236}">
                <a16:creationId xmlns:a16="http://schemas.microsoft.com/office/drawing/2014/main" id="{9E3A62AD-4B57-A74A-BE3D-371D35A550E3}"/>
              </a:ext>
            </a:extLst>
          </p:cNvPr>
          <p:cNvSpPr txBox="1"/>
          <p:nvPr/>
        </p:nvSpPr>
        <p:spPr>
          <a:xfrm>
            <a:off x="3464171" y="4220310"/>
            <a:ext cx="1682384" cy="369332"/>
          </a:xfrm>
          <a:prstGeom prst="rect">
            <a:avLst/>
          </a:prstGeom>
          <a:noFill/>
        </p:spPr>
        <p:txBody>
          <a:bodyPr wrap="none" rtlCol="0">
            <a:spAutoFit/>
          </a:bodyPr>
          <a:lstStyle/>
          <a:p>
            <a:r>
              <a:rPr lang="en-US" b="1" dirty="0">
                <a:solidFill>
                  <a:schemeClr val="bg1"/>
                </a:solidFill>
              </a:rPr>
              <a:t>Healthy Control</a:t>
            </a:r>
          </a:p>
        </p:txBody>
      </p:sp>
      <p:sp>
        <p:nvSpPr>
          <p:cNvPr id="5" name="TextBox 4">
            <a:extLst>
              <a:ext uri="{FF2B5EF4-FFF2-40B4-BE49-F238E27FC236}">
                <a16:creationId xmlns:a16="http://schemas.microsoft.com/office/drawing/2014/main" id="{D7BF5B2D-75B1-7647-BFED-3BA69392386B}"/>
              </a:ext>
            </a:extLst>
          </p:cNvPr>
          <p:cNvSpPr txBox="1"/>
          <p:nvPr/>
        </p:nvSpPr>
        <p:spPr>
          <a:xfrm>
            <a:off x="7166811" y="4237895"/>
            <a:ext cx="1661289" cy="369332"/>
          </a:xfrm>
          <a:prstGeom prst="rect">
            <a:avLst/>
          </a:prstGeom>
          <a:noFill/>
        </p:spPr>
        <p:txBody>
          <a:bodyPr wrap="none" rtlCol="0">
            <a:spAutoFit/>
          </a:bodyPr>
          <a:lstStyle/>
          <a:p>
            <a:r>
              <a:rPr lang="en-US" b="1" dirty="0">
                <a:solidFill>
                  <a:schemeClr val="bg1"/>
                </a:solidFill>
              </a:rPr>
              <a:t>Cocaine Abuser</a:t>
            </a:r>
          </a:p>
        </p:txBody>
      </p:sp>
      <p:sp>
        <p:nvSpPr>
          <p:cNvPr id="3" name="Rectangle 2">
            <a:extLst>
              <a:ext uri="{FF2B5EF4-FFF2-40B4-BE49-F238E27FC236}">
                <a16:creationId xmlns:a16="http://schemas.microsoft.com/office/drawing/2014/main" id="{32219907-8990-114F-BA2A-356C6F75C498}"/>
              </a:ext>
            </a:extLst>
          </p:cNvPr>
          <p:cNvSpPr/>
          <p:nvPr/>
        </p:nvSpPr>
        <p:spPr>
          <a:xfrm>
            <a:off x="6301586" y="6427113"/>
            <a:ext cx="6096000" cy="430887"/>
          </a:xfrm>
          <a:prstGeom prst="rect">
            <a:avLst/>
          </a:prstGeom>
        </p:spPr>
        <p:txBody>
          <a:bodyPr>
            <a:spAutoFit/>
          </a:bodyPr>
          <a:lstStyle/>
          <a:p>
            <a:r>
              <a:rPr lang="en-US" sz="1100" dirty="0"/>
              <a:t>Volkow ND, et al. Decreased dopamine D2 receptor availability is associated with reduced frontal metabolism in cocaine abusers. Synapse. 1993;14(2):169–177.</a:t>
            </a:r>
          </a:p>
        </p:txBody>
      </p:sp>
    </p:spTree>
    <p:extLst>
      <p:ext uri="{BB962C8B-B14F-4D97-AF65-F5344CB8AC3E}">
        <p14:creationId xmlns:p14="http://schemas.microsoft.com/office/powerpoint/2010/main" val="74599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2113360" y="987029"/>
            <a:ext cx="1431802"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50" b="1" dirty="0">
                <a:solidFill>
                  <a:schemeClr val="bg1"/>
                </a:solidFill>
                <a:latin typeface="Yu Gothic UI Semibold" panose="020B0700000000000000" pitchFamily="34" charset="-128"/>
                <a:ea typeface="Yu Gothic UI Semibold" panose="020B0700000000000000" pitchFamily="34" charset="-128"/>
              </a:rPr>
              <a:t>Header</a:t>
            </a:r>
            <a:endParaRPr lang="en-US" altLang="en-US" sz="2550" dirty="0"/>
          </a:p>
        </p:txBody>
      </p:sp>
      <p:sp>
        <p:nvSpPr>
          <p:cNvPr id="5" name="Rectangle 2">
            <a:extLst>
              <a:ext uri="{FF2B5EF4-FFF2-40B4-BE49-F238E27FC236}">
                <a16:creationId xmlns:a16="http://schemas.microsoft.com/office/drawing/2014/main" id="{A3A1D92B-E24F-5C4D-8631-0BF2591067D9}"/>
              </a:ext>
            </a:extLst>
          </p:cNvPr>
          <p:cNvSpPr>
            <a:spLocks noChangeArrowheads="1"/>
          </p:cNvSpPr>
          <p:nvPr/>
        </p:nvSpPr>
        <p:spPr bwMode="auto">
          <a:xfrm>
            <a:off x="1811294" y="282693"/>
            <a:ext cx="184698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50" b="1" dirty="0">
                <a:solidFill>
                  <a:schemeClr val="bg1"/>
                </a:solidFill>
                <a:latin typeface="Yu Gothic UI Semibold" panose="020B0700000000000000" pitchFamily="34" charset="-128"/>
                <a:ea typeface="Yu Gothic UI Semibold" panose="020B0700000000000000" pitchFamily="34" charset="-128"/>
              </a:rPr>
              <a:t>Biological</a:t>
            </a:r>
            <a:endParaRPr lang="en-US" altLang="en-US" sz="2550" dirty="0"/>
          </a:p>
        </p:txBody>
      </p:sp>
      <p:pic>
        <p:nvPicPr>
          <p:cNvPr id="7" name="Picture 4" descr="Brain imaging scans shown as an example of the key tools in use by studies sponsored - see caption">
            <a:extLst>
              <a:ext uri="{FF2B5EF4-FFF2-40B4-BE49-F238E27FC236}">
                <a16:creationId xmlns:a16="http://schemas.microsoft.com/office/drawing/2014/main" id="{89600128-7C0C-E441-AC60-97D057A50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03" y="606813"/>
            <a:ext cx="5239738" cy="5483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084A67-D64D-8846-A1FB-701FE0C3E86E}"/>
              </a:ext>
            </a:extLst>
          </p:cNvPr>
          <p:cNvSpPr txBox="1"/>
          <p:nvPr/>
        </p:nvSpPr>
        <p:spPr>
          <a:xfrm>
            <a:off x="6287340" y="6090559"/>
            <a:ext cx="5393217" cy="461665"/>
          </a:xfrm>
          <a:prstGeom prst="rect">
            <a:avLst/>
          </a:prstGeom>
          <a:noFill/>
        </p:spPr>
        <p:txBody>
          <a:bodyPr wrap="square" rtlCol="0">
            <a:spAutoFit/>
          </a:bodyPr>
          <a:lstStyle/>
          <a:p>
            <a:r>
              <a:rPr lang="en-US" sz="1200" u="sng" dirty="0">
                <a:latin typeface="Yu Gothic" panose="020B0400000000000000" pitchFamily="34" charset="-128"/>
                <a:ea typeface="Yu Gothic" panose="020B0400000000000000" pitchFamily="34" charset="-128"/>
                <a:hlinkClick r:id="rId3">
                  <a:extLst>
                    <a:ext uri="{A12FA001-AC4F-418D-AE19-62706E023703}">
                      <ahyp:hlinkClr xmlns:ahyp="http://schemas.microsoft.com/office/drawing/2018/hyperlinkcolor" xmlns="" val="tx"/>
                    </a:ext>
                  </a:extLst>
                </a:hlinkClick>
              </a:rPr>
              <a:t>https://archives.drugabuse.gov/news-events/nida-notes/2007/</a:t>
            </a:r>
            <a:r>
              <a:rPr lang="en-US" sz="1200" u="sng" dirty="0">
                <a:latin typeface="Yu Gothic" panose="020B0400000000000000" pitchFamily="34" charset="-128"/>
                <a:ea typeface="Yu Gothic" panose="020B0400000000000000" pitchFamily="34" charset="-128"/>
              </a:rPr>
              <a:t>10/nidas-newest-division-mines-clinical-applications-basic-research</a:t>
            </a:r>
          </a:p>
        </p:txBody>
      </p:sp>
      <p:pic>
        <p:nvPicPr>
          <p:cNvPr id="3" name="Picture 2">
            <a:extLst>
              <a:ext uri="{FF2B5EF4-FFF2-40B4-BE49-F238E27FC236}">
                <a16:creationId xmlns:a16="http://schemas.microsoft.com/office/drawing/2014/main" id="{106126BB-E67A-8C40-9A45-278E15712E9E}"/>
              </a:ext>
            </a:extLst>
          </p:cNvPr>
          <p:cNvPicPr>
            <a:picLocks noChangeAspect="1"/>
          </p:cNvPicPr>
          <p:nvPr/>
        </p:nvPicPr>
        <p:blipFill>
          <a:blip r:embed="rId4"/>
          <a:stretch>
            <a:fillRect/>
          </a:stretch>
        </p:blipFill>
        <p:spPr>
          <a:xfrm>
            <a:off x="5678713" y="767441"/>
            <a:ext cx="6350000" cy="5080000"/>
          </a:xfrm>
          <a:prstGeom prst="rect">
            <a:avLst/>
          </a:prstGeom>
        </p:spPr>
      </p:pic>
    </p:spTree>
    <p:extLst>
      <p:ext uri="{BB962C8B-B14F-4D97-AF65-F5344CB8AC3E}">
        <p14:creationId xmlns:p14="http://schemas.microsoft.com/office/powerpoint/2010/main" val="168967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2EEF-A97F-524A-8A35-FC08766C3912}"/>
              </a:ext>
            </a:extLst>
          </p:cNvPr>
          <p:cNvSpPr>
            <a:spLocks noGrp="1"/>
          </p:cNvSpPr>
          <p:nvPr>
            <p:ph type="title"/>
          </p:nvPr>
        </p:nvSpPr>
        <p:spPr>
          <a:xfrm>
            <a:off x="866774" y="1027907"/>
            <a:ext cx="10515600" cy="1325563"/>
          </a:xfrm>
        </p:spPr>
        <p:txBody>
          <a:bodyPr/>
          <a:lstStyle/>
          <a:p>
            <a:r>
              <a:rPr lang="en-US" dirty="0"/>
              <a:t>So Drugs and Alcohol can cause brain changes</a:t>
            </a:r>
          </a:p>
        </p:txBody>
      </p:sp>
      <p:sp>
        <p:nvSpPr>
          <p:cNvPr id="3" name="Content Placeholder 2">
            <a:extLst>
              <a:ext uri="{FF2B5EF4-FFF2-40B4-BE49-F238E27FC236}">
                <a16:creationId xmlns:a16="http://schemas.microsoft.com/office/drawing/2014/main" id="{E857AB53-37AA-024A-9E64-2664B9A09C1A}"/>
              </a:ext>
            </a:extLst>
          </p:cNvPr>
          <p:cNvSpPr>
            <a:spLocks noGrp="1"/>
          </p:cNvSpPr>
          <p:nvPr>
            <p:ph idx="1"/>
          </p:nvPr>
        </p:nvSpPr>
        <p:spPr>
          <a:xfrm>
            <a:off x="3471863" y="2843213"/>
            <a:ext cx="5229226" cy="1325563"/>
          </a:xfrm>
        </p:spPr>
        <p:txBody>
          <a:bodyPr>
            <a:normAutofit/>
          </a:bodyPr>
          <a:lstStyle/>
          <a:p>
            <a:pPr marL="0" indent="0">
              <a:buNone/>
            </a:pPr>
            <a:r>
              <a:rPr lang="en-US" sz="6000" dirty="0"/>
              <a:t>After vs. Before</a:t>
            </a:r>
          </a:p>
        </p:txBody>
      </p:sp>
    </p:spTree>
    <p:extLst>
      <p:ext uri="{BB962C8B-B14F-4D97-AF65-F5344CB8AC3E}">
        <p14:creationId xmlns:p14="http://schemas.microsoft.com/office/powerpoint/2010/main" val="103856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BA429-D523-1D4B-B710-D5A52D49F96F}"/>
              </a:ext>
            </a:extLst>
          </p:cNvPr>
          <p:cNvSpPr>
            <a:spLocks noGrp="1"/>
          </p:cNvSpPr>
          <p:nvPr>
            <p:ph idx="1"/>
          </p:nvPr>
        </p:nvSpPr>
        <p:spPr>
          <a:xfrm>
            <a:off x="838200" y="2359025"/>
            <a:ext cx="10515600" cy="1279525"/>
          </a:xfrm>
        </p:spPr>
        <p:txBody>
          <a:bodyPr>
            <a:normAutofit/>
          </a:bodyPr>
          <a:lstStyle/>
          <a:p>
            <a:pPr marL="0" indent="0">
              <a:buNone/>
            </a:pPr>
            <a:r>
              <a:rPr lang="en-US" sz="4000" b="1" dirty="0"/>
              <a:t>“Doc, I wish you could think like an addict at this moment! You have no idea how I feel.”</a:t>
            </a:r>
          </a:p>
        </p:txBody>
      </p:sp>
    </p:spTree>
    <p:extLst>
      <p:ext uri="{BB962C8B-B14F-4D97-AF65-F5344CB8AC3E}">
        <p14:creationId xmlns:p14="http://schemas.microsoft.com/office/powerpoint/2010/main" val="308601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Uzq5Aw1uTBU/WTFNi7SN8gI/AAAAAAAAAHo/ph16SFZc6YA2ExXhceS5hhROlUT1rRE2QCLcB/s640/Risk%2BFactors%2Bof%2BAddiction.jpg">
            <a:extLst>
              <a:ext uri="{FF2B5EF4-FFF2-40B4-BE49-F238E27FC236}">
                <a16:creationId xmlns:a16="http://schemas.microsoft.com/office/drawing/2014/main" id="{E03527A9-D5A0-474B-BE83-D5AA4365B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21" y="832711"/>
            <a:ext cx="9727092" cy="4917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2E648B-498B-0240-BA47-43D6573BEC0A}"/>
              </a:ext>
            </a:extLst>
          </p:cNvPr>
          <p:cNvSpPr/>
          <p:nvPr/>
        </p:nvSpPr>
        <p:spPr>
          <a:xfrm>
            <a:off x="4859866" y="6194623"/>
            <a:ext cx="7450667" cy="369332"/>
          </a:xfrm>
          <a:prstGeom prst="rect">
            <a:avLst/>
          </a:prstGeom>
        </p:spPr>
        <p:txBody>
          <a:bodyPr wrap="square">
            <a:spAutoFit/>
          </a:bodyPr>
          <a:lstStyle/>
          <a:p>
            <a:r>
              <a:rPr lang="en-US" dirty="0"/>
              <a:t>https://</a:t>
            </a:r>
            <a:r>
              <a:rPr lang="en-US" dirty="0" err="1"/>
              <a:t>medicalschooledu.blogspot.com</a:t>
            </a:r>
            <a:r>
              <a:rPr lang="en-US" dirty="0"/>
              <a:t>/2017/06/risk-factors-</a:t>
            </a:r>
            <a:r>
              <a:rPr lang="en-US" dirty="0" err="1"/>
              <a:t>addiction.html</a:t>
            </a:r>
            <a:endParaRPr lang="en-US" dirty="0"/>
          </a:p>
        </p:txBody>
      </p:sp>
    </p:spTree>
    <p:extLst>
      <p:ext uri="{BB962C8B-B14F-4D97-AF65-F5344CB8AC3E}">
        <p14:creationId xmlns:p14="http://schemas.microsoft.com/office/powerpoint/2010/main" val="3988019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36A6-2B71-3B4D-8915-A76871CE9D5F}"/>
              </a:ext>
            </a:extLst>
          </p:cNvPr>
          <p:cNvSpPr>
            <a:spLocks noGrp="1"/>
          </p:cNvSpPr>
          <p:nvPr>
            <p:ph type="title"/>
          </p:nvPr>
        </p:nvSpPr>
        <p:spPr/>
        <p:txBody>
          <a:bodyPr/>
          <a:lstStyle/>
          <a:p>
            <a:r>
              <a:rPr lang="en-US" b="1" dirty="0"/>
              <a:t>Not everyone who takes a drug once gets addicted to it. Why?</a:t>
            </a:r>
            <a:endParaRPr lang="en-US" dirty="0"/>
          </a:p>
        </p:txBody>
      </p:sp>
      <p:sp>
        <p:nvSpPr>
          <p:cNvPr id="3" name="Content Placeholder 2">
            <a:extLst>
              <a:ext uri="{FF2B5EF4-FFF2-40B4-BE49-F238E27FC236}">
                <a16:creationId xmlns:a16="http://schemas.microsoft.com/office/drawing/2014/main" id="{77E2CBA9-4336-D049-AC50-8260C110C7E3}"/>
              </a:ext>
            </a:extLst>
          </p:cNvPr>
          <p:cNvSpPr>
            <a:spLocks noGrp="1"/>
          </p:cNvSpPr>
          <p:nvPr>
            <p:ph idx="1"/>
          </p:nvPr>
        </p:nvSpPr>
        <p:spPr/>
        <p:txBody>
          <a:bodyPr/>
          <a:lstStyle/>
          <a:p>
            <a:r>
              <a:rPr lang="en-US" sz="4000" dirty="0"/>
              <a:t>Some drugs are intrinsically more addicting than others</a:t>
            </a:r>
          </a:p>
          <a:p>
            <a:r>
              <a:rPr lang="en-US" sz="4000" dirty="0"/>
              <a:t>Some individuals may be more genetically vulnerable</a:t>
            </a:r>
          </a:p>
          <a:p>
            <a:pPr lvl="1"/>
            <a:r>
              <a:rPr lang="en-US" sz="3600" dirty="0"/>
              <a:t>More impulsive by nature?</a:t>
            </a:r>
          </a:p>
          <a:p>
            <a:pPr lvl="1"/>
            <a:r>
              <a:rPr lang="en-US" sz="3600" dirty="0"/>
              <a:t>Have a genetically dysfunctional reward system?</a:t>
            </a:r>
          </a:p>
          <a:p>
            <a:endParaRPr lang="en-US" dirty="0"/>
          </a:p>
        </p:txBody>
      </p:sp>
    </p:spTree>
    <p:extLst>
      <p:ext uri="{BB962C8B-B14F-4D97-AF65-F5344CB8AC3E}">
        <p14:creationId xmlns:p14="http://schemas.microsoft.com/office/powerpoint/2010/main" val="258102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a:t>
            </a:r>
          </a:p>
        </p:txBody>
      </p:sp>
      <p:sp>
        <p:nvSpPr>
          <p:cNvPr id="3" name="Content Placeholder 2"/>
          <p:cNvSpPr>
            <a:spLocks noGrp="1"/>
          </p:cNvSpPr>
          <p:nvPr>
            <p:ph idx="1"/>
          </p:nvPr>
        </p:nvSpPr>
        <p:spPr>
          <a:xfrm>
            <a:off x="1981200" y="1679404"/>
            <a:ext cx="8229600" cy="3953421"/>
          </a:xfrm>
        </p:spPr>
        <p:txBody>
          <a:bodyPr>
            <a:normAutofit/>
          </a:bodyPr>
          <a:lstStyle/>
          <a:p>
            <a:pPr lvl="0"/>
            <a:r>
              <a:rPr lang="en-US" sz="2400" dirty="0"/>
              <a:t>SAMHSA’s State Targeted Response Technical Assistance (STR-TA) grant created the </a:t>
            </a:r>
            <a:r>
              <a:rPr lang="en-US" sz="2400" i="1" dirty="0"/>
              <a:t>Opioid Response Network</a:t>
            </a:r>
            <a:r>
              <a:rPr lang="en-US" sz="2400" dirty="0"/>
              <a:t> to assist STR grantees, individuals and other organizations by providing the resources and technical assistance they need locally to address the opioid crisis .</a:t>
            </a:r>
          </a:p>
          <a:p>
            <a:pPr lvl="0"/>
            <a:r>
              <a:rPr lang="en-US" sz="2400" dirty="0"/>
              <a:t>Technical assistance is available to support the evidence-based prevention, treatment, and recovery of opioid use disorders. </a:t>
            </a:r>
          </a:p>
          <a:p>
            <a:pPr marL="0" indent="0">
              <a:buNone/>
            </a:pPr>
            <a:endParaRPr lang="en-US" sz="2500" dirty="0"/>
          </a:p>
        </p:txBody>
      </p:sp>
      <p:sp>
        <p:nvSpPr>
          <p:cNvPr id="4" name="Slide Number Placeholder 3"/>
          <p:cNvSpPr>
            <a:spLocks noGrp="1"/>
          </p:cNvSpPr>
          <p:nvPr>
            <p:ph type="sldNum" sz="quarter" idx="12"/>
          </p:nvPr>
        </p:nvSpPr>
        <p:spPr/>
        <p:txBody>
          <a:bodyPr/>
          <a:lstStyle/>
          <a:p>
            <a:pPr defTabSz="457200"/>
            <a:fld id="{1271A09D-B238-CC49-8083-E93D66A072E7}" type="slidenum">
              <a:rPr lang="en-US">
                <a:solidFill>
                  <a:prstClr val="black">
                    <a:tint val="75000"/>
                  </a:prstClr>
                </a:solidFill>
              </a:rPr>
              <a:pPr defTabSz="457200"/>
              <a:t>2</a:t>
            </a:fld>
            <a:endParaRPr lang="en-US">
              <a:solidFill>
                <a:prstClr val="black">
                  <a:tint val="75000"/>
                </a:prstClr>
              </a:solidFill>
            </a:endParaRPr>
          </a:p>
        </p:txBody>
      </p:sp>
      <p:sp>
        <p:nvSpPr>
          <p:cNvPr id="5" name="TextBox 4"/>
          <p:cNvSpPr txBox="1"/>
          <p:nvPr/>
        </p:nvSpPr>
        <p:spPr>
          <a:xfrm>
            <a:off x="2068010" y="5087890"/>
            <a:ext cx="8142791" cy="1089869"/>
          </a:xfrm>
          <a:prstGeom prst="rect">
            <a:avLst/>
          </a:prstGeom>
          <a:solidFill>
            <a:schemeClr val="accent1">
              <a:lumMod val="20000"/>
              <a:lumOff val="80000"/>
            </a:schemeClr>
          </a:solidFill>
        </p:spPr>
        <p:txBody>
          <a:bodyPr wrap="square" lIns="182880" tIns="0" rIns="182880" rtlCol="0" anchor="ctr" anchorCtr="1">
            <a:noAutofit/>
          </a:bodyPr>
          <a:lstStyle/>
          <a:p>
            <a:pPr defTabSz="457200"/>
            <a:r>
              <a:rPr lang="en-US" sz="1300" dirty="0">
                <a:solidFill>
                  <a:prstClr val="black"/>
                </a:solidFill>
                <a:latin typeface="Sans source pro"/>
                <a:cs typeface="Sans source pro"/>
              </a:rPr>
              <a:t>Funding for this initiative was made possible (in part) by grant no. 6H79TI080816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Tree>
    <p:extLst>
      <p:ext uri="{BB962C8B-B14F-4D97-AF65-F5344CB8AC3E}">
        <p14:creationId xmlns:p14="http://schemas.microsoft.com/office/powerpoint/2010/main" val="225071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36A6-2B71-3B4D-8915-A76871CE9D5F}"/>
              </a:ext>
            </a:extLst>
          </p:cNvPr>
          <p:cNvSpPr>
            <a:spLocks noGrp="1"/>
          </p:cNvSpPr>
          <p:nvPr>
            <p:ph type="title"/>
          </p:nvPr>
        </p:nvSpPr>
        <p:spPr/>
        <p:txBody>
          <a:bodyPr/>
          <a:lstStyle/>
          <a:p>
            <a:r>
              <a:rPr lang="en-US" b="1" dirty="0"/>
              <a:t>Probability of becoming dependent when people have tried a substance at least once </a:t>
            </a:r>
            <a:endParaRPr lang="en-US" dirty="0"/>
          </a:p>
        </p:txBody>
      </p:sp>
      <p:graphicFrame>
        <p:nvGraphicFramePr>
          <p:cNvPr id="6" name="Content Placeholder 5">
            <a:extLst>
              <a:ext uri="{FF2B5EF4-FFF2-40B4-BE49-F238E27FC236}">
                <a16:creationId xmlns:a16="http://schemas.microsoft.com/office/drawing/2014/main" id="{2D9AFAD4-1E23-5D49-826F-BEF38CEA4E86}"/>
              </a:ext>
            </a:extLst>
          </p:cNvPr>
          <p:cNvGraphicFramePr>
            <a:graphicFrameLocks noGrp="1"/>
          </p:cNvGraphicFramePr>
          <p:nvPr>
            <p:ph idx="1"/>
            <p:extLst>
              <p:ext uri="{D42A27DB-BD31-4B8C-83A1-F6EECF244321}">
                <p14:modId xmlns:p14="http://schemas.microsoft.com/office/powerpoint/2010/main" val="3005255805"/>
              </p:ext>
            </p:extLst>
          </p:nvPr>
        </p:nvGraphicFramePr>
        <p:xfrm>
          <a:off x="2000573" y="1690688"/>
          <a:ext cx="7515386" cy="4572000"/>
        </p:xfrm>
        <a:graphic>
          <a:graphicData uri="http://schemas.openxmlformats.org/drawingml/2006/table">
            <a:tbl>
              <a:tblPr firstRow="1" bandRow="1">
                <a:tableStyleId>{F2DE63D5-997A-4646-A377-4702673A728D}</a:tableStyleId>
              </a:tblPr>
              <a:tblGrid>
                <a:gridCol w="3578817">
                  <a:extLst>
                    <a:ext uri="{9D8B030D-6E8A-4147-A177-3AD203B41FA5}">
                      <a16:colId xmlns:a16="http://schemas.microsoft.com/office/drawing/2014/main" val="2142800744"/>
                    </a:ext>
                  </a:extLst>
                </a:gridCol>
                <a:gridCol w="3936569">
                  <a:extLst>
                    <a:ext uri="{9D8B030D-6E8A-4147-A177-3AD203B41FA5}">
                      <a16:colId xmlns:a16="http://schemas.microsoft.com/office/drawing/2014/main" val="182526736"/>
                    </a:ext>
                  </a:extLst>
                </a:gridCol>
              </a:tblGrid>
              <a:tr h="370840">
                <a:tc>
                  <a:txBody>
                    <a:bodyPr/>
                    <a:lstStyle/>
                    <a:p>
                      <a:r>
                        <a:rPr lang="en-US" sz="2400" dirty="0"/>
                        <a:t>Substance </a:t>
                      </a:r>
                    </a:p>
                  </a:txBody>
                  <a:tcPr/>
                </a:tc>
                <a:tc>
                  <a:txBody>
                    <a:bodyPr/>
                    <a:lstStyle/>
                    <a:p>
                      <a:r>
                        <a:rPr lang="en-US" sz="2400" dirty="0"/>
                        <a:t>Percentage</a:t>
                      </a:r>
                    </a:p>
                  </a:txBody>
                  <a:tcPr/>
                </a:tc>
                <a:extLst>
                  <a:ext uri="{0D108BD9-81ED-4DB2-BD59-A6C34878D82A}">
                    <a16:rowId xmlns:a16="http://schemas.microsoft.com/office/drawing/2014/main" val="1020599668"/>
                  </a:ext>
                </a:extLst>
              </a:tr>
              <a:tr h="370840">
                <a:tc>
                  <a:txBody>
                    <a:bodyPr/>
                    <a:lstStyle/>
                    <a:p>
                      <a:r>
                        <a:rPr lang="en-US" sz="2400" dirty="0"/>
                        <a:t>Tobacco</a:t>
                      </a:r>
                    </a:p>
                  </a:txBody>
                  <a:tcPr/>
                </a:tc>
                <a:tc>
                  <a:txBody>
                    <a:bodyPr/>
                    <a:lstStyle/>
                    <a:p>
                      <a:r>
                        <a:rPr lang="en-US" sz="2400" dirty="0"/>
                        <a:t>32%</a:t>
                      </a:r>
                    </a:p>
                  </a:txBody>
                  <a:tcPr/>
                </a:tc>
                <a:extLst>
                  <a:ext uri="{0D108BD9-81ED-4DB2-BD59-A6C34878D82A}">
                    <a16:rowId xmlns:a16="http://schemas.microsoft.com/office/drawing/2014/main" val="2889167991"/>
                  </a:ext>
                </a:extLst>
              </a:tr>
              <a:tr h="370840">
                <a:tc>
                  <a:txBody>
                    <a:bodyPr/>
                    <a:lstStyle/>
                    <a:p>
                      <a:r>
                        <a:rPr lang="en-US" sz="2400" dirty="0"/>
                        <a:t>Heroin</a:t>
                      </a:r>
                    </a:p>
                  </a:txBody>
                  <a:tcPr/>
                </a:tc>
                <a:tc>
                  <a:txBody>
                    <a:bodyPr/>
                    <a:lstStyle/>
                    <a:p>
                      <a:r>
                        <a:rPr lang="en-US" sz="2400" dirty="0"/>
                        <a:t>23%</a:t>
                      </a:r>
                    </a:p>
                  </a:txBody>
                  <a:tcPr/>
                </a:tc>
                <a:extLst>
                  <a:ext uri="{0D108BD9-81ED-4DB2-BD59-A6C34878D82A}">
                    <a16:rowId xmlns:a16="http://schemas.microsoft.com/office/drawing/2014/main" val="2331146429"/>
                  </a:ext>
                </a:extLst>
              </a:tr>
              <a:tr h="370840">
                <a:tc>
                  <a:txBody>
                    <a:bodyPr/>
                    <a:lstStyle/>
                    <a:p>
                      <a:r>
                        <a:rPr lang="en-US" sz="2400" dirty="0"/>
                        <a:t>Cocaine</a:t>
                      </a:r>
                    </a:p>
                  </a:txBody>
                  <a:tcPr/>
                </a:tc>
                <a:tc>
                  <a:txBody>
                    <a:bodyPr/>
                    <a:lstStyle/>
                    <a:p>
                      <a:r>
                        <a:rPr lang="en-US" sz="2400" dirty="0"/>
                        <a:t>17%</a:t>
                      </a:r>
                    </a:p>
                  </a:txBody>
                  <a:tcPr/>
                </a:tc>
                <a:extLst>
                  <a:ext uri="{0D108BD9-81ED-4DB2-BD59-A6C34878D82A}">
                    <a16:rowId xmlns:a16="http://schemas.microsoft.com/office/drawing/2014/main" val="638928831"/>
                  </a:ext>
                </a:extLst>
              </a:tr>
              <a:tr h="370840">
                <a:tc>
                  <a:txBody>
                    <a:bodyPr/>
                    <a:lstStyle/>
                    <a:p>
                      <a:r>
                        <a:rPr lang="en-US" sz="2400" dirty="0"/>
                        <a:t>Alcohol</a:t>
                      </a:r>
                    </a:p>
                  </a:txBody>
                  <a:tcPr/>
                </a:tc>
                <a:tc>
                  <a:txBody>
                    <a:bodyPr/>
                    <a:lstStyle/>
                    <a:p>
                      <a:r>
                        <a:rPr lang="en-US" sz="2400" dirty="0"/>
                        <a:t>15%</a:t>
                      </a:r>
                    </a:p>
                  </a:txBody>
                  <a:tcPr/>
                </a:tc>
                <a:extLst>
                  <a:ext uri="{0D108BD9-81ED-4DB2-BD59-A6C34878D82A}">
                    <a16:rowId xmlns:a16="http://schemas.microsoft.com/office/drawing/2014/main" val="3832261201"/>
                  </a:ext>
                </a:extLst>
              </a:tr>
              <a:tr h="370840">
                <a:tc>
                  <a:txBody>
                    <a:bodyPr/>
                    <a:lstStyle/>
                    <a:p>
                      <a:r>
                        <a:rPr lang="en-US" sz="2400" dirty="0"/>
                        <a:t>Stimulants</a:t>
                      </a:r>
                    </a:p>
                  </a:txBody>
                  <a:tcPr/>
                </a:tc>
                <a:tc>
                  <a:txBody>
                    <a:bodyPr/>
                    <a:lstStyle/>
                    <a:p>
                      <a:r>
                        <a:rPr lang="en-US" sz="2400" dirty="0"/>
                        <a:t>11%</a:t>
                      </a:r>
                    </a:p>
                  </a:txBody>
                  <a:tcPr/>
                </a:tc>
                <a:extLst>
                  <a:ext uri="{0D108BD9-81ED-4DB2-BD59-A6C34878D82A}">
                    <a16:rowId xmlns:a16="http://schemas.microsoft.com/office/drawing/2014/main" val="2401122572"/>
                  </a:ext>
                </a:extLst>
              </a:tr>
              <a:tr h="370840">
                <a:tc>
                  <a:txBody>
                    <a:bodyPr/>
                    <a:lstStyle/>
                    <a:p>
                      <a:r>
                        <a:rPr lang="en-US" sz="2400" dirty="0"/>
                        <a:t>Anxiolytics</a:t>
                      </a:r>
                    </a:p>
                  </a:txBody>
                  <a:tcPr/>
                </a:tc>
                <a:tc>
                  <a:txBody>
                    <a:bodyPr/>
                    <a:lstStyle/>
                    <a:p>
                      <a:r>
                        <a:rPr lang="en-US" sz="2400" dirty="0"/>
                        <a:t>9%</a:t>
                      </a:r>
                    </a:p>
                  </a:txBody>
                  <a:tcPr/>
                </a:tc>
                <a:extLst>
                  <a:ext uri="{0D108BD9-81ED-4DB2-BD59-A6C34878D82A}">
                    <a16:rowId xmlns:a16="http://schemas.microsoft.com/office/drawing/2014/main" val="1434649337"/>
                  </a:ext>
                </a:extLst>
              </a:tr>
              <a:tr h="370840">
                <a:tc>
                  <a:txBody>
                    <a:bodyPr/>
                    <a:lstStyle/>
                    <a:p>
                      <a:r>
                        <a:rPr lang="en-US" sz="2400" dirty="0"/>
                        <a:t>Cannabis</a:t>
                      </a:r>
                    </a:p>
                  </a:txBody>
                  <a:tcPr/>
                </a:tc>
                <a:tc>
                  <a:txBody>
                    <a:bodyPr/>
                    <a:lstStyle/>
                    <a:p>
                      <a:r>
                        <a:rPr lang="en-US" sz="2400" dirty="0"/>
                        <a:t>9%</a:t>
                      </a:r>
                    </a:p>
                  </a:txBody>
                  <a:tcPr/>
                </a:tc>
                <a:extLst>
                  <a:ext uri="{0D108BD9-81ED-4DB2-BD59-A6C34878D82A}">
                    <a16:rowId xmlns:a16="http://schemas.microsoft.com/office/drawing/2014/main" val="2604179141"/>
                  </a:ext>
                </a:extLst>
              </a:tr>
              <a:tr h="370840">
                <a:tc>
                  <a:txBody>
                    <a:bodyPr/>
                    <a:lstStyle/>
                    <a:p>
                      <a:r>
                        <a:rPr lang="en-US" sz="2400" dirty="0"/>
                        <a:t>Analgesic</a:t>
                      </a:r>
                    </a:p>
                  </a:txBody>
                  <a:tcPr/>
                </a:tc>
                <a:tc>
                  <a:txBody>
                    <a:bodyPr/>
                    <a:lstStyle/>
                    <a:p>
                      <a:r>
                        <a:rPr lang="en-US" sz="2400" dirty="0"/>
                        <a:t>8%</a:t>
                      </a:r>
                    </a:p>
                  </a:txBody>
                  <a:tcPr/>
                </a:tc>
                <a:extLst>
                  <a:ext uri="{0D108BD9-81ED-4DB2-BD59-A6C34878D82A}">
                    <a16:rowId xmlns:a16="http://schemas.microsoft.com/office/drawing/2014/main" val="3881851202"/>
                  </a:ext>
                </a:extLst>
              </a:tr>
              <a:tr h="370840">
                <a:tc>
                  <a:txBody>
                    <a:bodyPr/>
                    <a:lstStyle/>
                    <a:p>
                      <a:r>
                        <a:rPr lang="en-US" sz="2400" dirty="0"/>
                        <a:t>Inhalants</a:t>
                      </a:r>
                    </a:p>
                  </a:txBody>
                  <a:tcPr/>
                </a:tc>
                <a:tc>
                  <a:txBody>
                    <a:bodyPr/>
                    <a:lstStyle/>
                    <a:p>
                      <a:r>
                        <a:rPr lang="en-US" sz="2400" dirty="0"/>
                        <a:t>4%</a:t>
                      </a:r>
                    </a:p>
                  </a:txBody>
                  <a:tcPr/>
                </a:tc>
                <a:extLst>
                  <a:ext uri="{0D108BD9-81ED-4DB2-BD59-A6C34878D82A}">
                    <a16:rowId xmlns:a16="http://schemas.microsoft.com/office/drawing/2014/main" val="3707616751"/>
                  </a:ext>
                </a:extLst>
              </a:tr>
            </a:tbl>
          </a:graphicData>
        </a:graphic>
      </p:graphicFrame>
    </p:spTree>
    <p:extLst>
      <p:ext uri="{BB962C8B-B14F-4D97-AF65-F5344CB8AC3E}">
        <p14:creationId xmlns:p14="http://schemas.microsoft.com/office/powerpoint/2010/main" val="3558041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36A6-2B71-3B4D-8915-A76871CE9D5F}"/>
              </a:ext>
            </a:extLst>
          </p:cNvPr>
          <p:cNvSpPr>
            <a:spLocks noGrp="1"/>
          </p:cNvSpPr>
          <p:nvPr>
            <p:ph type="title"/>
          </p:nvPr>
        </p:nvSpPr>
        <p:spPr>
          <a:xfrm>
            <a:off x="721658" y="813360"/>
            <a:ext cx="10515600" cy="1325563"/>
          </a:xfrm>
        </p:spPr>
        <p:txBody>
          <a:bodyPr>
            <a:normAutofit fontScale="90000"/>
          </a:bodyPr>
          <a:lstStyle/>
          <a:p>
            <a:r>
              <a:rPr lang="en-US" b="1" dirty="0"/>
              <a:t>Cumulative probability of transition from use to dependence (</a:t>
            </a:r>
            <a:r>
              <a:rPr lang="en-US" i="1" dirty="0"/>
              <a:t>Catalina Lopez-Quintero, et al.)</a:t>
            </a:r>
            <a:endParaRPr lang="en-US" dirty="0"/>
          </a:p>
        </p:txBody>
      </p:sp>
      <p:graphicFrame>
        <p:nvGraphicFramePr>
          <p:cNvPr id="6" name="Content Placeholder 5">
            <a:extLst>
              <a:ext uri="{FF2B5EF4-FFF2-40B4-BE49-F238E27FC236}">
                <a16:creationId xmlns:a16="http://schemas.microsoft.com/office/drawing/2014/main" id="{2D9AFAD4-1E23-5D49-826F-BEF38CEA4E86}"/>
              </a:ext>
            </a:extLst>
          </p:cNvPr>
          <p:cNvGraphicFramePr>
            <a:graphicFrameLocks noGrp="1"/>
          </p:cNvGraphicFramePr>
          <p:nvPr>
            <p:ph idx="1"/>
            <p:extLst>
              <p:ext uri="{D42A27DB-BD31-4B8C-83A1-F6EECF244321}">
                <p14:modId xmlns:p14="http://schemas.microsoft.com/office/powerpoint/2010/main" val="2966900378"/>
              </p:ext>
            </p:extLst>
          </p:nvPr>
        </p:nvGraphicFramePr>
        <p:xfrm>
          <a:off x="824753" y="2558584"/>
          <a:ext cx="10309411" cy="2286000"/>
        </p:xfrm>
        <a:graphic>
          <a:graphicData uri="http://schemas.openxmlformats.org/drawingml/2006/table">
            <a:tbl>
              <a:tblPr firstRow="1" bandRow="1">
                <a:tableStyleId>{F2DE63D5-997A-4646-A377-4702673A728D}</a:tableStyleId>
              </a:tblPr>
              <a:tblGrid>
                <a:gridCol w="3173506">
                  <a:extLst>
                    <a:ext uri="{9D8B030D-6E8A-4147-A177-3AD203B41FA5}">
                      <a16:colId xmlns:a16="http://schemas.microsoft.com/office/drawing/2014/main" val="2142800744"/>
                    </a:ext>
                  </a:extLst>
                </a:gridCol>
                <a:gridCol w="3460376">
                  <a:extLst>
                    <a:ext uri="{9D8B030D-6E8A-4147-A177-3AD203B41FA5}">
                      <a16:colId xmlns:a16="http://schemas.microsoft.com/office/drawing/2014/main" val="182526736"/>
                    </a:ext>
                  </a:extLst>
                </a:gridCol>
                <a:gridCol w="3675529">
                  <a:extLst>
                    <a:ext uri="{9D8B030D-6E8A-4147-A177-3AD203B41FA5}">
                      <a16:colId xmlns:a16="http://schemas.microsoft.com/office/drawing/2014/main" val="2691192666"/>
                    </a:ext>
                  </a:extLst>
                </a:gridCol>
              </a:tblGrid>
              <a:tr h="370840">
                <a:tc>
                  <a:txBody>
                    <a:bodyPr/>
                    <a:lstStyle/>
                    <a:p>
                      <a:r>
                        <a:rPr lang="en-US" sz="2400" dirty="0"/>
                        <a:t>Substance </a:t>
                      </a:r>
                    </a:p>
                  </a:txBody>
                  <a:tcPr/>
                </a:tc>
                <a:tc>
                  <a:txBody>
                    <a:bodyPr/>
                    <a:lstStyle/>
                    <a:p>
                      <a:r>
                        <a:rPr lang="en-US" sz="2400" dirty="0"/>
                        <a:t>After 10 years</a:t>
                      </a:r>
                    </a:p>
                  </a:txBody>
                  <a:tcPr/>
                </a:tc>
                <a:tc>
                  <a:txBody>
                    <a:bodyPr/>
                    <a:lstStyle/>
                    <a:p>
                      <a:r>
                        <a:rPr lang="en-US" sz="2400" dirty="0"/>
                        <a:t>Lifetime</a:t>
                      </a:r>
                    </a:p>
                  </a:txBody>
                  <a:tcPr/>
                </a:tc>
                <a:extLst>
                  <a:ext uri="{0D108BD9-81ED-4DB2-BD59-A6C34878D82A}">
                    <a16:rowId xmlns:a16="http://schemas.microsoft.com/office/drawing/2014/main" val="1020599668"/>
                  </a:ext>
                </a:extLst>
              </a:tr>
              <a:tr h="370840">
                <a:tc>
                  <a:txBody>
                    <a:bodyPr/>
                    <a:lstStyle/>
                    <a:p>
                      <a:r>
                        <a:rPr lang="en-US" sz="2400" dirty="0"/>
                        <a:t>Nicotine</a:t>
                      </a:r>
                    </a:p>
                  </a:txBody>
                  <a:tcPr/>
                </a:tc>
                <a:tc>
                  <a:txBody>
                    <a:bodyPr/>
                    <a:lstStyle/>
                    <a:p>
                      <a:r>
                        <a:rPr lang="en-US" sz="2400" dirty="0"/>
                        <a:t>15.6%</a:t>
                      </a:r>
                    </a:p>
                  </a:txBody>
                  <a:tcPr/>
                </a:tc>
                <a:tc>
                  <a:txBody>
                    <a:bodyPr/>
                    <a:lstStyle/>
                    <a:p>
                      <a:r>
                        <a:rPr lang="en-US" sz="2400" dirty="0"/>
                        <a:t>67.5%</a:t>
                      </a:r>
                    </a:p>
                  </a:txBody>
                  <a:tcPr/>
                </a:tc>
                <a:extLst>
                  <a:ext uri="{0D108BD9-81ED-4DB2-BD59-A6C34878D82A}">
                    <a16:rowId xmlns:a16="http://schemas.microsoft.com/office/drawing/2014/main" val="3994409310"/>
                  </a:ext>
                </a:extLst>
              </a:tr>
              <a:tr h="370840">
                <a:tc>
                  <a:txBody>
                    <a:bodyPr/>
                    <a:lstStyle/>
                    <a:p>
                      <a:r>
                        <a:rPr lang="en-US" sz="2400" dirty="0"/>
                        <a:t>Cocaine</a:t>
                      </a:r>
                    </a:p>
                  </a:txBody>
                  <a:tcPr/>
                </a:tc>
                <a:tc>
                  <a:txBody>
                    <a:bodyPr/>
                    <a:lstStyle/>
                    <a:p>
                      <a:r>
                        <a:rPr lang="en-US" sz="2400" dirty="0"/>
                        <a:t>14.8%</a:t>
                      </a:r>
                    </a:p>
                  </a:txBody>
                  <a:tcPr/>
                </a:tc>
                <a:tc>
                  <a:txBody>
                    <a:bodyPr/>
                    <a:lstStyle/>
                    <a:p>
                      <a:r>
                        <a:rPr lang="en-US" sz="2400" dirty="0"/>
                        <a:t>20.9%</a:t>
                      </a:r>
                    </a:p>
                  </a:txBody>
                  <a:tcPr/>
                </a:tc>
                <a:extLst>
                  <a:ext uri="{0D108BD9-81ED-4DB2-BD59-A6C34878D82A}">
                    <a16:rowId xmlns:a16="http://schemas.microsoft.com/office/drawing/2014/main" val="2889167991"/>
                  </a:ext>
                </a:extLst>
              </a:tr>
              <a:tr h="370840">
                <a:tc>
                  <a:txBody>
                    <a:bodyPr/>
                    <a:lstStyle/>
                    <a:p>
                      <a:r>
                        <a:rPr lang="en-US" sz="2400" dirty="0"/>
                        <a:t>Alcohol</a:t>
                      </a:r>
                    </a:p>
                  </a:txBody>
                  <a:tcPr/>
                </a:tc>
                <a:tc>
                  <a:txBody>
                    <a:bodyPr/>
                    <a:lstStyle/>
                    <a:p>
                      <a:r>
                        <a:rPr lang="en-US" sz="2400" dirty="0"/>
                        <a:t>11.0%</a:t>
                      </a:r>
                    </a:p>
                  </a:txBody>
                  <a:tcPr/>
                </a:tc>
                <a:tc>
                  <a:txBody>
                    <a:bodyPr/>
                    <a:lstStyle/>
                    <a:p>
                      <a:r>
                        <a:rPr lang="en-US" sz="2400" dirty="0"/>
                        <a:t>22.7%</a:t>
                      </a:r>
                    </a:p>
                  </a:txBody>
                  <a:tcPr/>
                </a:tc>
                <a:extLst>
                  <a:ext uri="{0D108BD9-81ED-4DB2-BD59-A6C34878D82A}">
                    <a16:rowId xmlns:a16="http://schemas.microsoft.com/office/drawing/2014/main" val="2331146429"/>
                  </a:ext>
                </a:extLst>
              </a:tr>
              <a:tr h="370840">
                <a:tc>
                  <a:txBody>
                    <a:bodyPr/>
                    <a:lstStyle/>
                    <a:p>
                      <a:r>
                        <a:rPr lang="en-US" sz="2400" dirty="0"/>
                        <a:t>Cannabis</a:t>
                      </a:r>
                    </a:p>
                  </a:txBody>
                  <a:tcPr/>
                </a:tc>
                <a:tc>
                  <a:txBody>
                    <a:bodyPr/>
                    <a:lstStyle/>
                    <a:p>
                      <a:r>
                        <a:rPr lang="en-US" sz="2400" dirty="0"/>
                        <a:t>5.9%</a:t>
                      </a:r>
                    </a:p>
                  </a:txBody>
                  <a:tcPr/>
                </a:tc>
                <a:tc>
                  <a:txBody>
                    <a:bodyPr/>
                    <a:lstStyle/>
                    <a:p>
                      <a:r>
                        <a:rPr lang="en-US" sz="2400" dirty="0"/>
                        <a:t>8.9%</a:t>
                      </a:r>
                    </a:p>
                  </a:txBody>
                  <a:tcPr/>
                </a:tc>
                <a:extLst>
                  <a:ext uri="{0D108BD9-81ED-4DB2-BD59-A6C34878D82A}">
                    <a16:rowId xmlns:a16="http://schemas.microsoft.com/office/drawing/2014/main" val="638928831"/>
                  </a:ext>
                </a:extLst>
              </a:tr>
            </a:tbl>
          </a:graphicData>
        </a:graphic>
      </p:graphicFrame>
    </p:spTree>
    <p:extLst>
      <p:ext uri="{BB962C8B-B14F-4D97-AF65-F5344CB8AC3E}">
        <p14:creationId xmlns:p14="http://schemas.microsoft.com/office/powerpoint/2010/main" val="690687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FAF1-CAFB-1243-B946-2390D62C4284}"/>
              </a:ext>
            </a:extLst>
          </p:cNvPr>
          <p:cNvSpPr>
            <a:spLocks noGrp="1"/>
          </p:cNvSpPr>
          <p:nvPr>
            <p:ph type="title"/>
          </p:nvPr>
        </p:nvSpPr>
        <p:spPr>
          <a:xfrm>
            <a:off x="838200" y="638176"/>
            <a:ext cx="10515600" cy="2327274"/>
          </a:xfrm>
        </p:spPr>
        <p:txBody>
          <a:bodyPr>
            <a:normAutofit/>
          </a:bodyPr>
          <a:lstStyle/>
          <a:p>
            <a:r>
              <a:rPr lang="en-US" b="1" dirty="0"/>
              <a:t>Addiction is a chronic disease similar to other chronic diseases such as type II diabetes, cancer, and cardiovascular disease</a:t>
            </a:r>
            <a:endParaRPr lang="en-US" dirty="0"/>
          </a:p>
        </p:txBody>
      </p:sp>
      <p:sp>
        <p:nvSpPr>
          <p:cNvPr id="3" name="Content Placeholder 2">
            <a:extLst>
              <a:ext uri="{FF2B5EF4-FFF2-40B4-BE49-F238E27FC236}">
                <a16:creationId xmlns:a16="http://schemas.microsoft.com/office/drawing/2014/main" id="{55C2684B-4682-FE46-96AA-8456B36B8248}"/>
              </a:ext>
            </a:extLst>
          </p:cNvPr>
          <p:cNvSpPr>
            <a:spLocks noGrp="1"/>
          </p:cNvSpPr>
          <p:nvPr>
            <p:ph idx="1"/>
          </p:nvPr>
        </p:nvSpPr>
        <p:spPr>
          <a:xfrm>
            <a:off x="4700588" y="3178174"/>
            <a:ext cx="3743325" cy="2008189"/>
          </a:xfrm>
        </p:spPr>
        <p:txBody>
          <a:bodyPr>
            <a:noAutofit/>
          </a:bodyPr>
          <a:lstStyle/>
          <a:p>
            <a:r>
              <a:rPr lang="en-US" sz="3600" dirty="0"/>
              <a:t>Genetics</a:t>
            </a:r>
          </a:p>
          <a:p>
            <a:r>
              <a:rPr lang="en-US" sz="3600" dirty="0"/>
              <a:t>Environment</a:t>
            </a:r>
          </a:p>
          <a:p>
            <a:r>
              <a:rPr lang="en-US" sz="3600" dirty="0"/>
              <a:t>Life style choices</a:t>
            </a:r>
          </a:p>
        </p:txBody>
      </p:sp>
    </p:spTree>
    <p:extLst>
      <p:ext uri="{BB962C8B-B14F-4D97-AF65-F5344CB8AC3E}">
        <p14:creationId xmlns:p14="http://schemas.microsoft.com/office/powerpoint/2010/main" val="1962082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Comparison of Relapse Rates">
            <a:extLst>
              <a:ext uri="{FF2B5EF4-FFF2-40B4-BE49-F238E27FC236}">
                <a16:creationId xmlns:a16="http://schemas.microsoft.com/office/drawing/2014/main" id="{B4677952-6BC6-BF46-8A2D-78C93046C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09550"/>
            <a:ext cx="88900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B0E8F-8E43-DB4E-AA51-6978C20DDB27}"/>
              </a:ext>
            </a:extLst>
          </p:cNvPr>
          <p:cNvPicPr>
            <a:picLocks noChangeAspect="1"/>
          </p:cNvPicPr>
          <p:nvPr/>
        </p:nvPicPr>
        <p:blipFill>
          <a:blip r:embed="rId2" cstate="print"/>
          <a:stretch>
            <a:fillRect/>
          </a:stretch>
        </p:blipFill>
        <p:spPr>
          <a:xfrm>
            <a:off x="1" y="0"/>
            <a:ext cx="12141714" cy="6858000"/>
          </a:xfrm>
          <a:prstGeom prst="rect">
            <a:avLst/>
          </a:prstGeom>
        </p:spPr>
      </p:pic>
      <p:sp>
        <p:nvSpPr>
          <p:cNvPr id="5" name="Rectangle 2">
            <a:extLst>
              <a:ext uri="{FF2B5EF4-FFF2-40B4-BE49-F238E27FC236}">
                <a16:creationId xmlns:a16="http://schemas.microsoft.com/office/drawing/2014/main" id="{0F932620-2C47-C24E-9E32-70644A7BFB1F}"/>
              </a:ext>
            </a:extLst>
          </p:cNvPr>
          <p:cNvSpPr>
            <a:spLocks noChangeArrowheads="1"/>
          </p:cNvSpPr>
          <p:nvPr/>
        </p:nvSpPr>
        <p:spPr bwMode="auto">
          <a:xfrm>
            <a:off x="1811294" y="282693"/>
            <a:ext cx="184698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50" b="1">
                <a:solidFill>
                  <a:schemeClr val="bg1"/>
                </a:solidFill>
                <a:latin typeface="Yu Gothic UI Semibold" panose="020B0700000000000000" pitchFamily="34" charset="-128"/>
                <a:ea typeface="Yu Gothic UI Semibold" panose="020B0700000000000000" pitchFamily="34" charset="-128"/>
              </a:rPr>
              <a:t>Biological</a:t>
            </a:r>
            <a:endParaRPr lang="en-US" altLang="en-US" sz="2550"/>
          </a:p>
        </p:txBody>
      </p:sp>
      <p:sp>
        <p:nvSpPr>
          <p:cNvPr id="6" name="Rectangle 5">
            <a:extLst>
              <a:ext uri="{FF2B5EF4-FFF2-40B4-BE49-F238E27FC236}">
                <a16:creationId xmlns:a16="http://schemas.microsoft.com/office/drawing/2014/main" id="{F2F5194C-D7D5-D047-86FE-6A865E0FEDAD}"/>
              </a:ext>
            </a:extLst>
          </p:cNvPr>
          <p:cNvSpPr/>
          <p:nvPr/>
        </p:nvSpPr>
        <p:spPr>
          <a:xfrm>
            <a:off x="4669971" y="5722096"/>
            <a:ext cx="7241661" cy="600164"/>
          </a:xfrm>
          <a:prstGeom prst="rect">
            <a:avLst/>
          </a:prstGeom>
        </p:spPr>
        <p:txBody>
          <a:bodyPr wrap="square">
            <a:spAutoFit/>
          </a:bodyPr>
          <a:lstStyle/>
          <a:p>
            <a:pPr lvl="0">
              <a:defRPr/>
            </a:pPr>
            <a:r>
              <a:rPr lang="en-US" altLang="en-US" sz="1100" dirty="0">
                <a:latin typeface="Yu Gothic UI Semibold" panose="020B0700000000000000" pitchFamily="34" charset="-128"/>
                <a:ea typeface="Yu Gothic UI Semibold" panose="020B0700000000000000" pitchFamily="34" charset="-128"/>
              </a:rPr>
              <a:t>Original slide from: Neurobiology of OUD and Medications for OUD: Implications for Co-occurring Disorders</a:t>
            </a:r>
            <a:endParaRPr lang="en-US" altLang="en-US" sz="1100" i="1" dirty="0">
              <a:latin typeface="Yu Gothic UI Semibold" panose="020B0700000000000000" pitchFamily="34" charset="-128"/>
              <a:ea typeface="Yu Gothic UI Semibold" panose="020B0700000000000000" pitchFamily="34" charset="-128"/>
            </a:endParaRPr>
          </a:p>
          <a:p>
            <a:pPr lvl="0">
              <a:defRPr/>
            </a:pPr>
            <a:r>
              <a:rPr lang="en-US" altLang="en-US" sz="1100" i="1" dirty="0">
                <a:latin typeface="Yu Gothic UI Semibold" panose="020B0700000000000000" pitchFamily="34" charset="-128"/>
                <a:ea typeface="Yu Gothic UI Semibold" panose="020B0700000000000000" pitchFamily="34" charset="-128"/>
              </a:rPr>
              <a:t>BRSS TACS  Living Proof Series</a:t>
            </a:r>
          </a:p>
          <a:p>
            <a:pPr lvl="0">
              <a:defRPr/>
            </a:pPr>
            <a:r>
              <a:rPr lang="en-US" altLang="en-US" sz="1100" dirty="0">
                <a:latin typeface="Yu Gothic Medium" panose="020B0400000000000000" pitchFamily="34" charset="-128"/>
                <a:ea typeface="Yu Gothic Medium" panose="020B0400000000000000" pitchFamily="34" charset="-128"/>
              </a:rPr>
              <a:t>Steven Samra, David Marcovitz, </a:t>
            </a:r>
            <a:r>
              <a:rPr lang="en-US" sz="1100" dirty="0">
                <a:latin typeface="Yu Gothic" panose="020B0400000000000000" pitchFamily="34" charset="-128"/>
                <a:ea typeface="Yu Gothic" panose="020B0400000000000000" pitchFamily="34" charset="-128"/>
              </a:rPr>
              <a:t>Ayanda Jordan</a:t>
            </a:r>
            <a:endParaRPr lang="en-US" sz="1100" dirty="0"/>
          </a:p>
        </p:txBody>
      </p:sp>
    </p:spTree>
    <p:extLst>
      <p:ext uri="{BB962C8B-B14F-4D97-AF65-F5344CB8AC3E}">
        <p14:creationId xmlns:p14="http://schemas.microsoft.com/office/powerpoint/2010/main" val="3087972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2EEF-A97F-524A-8A35-FC08766C3912}"/>
              </a:ext>
            </a:extLst>
          </p:cNvPr>
          <p:cNvSpPr>
            <a:spLocks noGrp="1"/>
          </p:cNvSpPr>
          <p:nvPr>
            <p:ph type="title"/>
          </p:nvPr>
        </p:nvSpPr>
        <p:spPr/>
        <p:txBody>
          <a:bodyPr/>
          <a:lstStyle/>
          <a:p>
            <a:r>
              <a:rPr lang="en-US" dirty="0"/>
              <a:t>Genetics in Addiction</a:t>
            </a:r>
          </a:p>
        </p:txBody>
      </p:sp>
      <p:sp>
        <p:nvSpPr>
          <p:cNvPr id="3" name="Content Placeholder 2">
            <a:extLst>
              <a:ext uri="{FF2B5EF4-FFF2-40B4-BE49-F238E27FC236}">
                <a16:creationId xmlns:a16="http://schemas.microsoft.com/office/drawing/2014/main" id="{E857AB53-37AA-024A-9E64-2664B9A09C1A}"/>
              </a:ext>
            </a:extLst>
          </p:cNvPr>
          <p:cNvSpPr>
            <a:spLocks noGrp="1"/>
          </p:cNvSpPr>
          <p:nvPr>
            <p:ph idx="1"/>
          </p:nvPr>
        </p:nvSpPr>
        <p:spPr/>
        <p:txBody>
          <a:bodyPr>
            <a:normAutofit/>
          </a:bodyPr>
          <a:lstStyle/>
          <a:p>
            <a:r>
              <a:rPr lang="en-US" sz="4400" dirty="0"/>
              <a:t>Inheritability has been found to range from 40-60%</a:t>
            </a:r>
          </a:p>
          <a:p>
            <a:pPr lvl="1"/>
            <a:r>
              <a:rPr lang="en-US" sz="4000" dirty="0"/>
              <a:t>4-fold increased risk in 1</a:t>
            </a:r>
            <a:r>
              <a:rPr lang="en-US" sz="4000" baseline="30000" dirty="0"/>
              <a:t>st</a:t>
            </a:r>
            <a:r>
              <a:rPr lang="en-US" sz="4000" dirty="0"/>
              <a:t> degree relatives</a:t>
            </a:r>
          </a:p>
          <a:p>
            <a:pPr lvl="1"/>
            <a:r>
              <a:rPr lang="en-US" sz="4000" dirty="0"/>
              <a:t>4-fold increased risk also in adopted away children</a:t>
            </a:r>
          </a:p>
        </p:txBody>
      </p:sp>
    </p:spTree>
    <p:extLst>
      <p:ext uri="{BB962C8B-B14F-4D97-AF65-F5344CB8AC3E}">
        <p14:creationId xmlns:p14="http://schemas.microsoft.com/office/powerpoint/2010/main" val="20976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2EEF-A97F-524A-8A35-FC08766C3912}"/>
              </a:ext>
            </a:extLst>
          </p:cNvPr>
          <p:cNvSpPr>
            <a:spLocks noGrp="1"/>
          </p:cNvSpPr>
          <p:nvPr>
            <p:ph type="title"/>
          </p:nvPr>
        </p:nvSpPr>
        <p:spPr/>
        <p:txBody>
          <a:bodyPr/>
          <a:lstStyle/>
          <a:p>
            <a:r>
              <a:rPr lang="en-US" dirty="0"/>
              <a:t>Genetics in Addiction: Pedigree</a:t>
            </a:r>
          </a:p>
        </p:txBody>
      </p:sp>
      <p:sp>
        <p:nvSpPr>
          <p:cNvPr id="3" name="Content Placeholder 2">
            <a:extLst>
              <a:ext uri="{FF2B5EF4-FFF2-40B4-BE49-F238E27FC236}">
                <a16:creationId xmlns:a16="http://schemas.microsoft.com/office/drawing/2014/main" id="{E857AB53-37AA-024A-9E64-2664B9A09C1A}"/>
              </a:ext>
            </a:extLst>
          </p:cNvPr>
          <p:cNvSpPr>
            <a:spLocks noGrp="1"/>
          </p:cNvSpPr>
          <p:nvPr>
            <p:ph idx="1"/>
          </p:nvPr>
        </p:nvSpPr>
        <p:spPr>
          <a:xfrm>
            <a:off x="838200" y="1504422"/>
            <a:ext cx="10515600" cy="4351338"/>
          </a:xfrm>
        </p:spPr>
        <p:txBody>
          <a:bodyPr>
            <a:normAutofit fontScale="92500" lnSpcReduction="10000"/>
          </a:bodyPr>
          <a:lstStyle/>
          <a:p>
            <a:r>
              <a:rPr lang="en-US" sz="4400" dirty="0"/>
              <a:t>Monozygotic twins have higher concordance of addiction than dizygotic twins</a:t>
            </a:r>
          </a:p>
          <a:p>
            <a:pPr lvl="1"/>
            <a:r>
              <a:rPr lang="en-US" sz="4000" dirty="0"/>
              <a:t>The more genes you share, the more similar your addiction propensity</a:t>
            </a:r>
          </a:p>
          <a:p>
            <a:r>
              <a:rPr lang="en-US" sz="4400" dirty="0"/>
              <a:t>Men whose parents were alcoholics have an increased likelihood of alcoholism even when adopted and raised by non-alcoholic parents from birth.</a:t>
            </a:r>
            <a:endParaRPr lang="en-US" sz="4000" dirty="0"/>
          </a:p>
        </p:txBody>
      </p:sp>
    </p:spTree>
    <p:extLst>
      <p:ext uri="{BB962C8B-B14F-4D97-AF65-F5344CB8AC3E}">
        <p14:creationId xmlns:p14="http://schemas.microsoft.com/office/powerpoint/2010/main" val="407388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2EEF-A97F-524A-8A35-FC08766C3912}"/>
              </a:ext>
            </a:extLst>
          </p:cNvPr>
          <p:cNvSpPr>
            <a:spLocks noGrp="1"/>
          </p:cNvSpPr>
          <p:nvPr>
            <p:ph type="title"/>
          </p:nvPr>
        </p:nvSpPr>
        <p:spPr/>
        <p:txBody>
          <a:bodyPr/>
          <a:lstStyle/>
          <a:p>
            <a:r>
              <a:rPr lang="en-US" dirty="0"/>
              <a:t>Genetics in Addiction: The Genome</a:t>
            </a:r>
          </a:p>
        </p:txBody>
      </p:sp>
      <p:sp>
        <p:nvSpPr>
          <p:cNvPr id="3" name="Content Placeholder 2">
            <a:extLst>
              <a:ext uri="{FF2B5EF4-FFF2-40B4-BE49-F238E27FC236}">
                <a16:creationId xmlns:a16="http://schemas.microsoft.com/office/drawing/2014/main" id="{E857AB53-37AA-024A-9E64-2664B9A09C1A}"/>
              </a:ext>
            </a:extLst>
          </p:cNvPr>
          <p:cNvSpPr>
            <a:spLocks noGrp="1"/>
          </p:cNvSpPr>
          <p:nvPr>
            <p:ph idx="1"/>
          </p:nvPr>
        </p:nvSpPr>
        <p:spPr>
          <a:xfrm>
            <a:off x="838200" y="1690689"/>
            <a:ext cx="10515600" cy="4351338"/>
          </a:xfrm>
        </p:spPr>
        <p:txBody>
          <a:bodyPr>
            <a:normAutofit/>
          </a:bodyPr>
          <a:lstStyle/>
          <a:p>
            <a:r>
              <a:rPr lang="en-US" sz="4400" dirty="0"/>
              <a:t>In humans, several chromosomal regions have been linked to SUD, but only a few specific genes have been identified with polymorphism that either predispose to or protect from drug addiction.</a:t>
            </a:r>
            <a:endParaRPr lang="en-US" sz="4000" dirty="0"/>
          </a:p>
        </p:txBody>
      </p:sp>
    </p:spTree>
    <p:extLst>
      <p:ext uri="{BB962C8B-B14F-4D97-AF65-F5344CB8AC3E}">
        <p14:creationId xmlns:p14="http://schemas.microsoft.com/office/powerpoint/2010/main" val="257604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F62CA9-CB06-6C41-9B00-8B16DAAF507B}"/>
              </a:ext>
            </a:extLst>
          </p:cNvPr>
          <p:cNvSpPr/>
          <p:nvPr/>
        </p:nvSpPr>
        <p:spPr>
          <a:xfrm>
            <a:off x="2071687" y="2320022"/>
            <a:ext cx="8601075" cy="1446550"/>
          </a:xfrm>
          <a:prstGeom prst="rect">
            <a:avLst/>
          </a:prstGeom>
        </p:spPr>
        <p:txBody>
          <a:bodyPr wrap="square">
            <a:spAutoFit/>
          </a:bodyPr>
          <a:lstStyle/>
          <a:p>
            <a:r>
              <a:rPr lang="en-US" sz="4400" b="1" dirty="0"/>
              <a:t>No one </a:t>
            </a:r>
            <a:r>
              <a:rPr lang="en-US" sz="4400" b="1" i="1" dirty="0"/>
              <a:t>chooses</a:t>
            </a:r>
            <a:r>
              <a:rPr lang="en-US" sz="4400" b="1" dirty="0"/>
              <a:t> drug addiction or to develop heart disease.</a:t>
            </a:r>
            <a:endParaRPr lang="en-US" sz="4400" dirty="0"/>
          </a:p>
        </p:txBody>
      </p:sp>
    </p:spTree>
    <p:extLst>
      <p:ext uri="{BB962C8B-B14F-4D97-AF65-F5344CB8AC3E}">
        <p14:creationId xmlns:p14="http://schemas.microsoft.com/office/powerpoint/2010/main" val="3998805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thumb/d/d8/Dopaminergic_pathways.svg/1024px-Dopaminergic_pathways.svg.png">
            <a:extLst>
              <a:ext uri="{FF2B5EF4-FFF2-40B4-BE49-F238E27FC236}">
                <a16:creationId xmlns:a16="http://schemas.microsoft.com/office/drawing/2014/main" id="{BED672BC-2473-274D-8C60-15782B10A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226" y="1005880"/>
            <a:ext cx="8527567" cy="58521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65CBE9-815D-7F48-802B-B64D5F41C07C}"/>
              </a:ext>
            </a:extLst>
          </p:cNvPr>
          <p:cNvSpPr txBox="1"/>
          <p:nvPr/>
        </p:nvSpPr>
        <p:spPr>
          <a:xfrm>
            <a:off x="267546" y="437322"/>
            <a:ext cx="3691844" cy="2616101"/>
          </a:xfrm>
          <a:prstGeom prst="rect">
            <a:avLst/>
          </a:prstGeom>
          <a:noFill/>
        </p:spPr>
        <p:txBody>
          <a:bodyPr wrap="none" rtlCol="0">
            <a:spAutoFit/>
          </a:bodyPr>
          <a:lstStyle/>
          <a:p>
            <a:r>
              <a:rPr lang="en-US" sz="3600" b="1" dirty="0">
                <a:solidFill>
                  <a:srgbClr val="0070C0"/>
                </a:solidFill>
              </a:rPr>
              <a:t>Dopamine</a:t>
            </a:r>
          </a:p>
          <a:p>
            <a:pPr marL="342900" indent="-342900">
              <a:buFont typeface="Arial" panose="020B0604020202020204" pitchFamily="34" charset="0"/>
              <a:buChar char="•"/>
            </a:pPr>
            <a:r>
              <a:rPr lang="en-US" sz="3200" b="1" dirty="0">
                <a:solidFill>
                  <a:srgbClr val="FF0000"/>
                </a:solidFill>
              </a:rPr>
              <a:t>Reward/salience</a:t>
            </a:r>
          </a:p>
          <a:p>
            <a:pPr marL="342900" indent="-342900">
              <a:buFont typeface="Arial" panose="020B0604020202020204" pitchFamily="34" charset="0"/>
              <a:buChar char="•"/>
            </a:pPr>
            <a:r>
              <a:rPr lang="en-US" sz="3200" b="1" dirty="0">
                <a:solidFill>
                  <a:srgbClr val="FF0000"/>
                </a:solidFill>
              </a:rPr>
              <a:t>Pleasure/euphoria</a:t>
            </a:r>
          </a:p>
          <a:p>
            <a:pPr marL="342900" indent="-342900">
              <a:buFont typeface="Arial" panose="020B0604020202020204" pitchFamily="34" charset="0"/>
              <a:buChar char="•"/>
            </a:pPr>
            <a:r>
              <a:rPr lang="en-US" sz="3200" b="1" dirty="0">
                <a:solidFill>
                  <a:srgbClr val="FF0000"/>
                </a:solidFill>
              </a:rPr>
              <a:t>Motor function</a:t>
            </a:r>
          </a:p>
          <a:p>
            <a:pPr marL="342900" indent="-342900">
              <a:buFont typeface="Arial" panose="020B0604020202020204" pitchFamily="34" charset="0"/>
              <a:buChar char="•"/>
            </a:pPr>
            <a:r>
              <a:rPr lang="en-US" sz="3200" b="1" dirty="0">
                <a:solidFill>
                  <a:srgbClr val="FF0000"/>
                </a:solidFill>
              </a:rPr>
              <a:t>Compulsion</a:t>
            </a:r>
          </a:p>
        </p:txBody>
      </p:sp>
    </p:spTree>
    <p:extLst>
      <p:ext uri="{BB962C8B-B14F-4D97-AF65-F5344CB8AC3E}">
        <p14:creationId xmlns:p14="http://schemas.microsoft.com/office/powerpoint/2010/main" val="35410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a:t>
            </a:r>
          </a:p>
        </p:txBody>
      </p:sp>
      <p:sp>
        <p:nvSpPr>
          <p:cNvPr id="3" name="Content Placeholder 2"/>
          <p:cNvSpPr>
            <a:spLocks noGrp="1"/>
          </p:cNvSpPr>
          <p:nvPr>
            <p:ph idx="1"/>
          </p:nvPr>
        </p:nvSpPr>
        <p:spPr>
          <a:xfrm>
            <a:off x="1981200" y="1679404"/>
            <a:ext cx="8229600" cy="3953421"/>
          </a:xfrm>
        </p:spPr>
        <p:txBody>
          <a:bodyPr>
            <a:noAutofit/>
          </a:bodyPr>
          <a:lstStyle/>
          <a:p>
            <a:pPr lvl="0"/>
            <a:r>
              <a:rPr lang="en-US" sz="2300" dirty="0"/>
              <a:t>The Opioid Response Network (ORN) provides local, experienced consultants in prevention, treatment and recovery to communities and organizations to help address this opioid crisis. </a:t>
            </a:r>
          </a:p>
          <a:p>
            <a:pPr lvl="0"/>
            <a:r>
              <a:rPr lang="en-US" sz="2300" dirty="0"/>
              <a:t>The ORN accepts requests for education and training. </a:t>
            </a:r>
          </a:p>
          <a:p>
            <a:pPr lvl="0"/>
            <a:r>
              <a:rPr lang="en-US" sz="2300" dirty="0"/>
              <a:t>Each state/territory has a designated team, led by a regional Technology Transfer Specialist (TTS), who is an expert in implementing evidence-based practices. </a:t>
            </a:r>
          </a:p>
        </p:txBody>
      </p:sp>
      <p:sp>
        <p:nvSpPr>
          <p:cNvPr id="4" name="Slide Number Placeholder 3"/>
          <p:cNvSpPr>
            <a:spLocks noGrp="1"/>
          </p:cNvSpPr>
          <p:nvPr>
            <p:ph type="sldNum" sz="quarter" idx="12"/>
          </p:nvPr>
        </p:nvSpPr>
        <p:spPr/>
        <p:txBody>
          <a:bodyPr/>
          <a:lstStyle/>
          <a:p>
            <a:pPr defTabSz="457200"/>
            <a:fld id="{1271A09D-B238-CC49-8083-E93D66A072E7}" type="slidenum">
              <a:rPr lang="en-US">
                <a:solidFill>
                  <a:prstClr val="black">
                    <a:tint val="75000"/>
                  </a:prstClr>
                </a:solidFill>
              </a:rPr>
              <a:pPr defTabSz="457200"/>
              <a:t>3</a:t>
            </a:fld>
            <a:endParaRPr lang="en-US">
              <a:solidFill>
                <a:prstClr val="black">
                  <a:tint val="75000"/>
                </a:prstClr>
              </a:solidFill>
            </a:endParaRPr>
          </a:p>
        </p:txBody>
      </p:sp>
    </p:spTree>
    <p:extLst>
      <p:ext uri="{BB962C8B-B14F-4D97-AF65-F5344CB8AC3E}">
        <p14:creationId xmlns:p14="http://schemas.microsoft.com/office/powerpoint/2010/main" val="478445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243" y="677665"/>
            <a:ext cx="5687514" cy="5502670"/>
          </a:xfrm>
          <a:prstGeom prst="rect">
            <a:avLst/>
          </a:prstGeom>
        </p:spPr>
      </p:pic>
      <p:sp>
        <p:nvSpPr>
          <p:cNvPr id="8" name="Rectangle 7"/>
          <p:cNvSpPr/>
          <p:nvPr/>
        </p:nvSpPr>
        <p:spPr>
          <a:xfrm>
            <a:off x="6238672" y="6342832"/>
            <a:ext cx="6096000" cy="430887"/>
          </a:xfrm>
          <a:prstGeom prst="rect">
            <a:avLst/>
          </a:prstGeom>
        </p:spPr>
        <p:txBody>
          <a:bodyPr>
            <a:spAutoFit/>
          </a:bodyPr>
          <a:lstStyle/>
          <a:p>
            <a:r>
              <a:rPr lang="en-US" sz="1100" dirty="0"/>
              <a:t>Facing Addiction in America: The Surgeon General's Report on Alcohol, Drugs, and Health [Internet]. Washington (DC): US Department of Health and Human Services; 2016 Nov. </a:t>
            </a:r>
          </a:p>
        </p:txBody>
      </p:sp>
      <p:sp>
        <p:nvSpPr>
          <p:cNvPr id="9" name="Rectangle 8"/>
          <p:cNvSpPr/>
          <p:nvPr/>
        </p:nvSpPr>
        <p:spPr>
          <a:xfrm>
            <a:off x="3883182" y="227085"/>
            <a:ext cx="4425635" cy="369332"/>
          </a:xfrm>
          <a:prstGeom prst="rect">
            <a:avLst/>
          </a:prstGeom>
        </p:spPr>
        <p:txBody>
          <a:bodyPr wrap="none">
            <a:spAutoFit/>
          </a:bodyPr>
          <a:lstStyle/>
          <a:p>
            <a:r>
              <a:rPr lang="en-US" b="1" dirty="0"/>
              <a:t>The Brain Regions Associated with Addiction</a:t>
            </a:r>
          </a:p>
        </p:txBody>
      </p:sp>
    </p:spTree>
    <p:extLst>
      <p:ext uri="{BB962C8B-B14F-4D97-AF65-F5344CB8AC3E}">
        <p14:creationId xmlns:p14="http://schemas.microsoft.com/office/powerpoint/2010/main" val="317841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Revisiting the ASAM Definition of Addiction</a:t>
            </a:r>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r>
              <a:rPr lang="en-US" sz="4800" dirty="0">
                <a:latin typeface="Yu Gothic" panose="020B0400000000000000" pitchFamily="34" charset="-128"/>
                <a:ea typeface="Yu Gothic" panose="020B0400000000000000" pitchFamily="34" charset="-128"/>
              </a:rPr>
              <a:t>“Addiction is a primary, chronic </a:t>
            </a:r>
            <a:r>
              <a:rPr lang="en-US" sz="4800" b="1" dirty="0">
                <a:solidFill>
                  <a:srgbClr val="FF0000"/>
                </a:solidFill>
                <a:latin typeface="Yu Gothic" panose="020B0400000000000000" pitchFamily="34" charset="-128"/>
                <a:ea typeface="Yu Gothic" panose="020B0400000000000000" pitchFamily="34" charset="-128"/>
              </a:rPr>
              <a:t>disease</a:t>
            </a:r>
            <a:r>
              <a:rPr lang="en-US" sz="4800" dirty="0">
                <a:latin typeface="Yu Gothic" panose="020B0400000000000000" pitchFamily="34" charset="-128"/>
                <a:ea typeface="Yu Gothic" panose="020B0400000000000000" pitchFamily="34" charset="-128"/>
              </a:rPr>
              <a:t> of </a:t>
            </a:r>
            <a:r>
              <a:rPr lang="en-US" sz="4800" b="1" dirty="0">
                <a:solidFill>
                  <a:srgbClr val="FF0000"/>
                </a:solidFill>
                <a:latin typeface="Yu Gothic" panose="020B0400000000000000" pitchFamily="34" charset="-128"/>
                <a:ea typeface="Yu Gothic" panose="020B0400000000000000" pitchFamily="34" charset="-128"/>
              </a:rPr>
              <a:t>brain reward, motivation, memory, and related circuitry</a:t>
            </a:r>
            <a:r>
              <a:rPr lang="en-US" sz="4800" dirty="0">
                <a:latin typeface="Yu Gothic" panose="020B0400000000000000" pitchFamily="34" charset="-128"/>
                <a:ea typeface="Yu Gothic" panose="020B0400000000000000" pitchFamily="34" charset="-128"/>
              </a:rPr>
              <a:t>.”</a:t>
            </a:r>
          </a:p>
          <a:p>
            <a:endParaRPr lang="en-US" sz="3200" dirty="0"/>
          </a:p>
        </p:txBody>
      </p:sp>
    </p:spTree>
    <p:extLst>
      <p:ext uri="{BB962C8B-B14F-4D97-AF65-F5344CB8AC3E}">
        <p14:creationId xmlns:p14="http://schemas.microsoft.com/office/powerpoint/2010/main" val="688104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BA429-D523-1D4B-B710-D5A52D49F96F}"/>
              </a:ext>
            </a:extLst>
          </p:cNvPr>
          <p:cNvSpPr>
            <a:spLocks noGrp="1"/>
          </p:cNvSpPr>
          <p:nvPr>
            <p:ph idx="4294967295"/>
          </p:nvPr>
        </p:nvSpPr>
        <p:spPr>
          <a:xfrm>
            <a:off x="1047750" y="2339975"/>
            <a:ext cx="10515600" cy="1279525"/>
          </a:xfrm>
        </p:spPr>
        <p:txBody>
          <a:bodyPr>
            <a:normAutofit/>
          </a:bodyPr>
          <a:lstStyle/>
          <a:p>
            <a:pPr marL="0" indent="0">
              <a:buNone/>
            </a:pPr>
            <a:r>
              <a:rPr lang="en-US" sz="4000" b="1" dirty="0"/>
              <a:t>“My cousin overdosed. We tried to Narcan her back. It didn’t work. I used a line!”</a:t>
            </a:r>
          </a:p>
        </p:txBody>
      </p:sp>
    </p:spTree>
    <p:extLst>
      <p:ext uri="{BB962C8B-B14F-4D97-AF65-F5344CB8AC3E}">
        <p14:creationId xmlns:p14="http://schemas.microsoft.com/office/powerpoint/2010/main" val="1507013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EF92A-1004-2D45-9F34-A4823F500297}"/>
              </a:ext>
            </a:extLst>
          </p:cNvPr>
          <p:cNvPicPr>
            <a:picLocks noChangeAspect="1"/>
          </p:cNvPicPr>
          <p:nvPr/>
        </p:nvPicPr>
        <p:blipFill>
          <a:blip r:embed="rId3"/>
          <a:stretch>
            <a:fillRect/>
          </a:stretch>
        </p:blipFill>
        <p:spPr>
          <a:xfrm>
            <a:off x="1943100" y="363640"/>
            <a:ext cx="8642374" cy="4263571"/>
          </a:xfrm>
          <a:prstGeom prst="rect">
            <a:avLst/>
          </a:prstGeom>
        </p:spPr>
      </p:pic>
      <p:sp>
        <p:nvSpPr>
          <p:cNvPr id="5" name="Rectangle 4">
            <a:extLst>
              <a:ext uri="{FF2B5EF4-FFF2-40B4-BE49-F238E27FC236}">
                <a16:creationId xmlns:a16="http://schemas.microsoft.com/office/drawing/2014/main" id="{081436DD-2A08-C647-BC39-E102C632FC3B}"/>
              </a:ext>
            </a:extLst>
          </p:cNvPr>
          <p:cNvSpPr/>
          <p:nvPr/>
        </p:nvSpPr>
        <p:spPr>
          <a:xfrm>
            <a:off x="1457802" y="4924700"/>
            <a:ext cx="9612970" cy="1569660"/>
          </a:xfrm>
          <a:prstGeom prst="rect">
            <a:avLst/>
          </a:prstGeom>
        </p:spPr>
        <p:txBody>
          <a:bodyPr wrap="square">
            <a:spAutoFit/>
          </a:bodyPr>
          <a:lstStyle/>
          <a:p>
            <a:r>
              <a:rPr lang="en-US" sz="2400" i="1" dirty="0">
                <a:solidFill>
                  <a:srgbClr val="000000"/>
                </a:solidFill>
                <a:latin typeface="Verdana" panose="020B0604030504040204" pitchFamily="34" charset="0"/>
              </a:rPr>
              <a:t>Rats prefer auto-administration of electrical stimuli, which affect the dopamine reward circuit, over eating of a (normally) appetizing piece of cheese (drawing by Romain Giraud, student of SVI632 in 2010, University of Bordeaux).</a:t>
            </a:r>
            <a:endParaRPr lang="en-US" sz="2400" dirty="0"/>
          </a:p>
        </p:txBody>
      </p:sp>
    </p:spTree>
    <p:extLst>
      <p:ext uri="{BB962C8B-B14F-4D97-AF65-F5344CB8AC3E}">
        <p14:creationId xmlns:p14="http://schemas.microsoft.com/office/powerpoint/2010/main" val="3620969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3image4208776752">
            <a:extLst>
              <a:ext uri="{FF2B5EF4-FFF2-40B4-BE49-F238E27FC236}">
                <a16:creationId xmlns:a16="http://schemas.microsoft.com/office/drawing/2014/main" id="{17C59655-E228-C249-8353-F9F1DAE55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4" y="328516"/>
            <a:ext cx="6700836" cy="624025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D2E7A08-59AF-3445-928C-81E61C4ACEA0}"/>
              </a:ext>
            </a:extLst>
          </p:cNvPr>
          <p:cNvGrpSpPr/>
          <p:nvPr/>
        </p:nvGrpSpPr>
        <p:grpSpPr>
          <a:xfrm>
            <a:off x="6250782" y="3448645"/>
            <a:ext cx="5122068" cy="1256997"/>
            <a:chOff x="6250782" y="3448645"/>
            <a:chExt cx="5122068" cy="1256997"/>
          </a:xfrm>
        </p:grpSpPr>
        <p:sp>
          <p:nvSpPr>
            <p:cNvPr id="3" name="Oval 2">
              <a:extLst>
                <a:ext uri="{FF2B5EF4-FFF2-40B4-BE49-F238E27FC236}">
                  <a16:creationId xmlns:a16="http://schemas.microsoft.com/office/drawing/2014/main" id="{EC93D8CF-BB4C-3842-A706-858A0467F2D4}"/>
                </a:ext>
              </a:extLst>
            </p:cNvPr>
            <p:cNvSpPr/>
            <p:nvPr/>
          </p:nvSpPr>
          <p:spPr>
            <a:xfrm>
              <a:off x="6250782" y="3448645"/>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3382B7B-ACE7-D044-9CFD-254E1FD7097C}"/>
                </a:ext>
              </a:extLst>
            </p:cNvPr>
            <p:cNvCxnSpPr>
              <a:cxnSpLocks/>
              <a:stCxn id="3" idx="6"/>
            </p:cNvCxnSpPr>
            <p:nvPr/>
          </p:nvCxnSpPr>
          <p:spPr>
            <a:xfrm>
              <a:off x="6525102" y="3585805"/>
              <a:ext cx="3233261" cy="519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E85F45A-F6F2-8549-8CA6-0B9BA333FE3A}"/>
                </a:ext>
              </a:extLst>
            </p:cNvPr>
            <p:cNvSpPr txBox="1"/>
            <p:nvPr/>
          </p:nvSpPr>
          <p:spPr>
            <a:xfrm>
              <a:off x="9601200" y="3505313"/>
              <a:ext cx="1771650" cy="1200329"/>
            </a:xfrm>
            <a:prstGeom prst="rect">
              <a:avLst/>
            </a:prstGeom>
            <a:noFill/>
          </p:spPr>
          <p:txBody>
            <a:bodyPr wrap="square" rtlCol="0">
              <a:spAutoFit/>
            </a:bodyPr>
            <a:lstStyle/>
            <a:p>
              <a:pPr algn="ctr"/>
              <a:r>
                <a:rPr lang="en-US" sz="2400" dirty="0"/>
                <a:t>Ventral Tegmental </a:t>
              </a:r>
            </a:p>
            <a:p>
              <a:pPr algn="ctr"/>
              <a:r>
                <a:rPr lang="en-US" sz="2400" dirty="0"/>
                <a:t>Area (VTA)</a:t>
              </a:r>
            </a:p>
          </p:txBody>
        </p:sp>
      </p:grpSp>
      <p:grpSp>
        <p:nvGrpSpPr>
          <p:cNvPr id="29" name="Group 28">
            <a:extLst>
              <a:ext uri="{FF2B5EF4-FFF2-40B4-BE49-F238E27FC236}">
                <a16:creationId xmlns:a16="http://schemas.microsoft.com/office/drawing/2014/main" id="{9FE49427-2B66-FF42-B776-B0F567FC6030}"/>
              </a:ext>
            </a:extLst>
          </p:cNvPr>
          <p:cNvGrpSpPr/>
          <p:nvPr/>
        </p:nvGrpSpPr>
        <p:grpSpPr>
          <a:xfrm>
            <a:off x="2922152" y="3097172"/>
            <a:ext cx="2226587" cy="2960907"/>
            <a:chOff x="2922152" y="3097172"/>
            <a:chExt cx="2226587" cy="2960907"/>
          </a:xfrm>
        </p:grpSpPr>
        <p:sp>
          <p:nvSpPr>
            <p:cNvPr id="16" name="Oval 15">
              <a:extLst>
                <a:ext uri="{FF2B5EF4-FFF2-40B4-BE49-F238E27FC236}">
                  <a16:creationId xmlns:a16="http://schemas.microsoft.com/office/drawing/2014/main" id="{5857E7CD-16B1-AC4D-9BED-C2B0940B40DF}"/>
                </a:ext>
              </a:extLst>
            </p:cNvPr>
            <p:cNvSpPr/>
            <p:nvPr/>
          </p:nvSpPr>
          <p:spPr>
            <a:xfrm>
              <a:off x="4874419" y="3097172"/>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8C50CFFF-586D-CE4B-8368-D8938E7763EB}"/>
                </a:ext>
              </a:extLst>
            </p:cNvPr>
            <p:cNvCxnSpPr>
              <a:cxnSpLocks/>
            </p:cNvCxnSpPr>
            <p:nvPr/>
          </p:nvCxnSpPr>
          <p:spPr>
            <a:xfrm flipH="1">
              <a:off x="3857625" y="3299697"/>
              <a:ext cx="1050846" cy="1558053"/>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3B86E3C-4277-5B4A-B3A5-B18E4C76BAE7}"/>
                </a:ext>
              </a:extLst>
            </p:cNvPr>
            <p:cNvSpPr txBox="1"/>
            <p:nvPr/>
          </p:nvSpPr>
          <p:spPr>
            <a:xfrm>
              <a:off x="2922152" y="4857750"/>
              <a:ext cx="1771650" cy="1200329"/>
            </a:xfrm>
            <a:prstGeom prst="rect">
              <a:avLst/>
            </a:prstGeom>
            <a:noFill/>
          </p:spPr>
          <p:txBody>
            <a:bodyPr wrap="square" rtlCol="0">
              <a:spAutoFit/>
            </a:bodyPr>
            <a:lstStyle/>
            <a:p>
              <a:pPr algn="ctr"/>
              <a:r>
                <a:rPr lang="en-US" sz="2400" dirty="0"/>
                <a:t>Nucleus</a:t>
              </a:r>
            </a:p>
            <a:p>
              <a:pPr algn="ctr"/>
              <a:r>
                <a:rPr lang="en-US" sz="2400" dirty="0" err="1"/>
                <a:t>Accumbens</a:t>
              </a:r>
              <a:r>
                <a:rPr lang="en-US" sz="2400" dirty="0"/>
                <a:t> (NA)</a:t>
              </a:r>
            </a:p>
          </p:txBody>
        </p:sp>
      </p:grpSp>
      <p:grpSp>
        <p:nvGrpSpPr>
          <p:cNvPr id="30" name="Group 29">
            <a:extLst>
              <a:ext uri="{FF2B5EF4-FFF2-40B4-BE49-F238E27FC236}">
                <a16:creationId xmlns:a16="http://schemas.microsoft.com/office/drawing/2014/main" id="{3839E52C-8025-7A41-A9AC-BD5DEF7961C1}"/>
              </a:ext>
            </a:extLst>
          </p:cNvPr>
          <p:cNvGrpSpPr/>
          <p:nvPr/>
        </p:nvGrpSpPr>
        <p:grpSpPr>
          <a:xfrm>
            <a:off x="521133" y="1507687"/>
            <a:ext cx="3658577" cy="2412668"/>
            <a:chOff x="521133" y="1507687"/>
            <a:chExt cx="3658577" cy="2412668"/>
          </a:xfrm>
        </p:grpSpPr>
        <p:sp>
          <p:nvSpPr>
            <p:cNvPr id="20" name="Oval 18">
              <a:extLst>
                <a:ext uri="{FF2B5EF4-FFF2-40B4-BE49-F238E27FC236}">
                  <a16:creationId xmlns:a16="http://schemas.microsoft.com/office/drawing/2014/main" id="{A1B17DB6-1EF0-2544-AD70-7B224F406BF8}"/>
                </a:ext>
              </a:extLst>
            </p:cNvPr>
            <p:cNvSpPr/>
            <p:nvPr/>
          </p:nvSpPr>
          <p:spPr>
            <a:xfrm>
              <a:off x="2971061" y="1507687"/>
              <a:ext cx="1208649" cy="2412668"/>
            </a:xfrm>
            <a:custGeom>
              <a:avLst/>
              <a:gdLst>
                <a:gd name="connsiteX0" fmla="*/ 0 w 486889"/>
                <a:gd name="connsiteY0" fmla="*/ 907045 h 1814089"/>
                <a:gd name="connsiteX1" fmla="*/ 243445 w 486889"/>
                <a:gd name="connsiteY1" fmla="*/ 0 h 1814089"/>
                <a:gd name="connsiteX2" fmla="*/ 486890 w 486889"/>
                <a:gd name="connsiteY2" fmla="*/ 907045 h 1814089"/>
                <a:gd name="connsiteX3" fmla="*/ 243445 w 486889"/>
                <a:gd name="connsiteY3" fmla="*/ 1814090 h 1814089"/>
                <a:gd name="connsiteX4" fmla="*/ 0 w 486889"/>
                <a:gd name="connsiteY4" fmla="*/ 907045 h 1814089"/>
                <a:gd name="connsiteX0" fmla="*/ 0 w 829790"/>
                <a:gd name="connsiteY0" fmla="*/ 793573 h 1815534"/>
                <a:gd name="connsiteX1" fmla="*/ 586345 w 829790"/>
                <a:gd name="connsiteY1" fmla="*/ 828 h 1815534"/>
                <a:gd name="connsiteX2" fmla="*/ 829790 w 829790"/>
                <a:gd name="connsiteY2" fmla="*/ 907873 h 1815534"/>
                <a:gd name="connsiteX3" fmla="*/ 586345 w 829790"/>
                <a:gd name="connsiteY3" fmla="*/ 1814918 h 1815534"/>
                <a:gd name="connsiteX4" fmla="*/ 0 w 829790"/>
                <a:gd name="connsiteY4" fmla="*/ 793573 h 1815534"/>
                <a:gd name="connsiteX0" fmla="*/ 9 w 829799"/>
                <a:gd name="connsiteY0" fmla="*/ 793260 h 1786688"/>
                <a:gd name="connsiteX1" fmla="*/ 586354 w 829799"/>
                <a:gd name="connsiteY1" fmla="*/ 515 h 1786688"/>
                <a:gd name="connsiteX2" fmla="*/ 829799 w 829799"/>
                <a:gd name="connsiteY2" fmla="*/ 907560 h 1786688"/>
                <a:gd name="connsiteX3" fmla="*/ 600641 w 829799"/>
                <a:gd name="connsiteY3" fmla="*/ 1786030 h 1786688"/>
                <a:gd name="connsiteX4" fmla="*/ 9 w 829799"/>
                <a:gd name="connsiteY4" fmla="*/ 793260 h 1786688"/>
                <a:gd name="connsiteX0" fmla="*/ 10 w 1201275"/>
                <a:gd name="connsiteY0" fmla="*/ 794052 h 1788790"/>
                <a:gd name="connsiteX1" fmla="*/ 586355 w 1201275"/>
                <a:gd name="connsiteY1" fmla="*/ 1307 h 1788790"/>
                <a:gd name="connsiteX2" fmla="*/ 1201275 w 1201275"/>
                <a:gd name="connsiteY2" fmla="*/ 979790 h 1788790"/>
                <a:gd name="connsiteX3" fmla="*/ 600642 w 1201275"/>
                <a:gd name="connsiteY3" fmla="*/ 1786822 h 1788790"/>
                <a:gd name="connsiteX4" fmla="*/ 10 w 1201275"/>
                <a:gd name="connsiteY4" fmla="*/ 794052 h 1788790"/>
                <a:gd name="connsiteX0" fmla="*/ 10 w 1236461"/>
                <a:gd name="connsiteY0" fmla="*/ 794052 h 1788790"/>
                <a:gd name="connsiteX1" fmla="*/ 586355 w 1236461"/>
                <a:gd name="connsiteY1" fmla="*/ 1307 h 1788790"/>
                <a:gd name="connsiteX2" fmla="*/ 1201275 w 1236461"/>
                <a:gd name="connsiteY2" fmla="*/ 979790 h 1788790"/>
                <a:gd name="connsiteX3" fmla="*/ 600642 w 1236461"/>
                <a:gd name="connsiteY3" fmla="*/ 1786822 h 1788790"/>
                <a:gd name="connsiteX4" fmla="*/ 10 w 1236461"/>
                <a:gd name="connsiteY4" fmla="*/ 794052 h 1788790"/>
                <a:gd name="connsiteX0" fmla="*/ 55694 w 1292145"/>
                <a:gd name="connsiteY0" fmla="*/ 793859 h 1788792"/>
                <a:gd name="connsiteX1" fmla="*/ 642039 w 1292145"/>
                <a:gd name="connsiteY1" fmla="*/ 1114 h 1788792"/>
                <a:gd name="connsiteX2" fmla="*/ 1256959 w 1292145"/>
                <a:gd name="connsiteY2" fmla="*/ 979597 h 1788792"/>
                <a:gd name="connsiteX3" fmla="*/ 656326 w 1292145"/>
                <a:gd name="connsiteY3" fmla="*/ 1786629 h 1788792"/>
                <a:gd name="connsiteX4" fmla="*/ 92125 w 1292145"/>
                <a:gd name="connsiteY4" fmla="*/ 1203369 h 1788792"/>
                <a:gd name="connsiteX5" fmla="*/ 55694 w 1292145"/>
                <a:gd name="connsiteY5" fmla="*/ 793859 h 1788792"/>
                <a:gd name="connsiteX0" fmla="*/ 46678 w 1277955"/>
                <a:gd name="connsiteY0" fmla="*/ 765326 h 1760259"/>
                <a:gd name="connsiteX1" fmla="*/ 504436 w 1277955"/>
                <a:gd name="connsiteY1" fmla="*/ 1156 h 1760259"/>
                <a:gd name="connsiteX2" fmla="*/ 1247943 w 1277955"/>
                <a:gd name="connsiteY2" fmla="*/ 951064 h 1760259"/>
                <a:gd name="connsiteX3" fmla="*/ 647310 w 1277955"/>
                <a:gd name="connsiteY3" fmla="*/ 1758096 h 1760259"/>
                <a:gd name="connsiteX4" fmla="*/ 83109 w 1277955"/>
                <a:gd name="connsiteY4" fmla="*/ 1174836 h 1760259"/>
                <a:gd name="connsiteX5" fmla="*/ 46678 w 1277955"/>
                <a:gd name="connsiteY5" fmla="*/ 765326 h 1760259"/>
                <a:gd name="connsiteX0" fmla="*/ 41317 w 1286961"/>
                <a:gd name="connsiteY0" fmla="*/ 436527 h 1774360"/>
                <a:gd name="connsiteX1" fmla="*/ 513363 w 1286961"/>
                <a:gd name="connsiteY1" fmla="*/ 15257 h 1774360"/>
                <a:gd name="connsiteX2" fmla="*/ 1256870 w 1286961"/>
                <a:gd name="connsiteY2" fmla="*/ 965165 h 1774360"/>
                <a:gd name="connsiteX3" fmla="*/ 656237 w 1286961"/>
                <a:gd name="connsiteY3" fmla="*/ 1772197 h 1774360"/>
                <a:gd name="connsiteX4" fmla="*/ 92036 w 1286961"/>
                <a:gd name="connsiteY4" fmla="*/ 1188937 h 1774360"/>
                <a:gd name="connsiteX5" fmla="*/ 41317 w 1286961"/>
                <a:gd name="connsiteY5" fmla="*/ 436527 h 1774360"/>
                <a:gd name="connsiteX0" fmla="*/ 37200 w 1280988"/>
                <a:gd name="connsiteY0" fmla="*/ 381504 h 1719337"/>
                <a:gd name="connsiteX1" fmla="*/ 452096 w 1280988"/>
                <a:gd name="connsiteY1" fmla="*/ 17384 h 1719337"/>
                <a:gd name="connsiteX2" fmla="*/ 1252753 w 1280988"/>
                <a:gd name="connsiteY2" fmla="*/ 910142 h 1719337"/>
                <a:gd name="connsiteX3" fmla="*/ 652120 w 1280988"/>
                <a:gd name="connsiteY3" fmla="*/ 1717174 h 1719337"/>
                <a:gd name="connsiteX4" fmla="*/ 87919 w 1280988"/>
                <a:gd name="connsiteY4" fmla="*/ 1133914 h 1719337"/>
                <a:gd name="connsiteX5" fmla="*/ 37200 w 1280988"/>
                <a:gd name="connsiteY5" fmla="*/ 381504 h 1719337"/>
                <a:gd name="connsiteX0" fmla="*/ 37200 w 1279939"/>
                <a:gd name="connsiteY0" fmla="*/ 433724 h 1771557"/>
                <a:gd name="connsiteX1" fmla="*/ 259368 w 1279939"/>
                <a:gd name="connsiteY1" fmla="*/ 100283 h 1771557"/>
                <a:gd name="connsiteX2" fmla="*/ 452096 w 1279939"/>
                <a:gd name="connsiteY2" fmla="*/ 69604 h 1771557"/>
                <a:gd name="connsiteX3" fmla="*/ 1252753 w 1279939"/>
                <a:gd name="connsiteY3" fmla="*/ 962362 h 1771557"/>
                <a:gd name="connsiteX4" fmla="*/ 652120 w 1279939"/>
                <a:gd name="connsiteY4" fmla="*/ 1769394 h 1771557"/>
                <a:gd name="connsiteX5" fmla="*/ 87919 w 1279939"/>
                <a:gd name="connsiteY5" fmla="*/ 1186134 h 1771557"/>
                <a:gd name="connsiteX6" fmla="*/ 37200 w 1279939"/>
                <a:gd name="connsiteY6" fmla="*/ 433724 h 1771557"/>
                <a:gd name="connsiteX0" fmla="*/ 16796 w 1259998"/>
                <a:gd name="connsiteY0" fmla="*/ 428748 h 1766581"/>
                <a:gd name="connsiteX1" fmla="*/ 138952 w 1259998"/>
                <a:gd name="connsiteY1" fmla="*/ 109595 h 1766581"/>
                <a:gd name="connsiteX2" fmla="*/ 431692 w 1259998"/>
                <a:gd name="connsiteY2" fmla="*/ 64628 h 1766581"/>
                <a:gd name="connsiteX3" fmla="*/ 1232349 w 1259998"/>
                <a:gd name="connsiteY3" fmla="*/ 957386 h 1766581"/>
                <a:gd name="connsiteX4" fmla="*/ 631716 w 1259998"/>
                <a:gd name="connsiteY4" fmla="*/ 1764418 h 1766581"/>
                <a:gd name="connsiteX5" fmla="*/ 67515 w 1259998"/>
                <a:gd name="connsiteY5" fmla="*/ 1181158 h 1766581"/>
                <a:gd name="connsiteX6" fmla="*/ 16796 w 1259998"/>
                <a:gd name="connsiteY6" fmla="*/ 428748 h 1766581"/>
                <a:gd name="connsiteX0" fmla="*/ 16796 w 1268791"/>
                <a:gd name="connsiteY0" fmla="*/ 612512 h 1950345"/>
                <a:gd name="connsiteX1" fmla="*/ 138952 w 1268791"/>
                <a:gd name="connsiteY1" fmla="*/ 293359 h 1950345"/>
                <a:gd name="connsiteX2" fmla="*/ 660292 w 1268791"/>
                <a:gd name="connsiteY2" fmla="*/ 34079 h 1950345"/>
                <a:gd name="connsiteX3" fmla="*/ 1232349 w 1268791"/>
                <a:gd name="connsiteY3" fmla="*/ 1141150 h 1950345"/>
                <a:gd name="connsiteX4" fmla="*/ 631716 w 1268791"/>
                <a:gd name="connsiteY4" fmla="*/ 1948182 h 1950345"/>
                <a:gd name="connsiteX5" fmla="*/ 67515 w 1268791"/>
                <a:gd name="connsiteY5" fmla="*/ 1364922 h 1950345"/>
                <a:gd name="connsiteX6" fmla="*/ 16796 w 1268791"/>
                <a:gd name="connsiteY6" fmla="*/ 612512 h 1950345"/>
                <a:gd name="connsiteX0" fmla="*/ 37171 w 1289166"/>
                <a:gd name="connsiteY0" fmla="*/ 612512 h 1950359"/>
                <a:gd name="connsiteX1" fmla="*/ 159327 w 1289166"/>
                <a:gd name="connsiteY1" fmla="*/ 293359 h 1950359"/>
                <a:gd name="connsiteX2" fmla="*/ 680667 w 1289166"/>
                <a:gd name="connsiteY2" fmla="*/ 34079 h 1950359"/>
                <a:gd name="connsiteX3" fmla="*/ 1252724 w 1289166"/>
                <a:gd name="connsiteY3" fmla="*/ 1141150 h 1950359"/>
                <a:gd name="connsiteX4" fmla="*/ 652091 w 1289166"/>
                <a:gd name="connsiteY4" fmla="*/ 1948182 h 1950359"/>
                <a:gd name="connsiteX5" fmla="*/ 87890 w 1289166"/>
                <a:gd name="connsiteY5" fmla="*/ 1364922 h 1950359"/>
                <a:gd name="connsiteX6" fmla="*/ 2164 w 1289166"/>
                <a:gd name="connsiteY6" fmla="*/ 936296 h 1950359"/>
                <a:gd name="connsiteX7" fmla="*/ 37171 w 1289166"/>
                <a:gd name="connsiteY7" fmla="*/ 612512 h 1950359"/>
                <a:gd name="connsiteX0" fmla="*/ 92908 w 1344903"/>
                <a:gd name="connsiteY0" fmla="*/ 612512 h 1950359"/>
                <a:gd name="connsiteX1" fmla="*/ 215064 w 1344903"/>
                <a:gd name="connsiteY1" fmla="*/ 293359 h 1950359"/>
                <a:gd name="connsiteX2" fmla="*/ 736404 w 1344903"/>
                <a:gd name="connsiteY2" fmla="*/ 34079 h 1950359"/>
                <a:gd name="connsiteX3" fmla="*/ 1308461 w 1344903"/>
                <a:gd name="connsiteY3" fmla="*/ 1141150 h 1950359"/>
                <a:gd name="connsiteX4" fmla="*/ 707828 w 1344903"/>
                <a:gd name="connsiteY4" fmla="*/ 1948182 h 1950359"/>
                <a:gd name="connsiteX5" fmla="*/ 143627 w 1344903"/>
                <a:gd name="connsiteY5" fmla="*/ 1364922 h 1950359"/>
                <a:gd name="connsiteX6" fmla="*/ 751 w 1344903"/>
                <a:gd name="connsiteY6" fmla="*/ 936296 h 1950359"/>
                <a:gd name="connsiteX7" fmla="*/ 92908 w 1344903"/>
                <a:gd name="connsiteY7" fmla="*/ 612512 h 1950359"/>
                <a:gd name="connsiteX0" fmla="*/ 92908 w 1335155"/>
                <a:gd name="connsiteY0" fmla="*/ 612512 h 1952618"/>
                <a:gd name="connsiteX1" fmla="*/ 215064 w 1335155"/>
                <a:gd name="connsiteY1" fmla="*/ 293359 h 1952618"/>
                <a:gd name="connsiteX2" fmla="*/ 736404 w 1335155"/>
                <a:gd name="connsiteY2" fmla="*/ 34079 h 1952618"/>
                <a:gd name="connsiteX3" fmla="*/ 1308461 w 1335155"/>
                <a:gd name="connsiteY3" fmla="*/ 1141150 h 1952618"/>
                <a:gd name="connsiteX4" fmla="*/ 1186614 w 1335155"/>
                <a:gd name="connsiteY4" fmla="*/ 1607809 h 1952618"/>
                <a:gd name="connsiteX5" fmla="*/ 707828 w 1335155"/>
                <a:gd name="connsiteY5" fmla="*/ 1948182 h 1952618"/>
                <a:gd name="connsiteX6" fmla="*/ 143627 w 1335155"/>
                <a:gd name="connsiteY6" fmla="*/ 1364922 h 1952618"/>
                <a:gd name="connsiteX7" fmla="*/ 751 w 1335155"/>
                <a:gd name="connsiteY7" fmla="*/ 936296 h 1952618"/>
                <a:gd name="connsiteX8" fmla="*/ 92908 w 1335155"/>
                <a:gd name="connsiteY8" fmla="*/ 612512 h 1952618"/>
                <a:gd name="connsiteX0" fmla="*/ 92908 w 1526805"/>
                <a:gd name="connsiteY0" fmla="*/ 612512 h 2181944"/>
                <a:gd name="connsiteX1" fmla="*/ 215064 w 1526805"/>
                <a:gd name="connsiteY1" fmla="*/ 293359 h 2181944"/>
                <a:gd name="connsiteX2" fmla="*/ 736404 w 1526805"/>
                <a:gd name="connsiteY2" fmla="*/ 34079 h 2181944"/>
                <a:gd name="connsiteX3" fmla="*/ 1308461 w 1526805"/>
                <a:gd name="connsiteY3" fmla="*/ 1141150 h 2181944"/>
                <a:gd name="connsiteX4" fmla="*/ 1500939 w 1526805"/>
                <a:gd name="connsiteY4" fmla="*/ 2136446 h 2181944"/>
                <a:gd name="connsiteX5" fmla="*/ 707828 w 1526805"/>
                <a:gd name="connsiteY5" fmla="*/ 1948182 h 2181944"/>
                <a:gd name="connsiteX6" fmla="*/ 143627 w 1526805"/>
                <a:gd name="connsiteY6" fmla="*/ 1364922 h 2181944"/>
                <a:gd name="connsiteX7" fmla="*/ 751 w 1526805"/>
                <a:gd name="connsiteY7" fmla="*/ 936296 h 2181944"/>
                <a:gd name="connsiteX8" fmla="*/ 92908 w 1526805"/>
                <a:gd name="connsiteY8" fmla="*/ 612512 h 2181944"/>
                <a:gd name="connsiteX0" fmla="*/ 92908 w 1876881"/>
                <a:gd name="connsiteY0" fmla="*/ 612512 h 2181944"/>
                <a:gd name="connsiteX1" fmla="*/ 215064 w 1876881"/>
                <a:gd name="connsiteY1" fmla="*/ 293359 h 2181944"/>
                <a:gd name="connsiteX2" fmla="*/ 736404 w 1876881"/>
                <a:gd name="connsiteY2" fmla="*/ 34079 h 2181944"/>
                <a:gd name="connsiteX3" fmla="*/ 1308461 w 1876881"/>
                <a:gd name="connsiteY3" fmla="*/ 1141150 h 2181944"/>
                <a:gd name="connsiteX4" fmla="*/ 1500939 w 1876881"/>
                <a:gd name="connsiteY4" fmla="*/ 2136446 h 2181944"/>
                <a:gd name="connsiteX5" fmla="*/ 707828 w 1876881"/>
                <a:gd name="connsiteY5" fmla="*/ 1948182 h 2181944"/>
                <a:gd name="connsiteX6" fmla="*/ 143627 w 1876881"/>
                <a:gd name="connsiteY6" fmla="*/ 1364922 h 2181944"/>
                <a:gd name="connsiteX7" fmla="*/ 751 w 1876881"/>
                <a:gd name="connsiteY7" fmla="*/ 936296 h 2181944"/>
                <a:gd name="connsiteX8" fmla="*/ 92908 w 1876881"/>
                <a:gd name="connsiteY8" fmla="*/ 612512 h 2181944"/>
                <a:gd name="connsiteX0" fmla="*/ 92908 w 2072719"/>
                <a:gd name="connsiteY0" fmla="*/ 612512 h 2272250"/>
                <a:gd name="connsiteX1" fmla="*/ 215064 w 2072719"/>
                <a:gd name="connsiteY1" fmla="*/ 293359 h 2272250"/>
                <a:gd name="connsiteX2" fmla="*/ 736404 w 2072719"/>
                <a:gd name="connsiteY2" fmla="*/ 34079 h 2272250"/>
                <a:gd name="connsiteX3" fmla="*/ 1308461 w 2072719"/>
                <a:gd name="connsiteY3" fmla="*/ 1141150 h 2272250"/>
                <a:gd name="connsiteX4" fmla="*/ 1743826 w 2072719"/>
                <a:gd name="connsiteY4" fmla="*/ 2236458 h 2272250"/>
                <a:gd name="connsiteX5" fmla="*/ 707828 w 2072719"/>
                <a:gd name="connsiteY5" fmla="*/ 1948182 h 2272250"/>
                <a:gd name="connsiteX6" fmla="*/ 143627 w 2072719"/>
                <a:gd name="connsiteY6" fmla="*/ 1364922 h 2272250"/>
                <a:gd name="connsiteX7" fmla="*/ 751 w 2072719"/>
                <a:gd name="connsiteY7" fmla="*/ 936296 h 2272250"/>
                <a:gd name="connsiteX8" fmla="*/ 92908 w 2072719"/>
                <a:gd name="connsiteY8" fmla="*/ 612512 h 2272250"/>
                <a:gd name="connsiteX0" fmla="*/ 92908 w 2132442"/>
                <a:gd name="connsiteY0" fmla="*/ 612512 h 2367953"/>
                <a:gd name="connsiteX1" fmla="*/ 215064 w 2132442"/>
                <a:gd name="connsiteY1" fmla="*/ 293359 h 2367953"/>
                <a:gd name="connsiteX2" fmla="*/ 736404 w 2132442"/>
                <a:gd name="connsiteY2" fmla="*/ 34079 h 2367953"/>
                <a:gd name="connsiteX3" fmla="*/ 1308461 w 2132442"/>
                <a:gd name="connsiteY3" fmla="*/ 1141150 h 2367953"/>
                <a:gd name="connsiteX4" fmla="*/ 1815263 w 2132442"/>
                <a:gd name="connsiteY4" fmla="*/ 2336470 h 2367953"/>
                <a:gd name="connsiteX5" fmla="*/ 707828 w 2132442"/>
                <a:gd name="connsiteY5" fmla="*/ 1948182 h 2367953"/>
                <a:gd name="connsiteX6" fmla="*/ 143627 w 2132442"/>
                <a:gd name="connsiteY6" fmla="*/ 1364922 h 2367953"/>
                <a:gd name="connsiteX7" fmla="*/ 751 w 2132442"/>
                <a:gd name="connsiteY7" fmla="*/ 936296 h 2367953"/>
                <a:gd name="connsiteX8" fmla="*/ 92908 w 2132442"/>
                <a:gd name="connsiteY8" fmla="*/ 612512 h 2367953"/>
                <a:gd name="connsiteX0" fmla="*/ 92908 w 2123645"/>
                <a:gd name="connsiteY0" fmla="*/ 602814 h 2356209"/>
                <a:gd name="connsiteX1" fmla="*/ 215064 w 2123645"/>
                <a:gd name="connsiteY1" fmla="*/ 283661 h 2356209"/>
                <a:gd name="connsiteX2" fmla="*/ 736404 w 2123645"/>
                <a:gd name="connsiteY2" fmla="*/ 24381 h 2356209"/>
                <a:gd name="connsiteX3" fmla="*/ 1251311 w 2123645"/>
                <a:gd name="connsiteY3" fmla="*/ 960002 h 2356209"/>
                <a:gd name="connsiteX4" fmla="*/ 1815263 w 2123645"/>
                <a:gd name="connsiteY4" fmla="*/ 2326772 h 2356209"/>
                <a:gd name="connsiteX5" fmla="*/ 707828 w 2123645"/>
                <a:gd name="connsiteY5" fmla="*/ 1938484 h 2356209"/>
                <a:gd name="connsiteX6" fmla="*/ 143627 w 2123645"/>
                <a:gd name="connsiteY6" fmla="*/ 1355224 h 2356209"/>
                <a:gd name="connsiteX7" fmla="*/ 751 w 2123645"/>
                <a:gd name="connsiteY7" fmla="*/ 926598 h 2356209"/>
                <a:gd name="connsiteX8" fmla="*/ 92908 w 2123645"/>
                <a:gd name="connsiteY8" fmla="*/ 602814 h 2356209"/>
                <a:gd name="connsiteX0" fmla="*/ 92908 w 1854424"/>
                <a:gd name="connsiteY0" fmla="*/ 602814 h 2356209"/>
                <a:gd name="connsiteX1" fmla="*/ 215064 w 1854424"/>
                <a:gd name="connsiteY1" fmla="*/ 283661 h 2356209"/>
                <a:gd name="connsiteX2" fmla="*/ 736404 w 1854424"/>
                <a:gd name="connsiteY2" fmla="*/ 24381 h 2356209"/>
                <a:gd name="connsiteX3" fmla="*/ 1251311 w 1854424"/>
                <a:gd name="connsiteY3" fmla="*/ 960002 h 2356209"/>
                <a:gd name="connsiteX4" fmla="*/ 1572377 w 1854424"/>
                <a:gd name="connsiteY4" fmla="*/ 1412372 h 2356209"/>
                <a:gd name="connsiteX5" fmla="*/ 1815263 w 1854424"/>
                <a:gd name="connsiteY5" fmla="*/ 2326772 h 2356209"/>
                <a:gd name="connsiteX6" fmla="*/ 707828 w 1854424"/>
                <a:gd name="connsiteY6" fmla="*/ 1938484 h 2356209"/>
                <a:gd name="connsiteX7" fmla="*/ 143627 w 1854424"/>
                <a:gd name="connsiteY7" fmla="*/ 1355224 h 2356209"/>
                <a:gd name="connsiteX8" fmla="*/ 751 w 1854424"/>
                <a:gd name="connsiteY8" fmla="*/ 926598 h 2356209"/>
                <a:gd name="connsiteX9" fmla="*/ 92908 w 1854424"/>
                <a:gd name="connsiteY9" fmla="*/ 602814 h 2356209"/>
                <a:gd name="connsiteX0" fmla="*/ 92908 w 1854424"/>
                <a:gd name="connsiteY0" fmla="*/ 766874 h 2520269"/>
                <a:gd name="connsiteX1" fmla="*/ 215064 w 1854424"/>
                <a:gd name="connsiteY1" fmla="*/ 447721 h 2520269"/>
                <a:gd name="connsiteX2" fmla="*/ 607816 w 1854424"/>
                <a:gd name="connsiteY2" fmla="*/ 16991 h 2520269"/>
                <a:gd name="connsiteX3" fmla="*/ 1251311 w 1854424"/>
                <a:gd name="connsiteY3" fmla="*/ 1124062 h 2520269"/>
                <a:gd name="connsiteX4" fmla="*/ 1572377 w 1854424"/>
                <a:gd name="connsiteY4" fmla="*/ 1576432 h 2520269"/>
                <a:gd name="connsiteX5" fmla="*/ 1815263 w 1854424"/>
                <a:gd name="connsiteY5" fmla="*/ 2490832 h 2520269"/>
                <a:gd name="connsiteX6" fmla="*/ 707828 w 1854424"/>
                <a:gd name="connsiteY6" fmla="*/ 2102544 h 2520269"/>
                <a:gd name="connsiteX7" fmla="*/ 143627 w 1854424"/>
                <a:gd name="connsiteY7" fmla="*/ 1519284 h 2520269"/>
                <a:gd name="connsiteX8" fmla="*/ 751 w 1854424"/>
                <a:gd name="connsiteY8" fmla="*/ 1090658 h 2520269"/>
                <a:gd name="connsiteX9" fmla="*/ 92908 w 1854424"/>
                <a:gd name="connsiteY9" fmla="*/ 766874 h 2520269"/>
                <a:gd name="connsiteX0" fmla="*/ 92908 w 1854424"/>
                <a:gd name="connsiteY0" fmla="*/ 1032808 h 2786203"/>
                <a:gd name="connsiteX1" fmla="*/ 215064 w 1854424"/>
                <a:gd name="connsiteY1" fmla="*/ 713655 h 2786203"/>
                <a:gd name="connsiteX2" fmla="*/ 879278 w 1854424"/>
                <a:gd name="connsiteY2" fmla="*/ 11463 h 2786203"/>
                <a:gd name="connsiteX3" fmla="*/ 1251311 w 1854424"/>
                <a:gd name="connsiteY3" fmla="*/ 1389996 h 2786203"/>
                <a:gd name="connsiteX4" fmla="*/ 1572377 w 1854424"/>
                <a:gd name="connsiteY4" fmla="*/ 1842366 h 2786203"/>
                <a:gd name="connsiteX5" fmla="*/ 1815263 w 1854424"/>
                <a:gd name="connsiteY5" fmla="*/ 2756766 h 2786203"/>
                <a:gd name="connsiteX6" fmla="*/ 707828 w 1854424"/>
                <a:gd name="connsiteY6" fmla="*/ 2368478 h 2786203"/>
                <a:gd name="connsiteX7" fmla="*/ 143627 w 1854424"/>
                <a:gd name="connsiteY7" fmla="*/ 1785218 h 2786203"/>
                <a:gd name="connsiteX8" fmla="*/ 751 w 1854424"/>
                <a:gd name="connsiteY8" fmla="*/ 1356592 h 2786203"/>
                <a:gd name="connsiteX9" fmla="*/ 92908 w 1854424"/>
                <a:gd name="connsiteY9" fmla="*/ 1032808 h 2786203"/>
                <a:gd name="connsiteX0" fmla="*/ 92908 w 1854424"/>
                <a:gd name="connsiteY0" fmla="*/ 1031143 h 2784538"/>
                <a:gd name="connsiteX1" fmla="*/ 215064 w 1854424"/>
                <a:gd name="connsiteY1" fmla="*/ 711990 h 2784538"/>
                <a:gd name="connsiteX2" fmla="*/ 879278 w 1854424"/>
                <a:gd name="connsiteY2" fmla="*/ 9798 h 2784538"/>
                <a:gd name="connsiteX3" fmla="*/ 1279886 w 1854424"/>
                <a:gd name="connsiteY3" fmla="*/ 1331181 h 2784538"/>
                <a:gd name="connsiteX4" fmla="*/ 1572377 w 1854424"/>
                <a:gd name="connsiteY4" fmla="*/ 1840701 h 2784538"/>
                <a:gd name="connsiteX5" fmla="*/ 1815263 w 1854424"/>
                <a:gd name="connsiteY5" fmla="*/ 2755101 h 2784538"/>
                <a:gd name="connsiteX6" fmla="*/ 707828 w 1854424"/>
                <a:gd name="connsiteY6" fmla="*/ 2366813 h 2784538"/>
                <a:gd name="connsiteX7" fmla="*/ 143627 w 1854424"/>
                <a:gd name="connsiteY7" fmla="*/ 1783553 h 2784538"/>
                <a:gd name="connsiteX8" fmla="*/ 751 w 1854424"/>
                <a:gd name="connsiteY8" fmla="*/ 1354927 h 2784538"/>
                <a:gd name="connsiteX9" fmla="*/ 92908 w 1854424"/>
                <a:gd name="connsiteY9" fmla="*/ 1031143 h 2784538"/>
                <a:gd name="connsiteX0" fmla="*/ 92908 w 1854424"/>
                <a:gd name="connsiteY0" fmla="*/ 1031944 h 2785339"/>
                <a:gd name="connsiteX1" fmla="*/ 215064 w 1854424"/>
                <a:gd name="connsiteY1" fmla="*/ 712791 h 2785339"/>
                <a:gd name="connsiteX2" fmla="*/ 879278 w 1854424"/>
                <a:gd name="connsiteY2" fmla="*/ 10599 h 2785339"/>
                <a:gd name="connsiteX3" fmla="*/ 1013607 w 1854424"/>
                <a:gd name="connsiteY3" fmla="*/ 363330 h 2785339"/>
                <a:gd name="connsiteX4" fmla="*/ 1279886 w 1854424"/>
                <a:gd name="connsiteY4" fmla="*/ 1331982 h 2785339"/>
                <a:gd name="connsiteX5" fmla="*/ 1572377 w 1854424"/>
                <a:gd name="connsiteY5" fmla="*/ 1841502 h 2785339"/>
                <a:gd name="connsiteX6" fmla="*/ 1815263 w 1854424"/>
                <a:gd name="connsiteY6" fmla="*/ 2755902 h 2785339"/>
                <a:gd name="connsiteX7" fmla="*/ 707828 w 1854424"/>
                <a:gd name="connsiteY7" fmla="*/ 2367614 h 2785339"/>
                <a:gd name="connsiteX8" fmla="*/ 143627 w 1854424"/>
                <a:gd name="connsiteY8" fmla="*/ 1784354 h 2785339"/>
                <a:gd name="connsiteX9" fmla="*/ 751 w 1854424"/>
                <a:gd name="connsiteY9" fmla="*/ 1355728 h 2785339"/>
                <a:gd name="connsiteX10" fmla="*/ 92908 w 1854424"/>
                <a:gd name="connsiteY10" fmla="*/ 1031944 h 2785339"/>
                <a:gd name="connsiteX0" fmla="*/ 92908 w 1854424"/>
                <a:gd name="connsiteY0" fmla="*/ 1059434 h 2812829"/>
                <a:gd name="connsiteX1" fmla="*/ 215064 w 1854424"/>
                <a:gd name="connsiteY1" fmla="*/ 740281 h 2812829"/>
                <a:gd name="connsiteX2" fmla="*/ 736403 w 1854424"/>
                <a:gd name="connsiteY2" fmla="*/ 9514 h 2812829"/>
                <a:gd name="connsiteX3" fmla="*/ 1013607 w 1854424"/>
                <a:gd name="connsiteY3" fmla="*/ 390820 h 2812829"/>
                <a:gd name="connsiteX4" fmla="*/ 1279886 w 1854424"/>
                <a:gd name="connsiteY4" fmla="*/ 1359472 h 2812829"/>
                <a:gd name="connsiteX5" fmla="*/ 1572377 w 1854424"/>
                <a:gd name="connsiteY5" fmla="*/ 1868992 h 2812829"/>
                <a:gd name="connsiteX6" fmla="*/ 1815263 w 1854424"/>
                <a:gd name="connsiteY6" fmla="*/ 2783392 h 2812829"/>
                <a:gd name="connsiteX7" fmla="*/ 707828 w 1854424"/>
                <a:gd name="connsiteY7" fmla="*/ 2395104 h 2812829"/>
                <a:gd name="connsiteX8" fmla="*/ 143627 w 1854424"/>
                <a:gd name="connsiteY8" fmla="*/ 1811844 h 2812829"/>
                <a:gd name="connsiteX9" fmla="*/ 751 w 1854424"/>
                <a:gd name="connsiteY9" fmla="*/ 1383218 h 2812829"/>
                <a:gd name="connsiteX10" fmla="*/ 92908 w 1854424"/>
                <a:gd name="connsiteY10" fmla="*/ 1059434 h 2812829"/>
                <a:gd name="connsiteX0" fmla="*/ 92908 w 1854424"/>
                <a:gd name="connsiteY0" fmla="*/ 1463127 h 3216522"/>
                <a:gd name="connsiteX1" fmla="*/ 215064 w 1854424"/>
                <a:gd name="connsiteY1" fmla="*/ 1143974 h 3216522"/>
                <a:gd name="connsiteX2" fmla="*/ 736403 w 1854424"/>
                <a:gd name="connsiteY2" fmla="*/ 413207 h 3216522"/>
                <a:gd name="connsiteX3" fmla="*/ 1799420 w 1854424"/>
                <a:gd name="connsiteY3" fmla="*/ 65850 h 3216522"/>
                <a:gd name="connsiteX4" fmla="*/ 1279886 w 1854424"/>
                <a:gd name="connsiteY4" fmla="*/ 1763165 h 3216522"/>
                <a:gd name="connsiteX5" fmla="*/ 1572377 w 1854424"/>
                <a:gd name="connsiteY5" fmla="*/ 2272685 h 3216522"/>
                <a:gd name="connsiteX6" fmla="*/ 1815263 w 1854424"/>
                <a:gd name="connsiteY6" fmla="*/ 3187085 h 3216522"/>
                <a:gd name="connsiteX7" fmla="*/ 707828 w 1854424"/>
                <a:gd name="connsiteY7" fmla="*/ 2798797 h 3216522"/>
                <a:gd name="connsiteX8" fmla="*/ 143627 w 1854424"/>
                <a:gd name="connsiteY8" fmla="*/ 2215537 h 3216522"/>
                <a:gd name="connsiteX9" fmla="*/ 751 w 1854424"/>
                <a:gd name="connsiteY9" fmla="*/ 1786911 h 3216522"/>
                <a:gd name="connsiteX10" fmla="*/ 92908 w 1854424"/>
                <a:gd name="connsiteY10" fmla="*/ 1463127 h 3216522"/>
                <a:gd name="connsiteX0" fmla="*/ 92908 w 1854424"/>
                <a:gd name="connsiteY0" fmla="*/ 1450257 h 3203652"/>
                <a:gd name="connsiteX1" fmla="*/ 215064 w 1854424"/>
                <a:gd name="connsiteY1" fmla="*/ 1131104 h 3203652"/>
                <a:gd name="connsiteX2" fmla="*/ 736403 w 1854424"/>
                <a:gd name="connsiteY2" fmla="*/ 400337 h 3203652"/>
                <a:gd name="connsiteX3" fmla="*/ 1656545 w 1854424"/>
                <a:gd name="connsiteY3" fmla="*/ 67268 h 3203652"/>
                <a:gd name="connsiteX4" fmla="*/ 1279886 w 1854424"/>
                <a:gd name="connsiteY4" fmla="*/ 1750295 h 3203652"/>
                <a:gd name="connsiteX5" fmla="*/ 1572377 w 1854424"/>
                <a:gd name="connsiteY5" fmla="*/ 2259815 h 3203652"/>
                <a:gd name="connsiteX6" fmla="*/ 1815263 w 1854424"/>
                <a:gd name="connsiteY6" fmla="*/ 3174215 h 3203652"/>
                <a:gd name="connsiteX7" fmla="*/ 707828 w 1854424"/>
                <a:gd name="connsiteY7" fmla="*/ 2785927 h 3203652"/>
                <a:gd name="connsiteX8" fmla="*/ 143627 w 1854424"/>
                <a:gd name="connsiteY8" fmla="*/ 2202667 h 3203652"/>
                <a:gd name="connsiteX9" fmla="*/ 751 w 1854424"/>
                <a:gd name="connsiteY9" fmla="*/ 1774041 h 3203652"/>
                <a:gd name="connsiteX10" fmla="*/ 92908 w 1854424"/>
                <a:gd name="connsiteY10" fmla="*/ 1450257 h 3203652"/>
                <a:gd name="connsiteX0" fmla="*/ 92908 w 1854424"/>
                <a:gd name="connsiteY0" fmla="*/ 1394210 h 3147605"/>
                <a:gd name="connsiteX1" fmla="*/ 215064 w 1854424"/>
                <a:gd name="connsiteY1" fmla="*/ 1075057 h 3147605"/>
                <a:gd name="connsiteX2" fmla="*/ 736403 w 1854424"/>
                <a:gd name="connsiteY2" fmla="*/ 344290 h 3147605"/>
                <a:gd name="connsiteX3" fmla="*/ 1656545 w 1854424"/>
                <a:gd name="connsiteY3" fmla="*/ 11221 h 3147605"/>
                <a:gd name="connsiteX4" fmla="*/ 1470807 w 1854424"/>
                <a:gd name="connsiteY4" fmla="*/ 725597 h 3147605"/>
                <a:gd name="connsiteX5" fmla="*/ 1279886 w 1854424"/>
                <a:gd name="connsiteY5" fmla="*/ 1694248 h 3147605"/>
                <a:gd name="connsiteX6" fmla="*/ 1572377 w 1854424"/>
                <a:gd name="connsiteY6" fmla="*/ 2203768 h 3147605"/>
                <a:gd name="connsiteX7" fmla="*/ 1815263 w 1854424"/>
                <a:gd name="connsiteY7" fmla="*/ 3118168 h 3147605"/>
                <a:gd name="connsiteX8" fmla="*/ 707828 w 1854424"/>
                <a:gd name="connsiteY8" fmla="*/ 2729880 h 3147605"/>
                <a:gd name="connsiteX9" fmla="*/ 143627 w 1854424"/>
                <a:gd name="connsiteY9" fmla="*/ 2146620 h 3147605"/>
                <a:gd name="connsiteX10" fmla="*/ 751 w 1854424"/>
                <a:gd name="connsiteY10" fmla="*/ 1717994 h 3147605"/>
                <a:gd name="connsiteX11" fmla="*/ 92908 w 1854424"/>
                <a:gd name="connsiteY11" fmla="*/ 1394210 h 3147605"/>
                <a:gd name="connsiteX0" fmla="*/ 92908 w 2036277"/>
                <a:gd name="connsiteY0" fmla="*/ 1394210 h 3147605"/>
                <a:gd name="connsiteX1" fmla="*/ 215064 w 2036277"/>
                <a:gd name="connsiteY1" fmla="*/ 1075057 h 3147605"/>
                <a:gd name="connsiteX2" fmla="*/ 736403 w 2036277"/>
                <a:gd name="connsiteY2" fmla="*/ 344290 h 3147605"/>
                <a:gd name="connsiteX3" fmla="*/ 1656545 w 2036277"/>
                <a:gd name="connsiteY3" fmla="*/ 11221 h 3147605"/>
                <a:gd name="connsiteX4" fmla="*/ 2028020 w 2036277"/>
                <a:gd name="connsiteY4" fmla="*/ 782747 h 3147605"/>
                <a:gd name="connsiteX5" fmla="*/ 1279886 w 2036277"/>
                <a:gd name="connsiteY5" fmla="*/ 1694248 h 3147605"/>
                <a:gd name="connsiteX6" fmla="*/ 1572377 w 2036277"/>
                <a:gd name="connsiteY6" fmla="*/ 2203768 h 3147605"/>
                <a:gd name="connsiteX7" fmla="*/ 1815263 w 2036277"/>
                <a:gd name="connsiteY7" fmla="*/ 3118168 h 3147605"/>
                <a:gd name="connsiteX8" fmla="*/ 707828 w 2036277"/>
                <a:gd name="connsiteY8" fmla="*/ 2729880 h 3147605"/>
                <a:gd name="connsiteX9" fmla="*/ 143627 w 2036277"/>
                <a:gd name="connsiteY9" fmla="*/ 2146620 h 3147605"/>
                <a:gd name="connsiteX10" fmla="*/ 751 w 2036277"/>
                <a:gd name="connsiteY10" fmla="*/ 1717994 h 3147605"/>
                <a:gd name="connsiteX11" fmla="*/ 92908 w 2036277"/>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572377 w 2056135"/>
                <a:gd name="connsiteY6" fmla="*/ 2203768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308461 w 2056135"/>
                <a:gd name="connsiteY5" fmla="*/ 1822835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585107 w 2028413"/>
                <a:gd name="connsiteY5" fmla="*/ 136853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242207 w 2028413"/>
                <a:gd name="connsiteY5" fmla="*/ 142568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943852 w 2028413"/>
                <a:gd name="connsiteY7" fmla="*/ 2346643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843839 w 2028413"/>
                <a:gd name="connsiteY7" fmla="*/ 2360930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85495"/>
                <a:gd name="connsiteY0" fmla="*/ 1394210 h 3093785"/>
                <a:gd name="connsiteX1" fmla="*/ 215064 w 2085495"/>
                <a:gd name="connsiteY1" fmla="*/ 1075057 h 3093785"/>
                <a:gd name="connsiteX2" fmla="*/ 736403 w 2085495"/>
                <a:gd name="connsiteY2" fmla="*/ 344290 h 3093785"/>
                <a:gd name="connsiteX3" fmla="*/ 1656545 w 2085495"/>
                <a:gd name="connsiteY3" fmla="*/ 11221 h 3093785"/>
                <a:gd name="connsiteX4" fmla="*/ 2085170 w 2085495"/>
                <a:gd name="connsiteY4" fmla="*/ 539859 h 3093785"/>
                <a:gd name="connsiteX5" fmla="*/ 1242207 w 2085495"/>
                <a:gd name="connsiteY5" fmla="*/ 1425684 h 3093785"/>
                <a:gd name="connsiteX6" fmla="*/ 1308461 w 2085495"/>
                <a:gd name="connsiteY6" fmla="*/ 1822835 h 3093785"/>
                <a:gd name="connsiteX7" fmla="*/ 1843839 w 2085495"/>
                <a:gd name="connsiteY7" fmla="*/ 2360930 h 3093785"/>
                <a:gd name="connsiteX8" fmla="*/ 1715251 w 2085495"/>
                <a:gd name="connsiteY8" fmla="*/ 3061018 h 3093785"/>
                <a:gd name="connsiteX9" fmla="*/ 707828 w 2085495"/>
                <a:gd name="connsiteY9" fmla="*/ 2729880 h 3093785"/>
                <a:gd name="connsiteX10" fmla="*/ 143627 w 2085495"/>
                <a:gd name="connsiteY10" fmla="*/ 2146620 h 3093785"/>
                <a:gd name="connsiteX11" fmla="*/ 751 w 2085495"/>
                <a:gd name="connsiteY11" fmla="*/ 1717994 h 3093785"/>
                <a:gd name="connsiteX12" fmla="*/ 92908 w 2085495"/>
                <a:gd name="connsiteY12" fmla="*/ 1394210 h 3093785"/>
                <a:gd name="connsiteX0" fmla="*/ 92908 w 2108775"/>
                <a:gd name="connsiteY0" fmla="*/ 1386186 h 3085761"/>
                <a:gd name="connsiteX1" fmla="*/ 215064 w 2108775"/>
                <a:gd name="connsiteY1" fmla="*/ 1067033 h 3085761"/>
                <a:gd name="connsiteX2" fmla="*/ 736403 w 2108775"/>
                <a:gd name="connsiteY2" fmla="*/ 336266 h 3085761"/>
                <a:gd name="connsiteX3" fmla="*/ 1656545 w 2108775"/>
                <a:gd name="connsiteY3" fmla="*/ 3197 h 3085761"/>
                <a:gd name="connsiteX4" fmla="*/ 1856570 w 2108775"/>
                <a:gd name="connsiteY4" fmla="*/ 188935 h 3085761"/>
                <a:gd name="connsiteX5" fmla="*/ 2085170 w 2108775"/>
                <a:gd name="connsiteY5" fmla="*/ 531835 h 3085761"/>
                <a:gd name="connsiteX6" fmla="*/ 1242207 w 2108775"/>
                <a:gd name="connsiteY6" fmla="*/ 1417660 h 3085761"/>
                <a:gd name="connsiteX7" fmla="*/ 1308461 w 2108775"/>
                <a:gd name="connsiteY7" fmla="*/ 1814811 h 3085761"/>
                <a:gd name="connsiteX8" fmla="*/ 1843839 w 2108775"/>
                <a:gd name="connsiteY8" fmla="*/ 2352906 h 3085761"/>
                <a:gd name="connsiteX9" fmla="*/ 1715251 w 2108775"/>
                <a:gd name="connsiteY9" fmla="*/ 3052994 h 3085761"/>
                <a:gd name="connsiteX10" fmla="*/ 707828 w 2108775"/>
                <a:gd name="connsiteY10" fmla="*/ 2721856 h 3085761"/>
                <a:gd name="connsiteX11" fmla="*/ 143627 w 2108775"/>
                <a:gd name="connsiteY11" fmla="*/ 2138596 h 3085761"/>
                <a:gd name="connsiteX12" fmla="*/ 751 w 2108775"/>
                <a:gd name="connsiteY12" fmla="*/ 1709970 h 3085761"/>
                <a:gd name="connsiteX13" fmla="*/ 92908 w 2108775"/>
                <a:gd name="connsiteY13" fmla="*/ 1386186 h 3085761"/>
                <a:gd name="connsiteX0" fmla="*/ 92908 w 2125457"/>
                <a:gd name="connsiteY0" fmla="*/ 1390478 h 3090053"/>
                <a:gd name="connsiteX1" fmla="*/ 215064 w 2125457"/>
                <a:gd name="connsiteY1" fmla="*/ 1071325 h 3090053"/>
                <a:gd name="connsiteX2" fmla="*/ 736403 w 2125457"/>
                <a:gd name="connsiteY2" fmla="*/ 340558 h 3090053"/>
                <a:gd name="connsiteX3" fmla="*/ 1656545 w 2125457"/>
                <a:gd name="connsiteY3" fmla="*/ 7489 h 3090053"/>
                <a:gd name="connsiteX4" fmla="*/ 1999445 w 2125457"/>
                <a:gd name="connsiteY4" fmla="*/ 107502 h 3090053"/>
                <a:gd name="connsiteX5" fmla="*/ 2085170 w 2125457"/>
                <a:gd name="connsiteY5" fmla="*/ 536127 h 3090053"/>
                <a:gd name="connsiteX6" fmla="*/ 1242207 w 2125457"/>
                <a:gd name="connsiteY6" fmla="*/ 1421952 h 3090053"/>
                <a:gd name="connsiteX7" fmla="*/ 1308461 w 2125457"/>
                <a:gd name="connsiteY7" fmla="*/ 1819103 h 3090053"/>
                <a:gd name="connsiteX8" fmla="*/ 1843839 w 2125457"/>
                <a:gd name="connsiteY8" fmla="*/ 2357198 h 3090053"/>
                <a:gd name="connsiteX9" fmla="*/ 1715251 w 2125457"/>
                <a:gd name="connsiteY9" fmla="*/ 3057286 h 3090053"/>
                <a:gd name="connsiteX10" fmla="*/ 707828 w 2125457"/>
                <a:gd name="connsiteY10" fmla="*/ 2726148 h 3090053"/>
                <a:gd name="connsiteX11" fmla="*/ 143627 w 2125457"/>
                <a:gd name="connsiteY11" fmla="*/ 2142888 h 3090053"/>
                <a:gd name="connsiteX12" fmla="*/ 751 w 2125457"/>
                <a:gd name="connsiteY12" fmla="*/ 1714262 h 3090053"/>
                <a:gd name="connsiteX13" fmla="*/ 92908 w 2125457"/>
                <a:gd name="connsiteY13" fmla="*/ 1390478 h 3090053"/>
                <a:gd name="connsiteX0" fmla="*/ 92908 w 2125457"/>
                <a:gd name="connsiteY0" fmla="*/ 1471910 h 3171485"/>
                <a:gd name="connsiteX1" fmla="*/ 215064 w 2125457"/>
                <a:gd name="connsiteY1" fmla="*/ 1152757 h 3171485"/>
                <a:gd name="connsiteX2" fmla="*/ 736403 w 2125457"/>
                <a:gd name="connsiteY2" fmla="*/ 421990 h 3171485"/>
                <a:gd name="connsiteX3" fmla="*/ 1627970 w 2125457"/>
                <a:gd name="connsiteY3" fmla="*/ 3196 h 3171485"/>
                <a:gd name="connsiteX4" fmla="*/ 1999445 w 2125457"/>
                <a:gd name="connsiteY4" fmla="*/ 188934 h 3171485"/>
                <a:gd name="connsiteX5" fmla="*/ 2085170 w 2125457"/>
                <a:gd name="connsiteY5" fmla="*/ 617559 h 3171485"/>
                <a:gd name="connsiteX6" fmla="*/ 1242207 w 2125457"/>
                <a:gd name="connsiteY6" fmla="*/ 1503384 h 3171485"/>
                <a:gd name="connsiteX7" fmla="*/ 1308461 w 2125457"/>
                <a:gd name="connsiteY7" fmla="*/ 1900535 h 3171485"/>
                <a:gd name="connsiteX8" fmla="*/ 1843839 w 2125457"/>
                <a:gd name="connsiteY8" fmla="*/ 2438630 h 3171485"/>
                <a:gd name="connsiteX9" fmla="*/ 1715251 w 2125457"/>
                <a:gd name="connsiteY9" fmla="*/ 3138718 h 3171485"/>
                <a:gd name="connsiteX10" fmla="*/ 707828 w 2125457"/>
                <a:gd name="connsiteY10" fmla="*/ 2807580 h 3171485"/>
                <a:gd name="connsiteX11" fmla="*/ 143627 w 2125457"/>
                <a:gd name="connsiteY11" fmla="*/ 2224320 h 3171485"/>
                <a:gd name="connsiteX12" fmla="*/ 751 w 2125457"/>
                <a:gd name="connsiteY12" fmla="*/ 1795694 h 3171485"/>
                <a:gd name="connsiteX13" fmla="*/ 92908 w 2125457"/>
                <a:gd name="connsiteY13" fmla="*/ 1471910 h 3171485"/>
                <a:gd name="connsiteX0" fmla="*/ 92908 w 2065140"/>
                <a:gd name="connsiteY0" fmla="*/ 1471910 h 3171485"/>
                <a:gd name="connsiteX1" fmla="*/ 215064 w 2065140"/>
                <a:gd name="connsiteY1" fmla="*/ 1152757 h 3171485"/>
                <a:gd name="connsiteX2" fmla="*/ 736403 w 2065140"/>
                <a:gd name="connsiteY2" fmla="*/ 421990 h 3171485"/>
                <a:gd name="connsiteX3" fmla="*/ 1627970 w 2065140"/>
                <a:gd name="connsiteY3" fmla="*/ 3196 h 3171485"/>
                <a:gd name="connsiteX4" fmla="*/ 1999445 w 2065140"/>
                <a:gd name="connsiteY4" fmla="*/ 188934 h 3171485"/>
                <a:gd name="connsiteX5" fmla="*/ 1999445 w 2065140"/>
                <a:gd name="connsiteY5" fmla="*/ 703284 h 3171485"/>
                <a:gd name="connsiteX6" fmla="*/ 1242207 w 2065140"/>
                <a:gd name="connsiteY6" fmla="*/ 1503384 h 3171485"/>
                <a:gd name="connsiteX7" fmla="*/ 1308461 w 2065140"/>
                <a:gd name="connsiteY7" fmla="*/ 1900535 h 3171485"/>
                <a:gd name="connsiteX8" fmla="*/ 1843839 w 2065140"/>
                <a:gd name="connsiteY8" fmla="*/ 2438630 h 3171485"/>
                <a:gd name="connsiteX9" fmla="*/ 1715251 w 2065140"/>
                <a:gd name="connsiteY9" fmla="*/ 3138718 h 3171485"/>
                <a:gd name="connsiteX10" fmla="*/ 707828 w 2065140"/>
                <a:gd name="connsiteY10" fmla="*/ 2807580 h 3171485"/>
                <a:gd name="connsiteX11" fmla="*/ 143627 w 2065140"/>
                <a:gd name="connsiteY11" fmla="*/ 2224320 h 3171485"/>
                <a:gd name="connsiteX12" fmla="*/ 751 w 2065140"/>
                <a:gd name="connsiteY12" fmla="*/ 1795694 h 3171485"/>
                <a:gd name="connsiteX13" fmla="*/ 92908 w 2065140"/>
                <a:gd name="connsiteY13" fmla="*/ 1471910 h 3171485"/>
                <a:gd name="connsiteX0" fmla="*/ 92908 w 2079291"/>
                <a:gd name="connsiteY0" fmla="*/ 1470492 h 3170067"/>
                <a:gd name="connsiteX1" fmla="*/ 215064 w 2079291"/>
                <a:gd name="connsiteY1" fmla="*/ 1151339 h 3170067"/>
                <a:gd name="connsiteX2" fmla="*/ 736403 w 2079291"/>
                <a:gd name="connsiteY2" fmla="*/ 420572 h 3170067"/>
                <a:gd name="connsiteX3" fmla="*/ 1627970 w 2079291"/>
                <a:gd name="connsiteY3" fmla="*/ 1778 h 3170067"/>
                <a:gd name="connsiteX4" fmla="*/ 2028020 w 2079291"/>
                <a:gd name="connsiteY4" fmla="*/ 301816 h 3170067"/>
                <a:gd name="connsiteX5" fmla="*/ 1999445 w 2079291"/>
                <a:gd name="connsiteY5" fmla="*/ 701866 h 3170067"/>
                <a:gd name="connsiteX6" fmla="*/ 1242207 w 2079291"/>
                <a:gd name="connsiteY6" fmla="*/ 1501966 h 3170067"/>
                <a:gd name="connsiteX7" fmla="*/ 1308461 w 2079291"/>
                <a:gd name="connsiteY7" fmla="*/ 1899117 h 3170067"/>
                <a:gd name="connsiteX8" fmla="*/ 1843839 w 2079291"/>
                <a:gd name="connsiteY8" fmla="*/ 2437212 h 3170067"/>
                <a:gd name="connsiteX9" fmla="*/ 1715251 w 2079291"/>
                <a:gd name="connsiteY9" fmla="*/ 3137300 h 3170067"/>
                <a:gd name="connsiteX10" fmla="*/ 707828 w 2079291"/>
                <a:gd name="connsiteY10" fmla="*/ 2806162 h 3170067"/>
                <a:gd name="connsiteX11" fmla="*/ 143627 w 2079291"/>
                <a:gd name="connsiteY11" fmla="*/ 2222902 h 3170067"/>
                <a:gd name="connsiteX12" fmla="*/ 751 w 2079291"/>
                <a:gd name="connsiteY12" fmla="*/ 1794276 h 3170067"/>
                <a:gd name="connsiteX13" fmla="*/ 92908 w 2079291"/>
                <a:gd name="connsiteY13" fmla="*/ 1470492 h 3170067"/>
                <a:gd name="connsiteX0" fmla="*/ 92908 w 2079291"/>
                <a:gd name="connsiteY0" fmla="*/ 1413851 h 3113426"/>
                <a:gd name="connsiteX1" fmla="*/ 215064 w 2079291"/>
                <a:gd name="connsiteY1" fmla="*/ 1094698 h 3113426"/>
                <a:gd name="connsiteX2" fmla="*/ 736403 w 2079291"/>
                <a:gd name="connsiteY2" fmla="*/ 363931 h 3113426"/>
                <a:gd name="connsiteX3" fmla="*/ 1527958 w 2079291"/>
                <a:gd name="connsiteY3" fmla="*/ 2287 h 3113426"/>
                <a:gd name="connsiteX4" fmla="*/ 2028020 w 2079291"/>
                <a:gd name="connsiteY4" fmla="*/ 245175 h 3113426"/>
                <a:gd name="connsiteX5" fmla="*/ 1999445 w 2079291"/>
                <a:gd name="connsiteY5" fmla="*/ 645225 h 3113426"/>
                <a:gd name="connsiteX6" fmla="*/ 1242207 w 2079291"/>
                <a:gd name="connsiteY6" fmla="*/ 1445325 h 3113426"/>
                <a:gd name="connsiteX7" fmla="*/ 1308461 w 2079291"/>
                <a:gd name="connsiteY7" fmla="*/ 1842476 h 3113426"/>
                <a:gd name="connsiteX8" fmla="*/ 1843839 w 2079291"/>
                <a:gd name="connsiteY8" fmla="*/ 2380571 h 3113426"/>
                <a:gd name="connsiteX9" fmla="*/ 1715251 w 2079291"/>
                <a:gd name="connsiteY9" fmla="*/ 3080659 h 3113426"/>
                <a:gd name="connsiteX10" fmla="*/ 707828 w 2079291"/>
                <a:gd name="connsiteY10" fmla="*/ 2749521 h 3113426"/>
                <a:gd name="connsiteX11" fmla="*/ 143627 w 2079291"/>
                <a:gd name="connsiteY11" fmla="*/ 2166261 h 3113426"/>
                <a:gd name="connsiteX12" fmla="*/ 751 w 2079291"/>
                <a:gd name="connsiteY12" fmla="*/ 1737635 h 3113426"/>
                <a:gd name="connsiteX13" fmla="*/ 92908 w 2079291"/>
                <a:gd name="connsiteY13" fmla="*/ 1413851 h 3113426"/>
                <a:gd name="connsiteX0" fmla="*/ 92908 w 2079291"/>
                <a:gd name="connsiteY0" fmla="*/ 1371611 h 3071186"/>
                <a:gd name="connsiteX1" fmla="*/ 215064 w 2079291"/>
                <a:gd name="connsiteY1" fmla="*/ 1052458 h 3071186"/>
                <a:gd name="connsiteX2" fmla="*/ 736403 w 2079291"/>
                <a:gd name="connsiteY2" fmla="*/ 321691 h 3071186"/>
                <a:gd name="connsiteX3" fmla="*/ 1556533 w 2079291"/>
                <a:gd name="connsiteY3" fmla="*/ 2909 h 3071186"/>
                <a:gd name="connsiteX4" fmla="*/ 2028020 w 2079291"/>
                <a:gd name="connsiteY4" fmla="*/ 202935 h 3071186"/>
                <a:gd name="connsiteX5" fmla="*/ 1999445 w 2079291"/>
                <a:gd name="connsiteY5" fmla="*/ 602985 h 3071186"/>
                <a:gd name="connsiteX6" fmla="*/ 1242207 w 2079291"/>
                <a:gd name="connsiteY6" fmla="*/ 1403085 h 3071186"/>
                <a:gd name="connsiteX7" fmla="*/ 1308461 w 2079291"/>
                <a:gd name="connsiteY7" fmla="*/ 1800236 h 3071186"/>
                <a:gd name="connsiteX8" fmla="*/ 1843839 w 2079291"/>
                <a:gd name="connsiteY8" fmla="*/ 2338331 h 3071186"/>
                <a:gd name="connsiteX9" fmla="*/ 1715251 w 2079291"/>
                <a:gd name="connsiteY9" fmla="*/ 3038419 h 3071186"/>
                <a:gd name="connsiteX10" fmla="*/ 707828 w 2079291"/>
                <a:gd name="connsiteY10" fmla="*/ 2707281 h 3071186"/>
                <a:gd name="connsiteX11" fmla="*/ 143627 w 2079291"/>
                <a:gd name="connsiteY11" fmla="*/ 2124021 h 3071186"/>
                <a:gd name="connsiteX12" fmla="*/ 751 w 2079291"/>
                <a:gd name="connsiteY12" fmla="*/ 1695395 h 3071186"/>
                <a:gd name="connsiteX13" fmla="*/ 92908 w 2079291"/>
                <a:gd name="connsiteY13" fmla="*/ 1371611 h 3071186"/>
                <a:gd name="connsiteX0" fmla="*/ 92908 w 2059329"/>
                <a:gd name="connsiteY0" fmla="*/ 1373935 h 3073510"/>
                <a:gd name="connsiteX1" fmla="*/ 215064 w 2059329"/>
                <a:gd name="connsiteY1" fmla="*/ 1054782 h 3073510"/>
                <a:gd name="connsiteX2" fmla="*/ 736403 w 2059329"/>
                <a:gd name="connsiteY2" fmla="*/ 324015 h 3073510"/>
                <a:gd name="connsiteX3" fmla="*/ 1556533 w 2059329"/>
                <a:gd name="connsiteY3" fmla="*/ 5233 h 3073510"/>
                <a:gd name="connsiteX4" fmla="*/ 1985158 w 2059329"/>
                <a:gd name="connsiteY4" fmla="*/ 133821 h 3073510"/>
                <a:gd name="connsiteX5" fmla="*/ 1999445 w 2059329"/>
                <a:gd name="connsiteY5" fmla="*/ 605309 h 3073510"/>
                <a:gd name="connsiteX6" fmla="*/ 1242207 w 2059329"/>
                <a:gd name="connsiteY6" fmla="*/ 1405409 h 3073510"/>
                <a:gd name="connsiteX7" fmla="*/ 1308461 w 2059329"/>
                <a:gd name="connsiteY7" fmla="*/ 1802560 h 3073510"/>
                <a:gd name="connsiteX8" fmla="*/ 1843839 w 2059329"/>
                <a:gd name="connsiteY8" fmla="*/ 2340655 h 3073510"/>
                <a:gd name="connsiteX9" fmla="*/ 1715251 w 2059329"/>
                <a:gd name="connsiteY9" fmla="*/ 3040743 h 3073510"/>
                <a:gd name="connsiteX10" fmla="*/ 707828 w 2059329"/>
                <a:gd name="connsiteY10" fmla="*/ 2709605 h 3073510"/>
                <a:gd name="connsiteX11" fmla="*/ 143627 w 2059329"/>
                <a:gd name="connsiteY11" fmla="*/ 2126345 h 3073510"/>
                <a:gd name="connsiteX12" fmla="*/ 751 w 2059329"/>
                <a:gd name="connsiteY12" fmla="*/ 1697719 h 3073510"/>
                <a:gd name="connsiteX13" fmla="*/ 92908 w 2059329"/>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513670 w 2013178"/>
                <a:gd name="connsiteY6" fmla="*/ 1048221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2 w 2013178"/>
                <a:gd name="connsiteY7" fmla="*/ 1505421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970744 w 2013178"/>
                <a:gd name="connsiteY7" fmla="*/ 1476845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1 w 2013178"/>
                <a:gd name="connsiteY7" fmla="*/ 1519707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265598 w 2013178"/>
                <a:gd name="connsiteY8" fmla="*/ 1902573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07434"/>
                <a:gd name="connsiteX1" fmla="*/ 215064 w 2013178"/>
                <a:gd name="connsiteY1" fmla="*/ 1054782 h 3007434"/>
                <a:gd name="connsiteX2" fmla="*/ 736403 w 2013178"/>
                <a:gd name="connsiteY2" fmla="*/ 324015 h 3007434"/>
                <a:gd name="connsiteX3" fmla="*/ 1556533 w 2013178"/>
                <a:gd name="connsiteY3" fmla="*/ 5233 h 3007434"/>
                <a:gd name="connsiteX4" fmla="*/ 1985158 w 2013178"/>
                <a:gd name="connsiteY4" fmla="*/ 133821 h 3007434"/>
                <a:gd name="connsiteX5" fmla="*/ 1899432 w 2013178"/>
                <a:gd name="connsiteY5" fmla="*/ 676747 h 3007434"/>
                <a:gd name="connsiteX6" fmla="*/ 1413658 w 2013178"/>
                <a:gd name="connsiteY6" fmla="*/ 1005359 h 3007434"/>
                <a:gd name="connsiteX7" fmla="*/ 1170768 w 2013178"/>
                <a:gd name="connsiteY7" fmla="*/ 1548282 h 3007434"/>
                <a:gd name="connsiteX8" fmla="*/ 1265598 w 2013178"/>
                <a:gd name="connsiteY8" fmla="*/ 1902573 h 3007434"/>
                <a:gd name="connsiteX9" fmla="*/ 1843839 w 2013178"/>
                <a:gd name="connsiteY9" fmla="*/ 2340655 h 3007434"/>
                <a:gd name="connsiteX10" fmla="*/ 1629526 w 2013178"/>
                <a:gd name="connsiteY10" fmla="*/ 2969305 h 3007434"/>
                <a:gd name="connsiteX11" fmla="*/ 707828 w 2013178"/>
                <a:gd name="connsiteY11" fmla="*/ 2709605 h 3007434"/>
                <a:gd name="connsiteX12" fmla="*/ 143627 w 2013178"/>
                <a:gd name="connsiteY12" fmla="*/ 2126345 h 3007434"/>
                <a:gd name="connsiteX13" fmla="*/ 751 w 2013178"/>
                <a:gd name="connsiteY13" fmla="*/ 1697719 h 3007434"/>
                <a:gd name="connsiteX14" fmla="*/ 92908 w 2013178"/>
                <a:gd name="connsiteY14" fmla="*/ 1373935 h 3007434"/>
                <a:gd name="connsiteX0" fmla="*/ 92908 w 2008628"/>
                <a:gd name="connsiteY0" fmla="*/ 1373935 h 3007434"/>
                <a:gd name="connsiteX1" fmla="*/ 215064 w 2008628"/>
                <a:gd name="connsiteY1" fmla="*/ 1054782 h 3007434"/>
                <a:gd name="connsiteX2" fmla="*/ 736403 w 2008628"/>
                <a:gd name="connsiteY2" fmla="*/ 324015 h 3007434"/>
                <a:gd name="connsiteX3" fmla="*/ 1556533 w 2008628"/>
                <a:gd name="connsiteY3" fmla="*/ 5233 h 3007434"/>
                <a:gd name="connsiteX4" fmla="*/ 1985158 w 2008628"/>
                <a:gd name="connsiteY4" fmla="*/ 133821 h 3007434"/>
                <a:gd name="connsiteX5" fmla="*/ 1870857 w 2008628"/>
                <a:gd name="connsiteY5" fmla="*/ 676747 h 3007434"/>
                <a:gd name="connsiteX6" fmla="*/ 1413658 w 2008628"/>
                <a:gd name="connsiteY6" fmla="*/ 1005359 h 3007434"/>
                <a:gd name="connsiteX7" fmla="*/ 1170768 w 2008628"/>
                <a:gd name="connsiteY7" fmla="*/ 1548282 h 3007434"/>
                <a:gd name="connsiteX8" fmla="*/ 1265598 w 2008628"/>
                <a:gd name="connsiteY8" fmla="*/ 1902573 h 3007434"/>
                <a:gd name="connsiteX9" fmla="*/ 1843839 w 2008628"/>
                <a:gd name="connsiteY9" fmla="*/ 2340655 h 3007434"/>
                <a:gd name="connsiteX10" fmla="*/ 1629526 w 2008628"/>
                <a:gd name="connsiteY10" fmla="*/ 2969305 h 3007434"/>
                <a:gd name="connsiteX11" fmla="*/ 707828 w 2008628"/>
                <a:gd name="connsiteY11" fmla="*/ 2709605 h 3007434"/>
                <a:gd name="connsiteX12" fmla="*/ 143627 w 2008628"/>
                <a:gd name="connsiteY12" fmla="*/ 2126345 h 3007434"/>
                <a:gd name="connsiteX13" fmla="*/ 751 w 2008628"/>
                <a:gd name="connsiteY13" fmla="*/ 1697719 h 3007434"/>
                <a:gd name="connsiteX14" fmla="*/ 92908 w 2008628"/>
                <a:gd name="connsiteY14" fmla="*/ 1373935 h 3007434"/>
                <a:gd name="connsiteX0" fmla="*/ 92908 w 1962408"/>
                <a:gd name="connsiteY0" fmla="*/ 1372249 h 3005748"/>
                <a:gd name="connsiteX1" fmla="*/ 215064 w 1962408"/>
                <a:gd name="connsiteY1" fmla="*/ 1053096 h 3005748"/>
                <a:gd name="connsiteX2" fmla="*/ 736403 w 1962408"/>
                <a:gd name="connsiteY2" fmla="*/ 322329 h 3005748"/>
                <a:gd name="connsiteX3" fmla="*/ 1556533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62408"/>
                <a:gd name="connsiteY0" fmla="*/ 1372249 h 3005748"/>
                <a:gd name="connsiteX1" fmla="*/ 215064 w 1962408"/>
                <a:gd name="connsiteY1" fmla="*/ 1053096 h 3005748"/>
                <a:gd name="connsiteX2" fmla="*/ 736403 w 1962408"/>
                <a:gd name="connsiteY2" fmla="*/ 322329 h 3005748"/>
                <a:gd name="connsiteX3" fmla="*/ 1470808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96432"/>
                <a:gd name="connsiteY0" fmla="*/ 1370989 h 3004488"/>
                <a:gd name="connsiteX1" fmla="*/ 215064 w 1996432"/>
                <a:gd name="connsiteY1" fmla="*/ 1051836 h 3004488"/>
                <a:gd name="connsiteX2" fmla="*/ 736403 w 1996432"/>
                <a:gd name="connsiteY2" fmla="*/ 321069 h 3004488"/>
                <a:gd name="connsiteX3" fmla="*/ 1470808 w 1996432"/>
                <a:gd name="connsiteY3" fmla="*/ 2287 h 3004488"/>
                <a:gd name="connsiteX4" fmla="*/ 1970870 w 1996432"/>
                <a:gd name="connsiteY4" fmla="*/ 245176 h 3004488"/>
                <a:gd name="connsiteX5" fmla="*/ 1870857 w 1996432"/>
                <a:gd name="connsiteY5" fmla="*/ 673801 h 3004488"/>
                <a:gd name="connsiteX6" fmla="*/ 1413658 w 1996432"/>
                <a:gd name="connsiteY6" fmla="*/ 1002413 h 3004488"/>
                <a:gd name="connsiteX7" fmla="*/ 1170768 w 1996432"/>
                <a:gd name="connsiteY7" fmla="*/ 1545336 h 3004488"/>
                <a:gd name="connsiteX8" fmla="*/ 1265598 w 1996432"/>
                <a:gd name="connsiteY8" fmla="*/ 1899627 h 3004488"/>
                <a:gd name="connsiteX9" fmla="*/ 1843839 w 1996432"/>
                <a:gd name="connsiteY9" fmla="*/ 2337709 h 3004488"/>
                <a:gd name="connsiteX10" fmla="*/ 1629526 w 1996432"/>
                <a:gd name="connsiteY10" fmla="*/ 2966359 h 3004488"/>
                <a:gd name="connsiteX11" fmla="*/ 707828 w 1996432"/>
                <a:gd name="connsiteY11" fmla="*/ 2706659 h 3004488"/>
                <a:gd name="connsiteX12" fmla="*/ 143627 w 1996432"/>
                <a:gd name="connsiteY12" fmla="*/ 2123399 h 3004488"/>
                <a:gd name="connsiteX13" fmla="*/ 751 w 1996432"/>
                <a:gd name="connsiteY13" fmla="*/ 1694773 h 3004488"/>
                <a:gd name="connsiteX14" fmla="*/ 92908 w 1996432"/>
                <a:gd name="connsiteY14" fmla="*/ 1370989 h 3004488"/>
                <a:gd name="connsiteX0" fmla="*/ 93029 w 1996553"/>
                <a:gd name="connsiteY0" fmla="*/ 1370989 h 3004488"/>
                <a:gd name="connsiteX1" fmla="*/ 276979 w 1996553"/>
                <a:gd name="connsiteY1" fmla="*/ 822589 h 3004488"/>
                <a:gd name="connsiteX2" fmla="*/ 736524 w 1996553"/>
                <a:gd name="connsiteY2" fmla="*/ 321069 h 3004488"/>
                <a:gd name="connsiteX3" fmla="*/ 1470929 w 1996553"/>
                <a:gd name="connsiteY3" fmla="*/ 2287 h 3004488"/>
                <a:gd name="connsiteX4" fmla="*/ 1970991 w 1996553"/>
                <a:gd name="connsiteY4" fmla="*/ 245176 h 3004488"/>
                <a:gd name="connsiteX5" fmla="*/ 1870978 w 1996553"/>
                <a:gd name="connsiteY5" fmla="*/ 673801 h 3004488"/>
                <a:gd name="connsiteX6" fmla="*/ 1413779 w 1996553"/>
                <a:gd name="connsiteY6" fmla="*/ 1002413 h 3004488"/>
                <a:gd name="connsiteX7" fmla="*/ 1170889 w 1996553"/>
                <a:gd name="connsiteY7" fmla="*/ 1545336 h 3004488"/>
                <a:gd name="connsiteX8" fmla="*/ 1265719 w 1996553"/>
                <a:gd name="connsiteY8" fmla="*/ 1899627 h 3004488"/>
                <a:gd name="connsiteX9" fmla="*/ 1843960 w 1996553"/>
                <a:gd name="connsiteY9" fmla="*/ 2337709 h 3004488"/>
                <a:gd name="connsiteX10" fmla="*/ 1629647 w 1996553"/>
                <a:gd name="connsiteY10" fmla="*/ 2966359 h 3004488"/>
                <a:gd name="connsiteX11" fmla="*/ 707949 w 1996553"/>
                <a:gd name="connsiteY11" fmla="*/ 2706659 h 3004488"/>
                <a:gd name="connsiteX12" fmla="*/ 143748 w 1996553"/>
                <a:gd name="connsiteY12" fmla="*/ 2123399 h 3004488"/>
                <a:gd name="connsiteX13" fmla="*/ 872 w 1996553"/>
                <a:gd name="connsiteY13" fmla="*/ 1694773 h 3004488"/>
                <a:gd name="connsiteX14" fmla="*/ 93029 w 1996553"/>
                <a:gd name="connsiteY14" fmla="*/ 1370989 h 3004488"/>
                <a:gd name="connsiteX0" fmla="*/ 92986 w 1996510"/>
                <a:gd name="connsiteY0" fmla="*/ 1370989 h 3004488"/>
                <a:gd name="connsiteX1" fmla="*/ 256338 w 1996510"/>
                <a:gd name="connsiteY1" fmla="*/ 716782 h 3004488"/>
                <a:gd name="connsiteX2" fmla="*/ 736481 w 1996510"/>
                <a:gd name="connsiteY2" fmla="*/ 321069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70989 h 3004488"/>
                <a:gd name="connsiteX1" fmla="*/ 256338 w 1996510"/>
                <a:gd name="connsiteY1" fmla="*/ 716782 h 3004488"/>
                <a:gd name="connsiteX2" fmla="*/ 674688 w 1996510"/>
                <a:gd name="connsiteY2" fmla="*/ 215262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88437 h 3021936"/>
                <a:gd name="connsiteX1" fmla="*/ 256338 w 1996510"/>
                <a:gd name="connsiteY1" fmla="*/ 734230 h 3021936"/>
                <a:gd name="connsiteX2" fmla="*/ 674688 w 1996510"/>
                <a:gd name="connsiteY2" fmla="*/ 232710 h 3021936"/>
                <a:gd name="connsiteX3" fmla="*/ 1409093 w 1996510"/>
                <a:gd name="connsiteY3" fmla="*/ 2101 h 3021936"/>
                <a:gd name="connsiteX4" fmla="*/ 1970948 w 1996510"/>
                <a:gd name="connsiteY4" fmla="*/ 262624 h 3021936"/>
                <a:gd name="connsiteX5" fmla="*/ 1870935 w 1996510"/>
                <a:gd name="connsiteY5" fmla="*/ 691249 h 3021936"/>
                <a:gd name="connsiteX6" fmla="*/ 1413736 w 1996510"/>
                <a:gd name="connsiteY6" fmla="*/ 1019861 h 3021936"/>
                <a:gd name="connsiteX7" fmla="*/ 1170846 w 1996510"/>
                <a:gd name="connsiteY7" fmla="*/ 1562784 h 3021936"/>
                <a:gd name="connsiteX8" fmla="*/ 1265676 w 1996510"/>
                <a:gd name="connsiteY8" fmla="*/ 1917075 h 3021936"/>
                <a:gd name="connsiteX9" fmla="*/ 1843917 w 1996510"/>
                <a:gd name="connsiteY9" fmla="*/ 2355157 h 3021936"/>
                <a:gd name="connsiteX10" fmla="*/ 1629604 w 1996510"/>
                <a:gd name="connsiteY10" fmla="*/ 2983807 h 3021936"/>
                <a:gd name="connsiteX11" fmla="*/ 707906 w 1996510"/>
                <a:gd name="connsiteY11" fmla="*/ 2724107 h 3021936"/>
                <a:gd name="connsiteX12" fmla="*/ 143705 w 1996510"/>
                <a:gd name="connsiteY12" fmla="*/ 2140847 h 3021936"/>
                <a:gd name="connsiteX13" fmla="*/ 829 w 1996510"/>
                <a:gd name="connsiteY13" fmla="*/ 1712221 h 3021936"/>
                <a:gd name="connsiteX14" fmla="*/ 92986 w 1996510"/>
                <a:gd name="connsiteY14" fmla="*/ 1388437 h 3021936"/>
                <a:gd name="connsiteX0" fmla="*/ 33729 w 1937253"/>
                <a:gd name="connsiteY0" fmla="*/ 1388437 h 3021936"/>
                <a:gd name="connsiteX1" fmla="*/ 197081 w 1937253"/>
                <a:gd name="connsiteY1" fmla="*/ 734230 h 3021936"/>
                <a:gd name="connsiteX2" fmla="*/ 615431 w 1937253"/>
                <a:gd name="connsiteY2" fmla="*/ 232710 h 3021936"/>
                <a:gd name="connsiteX3" fmla="*/ 1349836 w 1937253"/>
                <a:gd name="connsiteY3" fmla="*/ 2101 h 3021936"/>
                <a:gd name="connsiteX4" fmla="*/ 1911691 w 1937253"/>
                <a:gd name="connsiteY4" fmla="*/ 262624 h 3021936"/>
                <a:gd name="connsiteX5" fmla="*/ 1811678 w 1937253"/>
                <a:gd name="connsiteY5" fmla="*/ 691249 h 3021936"/>
                <a:gd name="connsiteX6" fmla="*/ 1354479 w 1937253"/>
                <a:gd name="connsiteY6" fmla="*/ 1019861 h 3021936"/>
                <a:gd name="connsiteX7" fmla="*/ 1111589 w 1937253"/>
                <a:gd name="connsiteY7" fmla="*/ 1562784 h 3021936"/>
                <a:gd name="connsiteX8" fmla="*/ 1206419 w 1937253"/>
                <a:gd name="connsiteY8" fmla="*/ 1917075 h 3021936"/>
                <a:gd name="connsiteX9" fmla="*/ 1784660 w 1937253"/>
                <a:gd name="connsiteY9" fmla="*/ 2355157 h 3021936"/>
                <a:gd name="connsiteX10" fmla="*/ 1570347 w 1937253"/>
                <a:gd name="connsiteY10" fmla="*/ 2983807 h 3021936"/>
                <a:gd name="connsiteX11" fmla="*/ 648649 w 1937253"/>
                <a:gd name="connsiteY11" fmla="*/ 2724107 h 3021936"/>
                <a:gd name="connsiteX12" fmla="*/ 84448 w 1937253"/>
                <a:gd name="connsiteY12" fmla="*/ 2140847 h 3021936"/>
                <a:gd name="connsiteX13" fmla="*/ 3366 w 1937253"/>
                <a:gd name="connsiteY13" fmla="*/ 1729855 h 3021936"/>
                <a:gd name="connsiteX14" fmla="*/ 33729 w 1937253"/>
                <a:gd name="connsiteY14" fmla="*/ 1388437 h 3021936"/>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84660 w 1937253"/>
                <a:gd name="connsiteY9" fmla="*/ 2355157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02269 w 1937253"/>
                <a:gd name="connsiteY9" fmla="*/ 2372793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423412 h 3065737"/>
                <a:gd name="connsiteX1" fmla="*/ 197081 w 1937253"/>
                <a:gd name="connsiteY1" fmla="*/ 769205 h 3065737"/>
                <a:gd name="connsiteX2" fmla="*/ 615431 w 1937253"/>
                <a:gd name="connsiteY2" fmla="*/ 267685 h 3065737"/>
                <a:gd name="connsiteX3" fmla="*/ 1143858 w 1937253"/>
                <a:gd name="connsiteY3" fmla="*/ 1807 h 3065737"/>
                <a:gd name="connsiteX4" fmla="*/ 1911691 w 1937253"/>
                <a:gd name="connsiteY4" fmla="*/ 297599 h 3065737"/>
                <a:gd name="connsiteX5" fmla="*/ 1811678 w 1937253"/>
                <a:gd name="connsiteY5" fmla="*/ 726224 h 3065737"/>
                <a:gd name="connsiteX6" fmla="*/ 1354479 w 1937253"/>
                <a:gd name="connsiteY6" fmla="*/ 1054836 h 3065737"/>
                <a:gd name="connsiteX7" fmla="*/ 1111589 w 1937253"/>
                <a:gd name="connsiteY7" fmla="*/ 1597759 h 3065737"/>
                <a:gd name="connsiteX8" fmla="*/ 1206419 w 1937253"/>
                <a:gd name="connsiteY8" fmla="*/ 1952050 h 3065737"/>
                <a:gd name="connsiteX9" fmla="*/ 1702269 w 1937253"/>
                <a:gd name="connsiteY9" fmla="*/ 2407768 h 3065737"/>
                <a:gd name="connsiteX10" fmla="*/ 1570347 w 1937253"/>
                <a:gd name="connsiteY10" fmla="*/ 3018782 h 3065737"/>
                <a:gd name="connsiteX11" fmla="*/ 586855 w 1937253"/>
                <a:gd name="connsiteY11" fmla="*/ 2829621 h 3065737"/>
                <a:gd name="connsiteX12" fmla="*/ 84448 w 1937253"/>
                <a:gd name="connsiteY12" fmla="*/ 2175822 h 3065737"/>
                <a:gd name="connsiteX13" fmla="*/ 3366 w 1937253"/>
                <a:gd name="connsiteY13" fmla="*/ 1764830 h 3065737"/>
                <a:gd name="connsiteX14" fmla="*/ 33729 w 1937253"/>
                <a:gd name="connsiteY14" fmla="*/ 1423412 h 3065737"/>
                <a:gd name="connsiteX0" fmla="*/ 33729 w 1841692"/>
                <a:gd name="connsiteY0" fmla="*/ 1423412 h 3065737"/>
                <a:gd name="connsiteX1" fmla="*/ 197081 w 1841692"/>
                <a:gd name="connsiteY1" fmla="*/ 769205 h 3065737"/>
                <a:gd name="connsiteX2" fmla="*/ 615431 w 1841692"/>
                <a:gd name="connsiteY2" fmla="*/ 267685 h 3065737"/>
                <a:gd name="connsiteX3" fmla="*/ 1143858 w 1841692"/>
                <a:gd name="connsiteY3" fmla="*/ 1807 h 3065737"/>
                <a:gd name="connsiteX4" fmla="*/ 1726310 w 1841692"/>
                <a:gd name="connsiteY4" fmla="*/ 297599 h 3065737"/>
                <a:gd name="connsiteX5" fmla="*/ 1811678 w 1841692"/>
                <a:gd name="connsiteY5" fmla="*/ 726224 h 3065737"/>
                <a:gd name="connsiteX6" fmla="*/ 1354479 w 1841692"/>
                <a:gd name="connsiteY6" fmla="*/ 1054836 h 3065737"/>
                <a:gd name="connsiteX7" fmla="*/ 1111589 w 1841692"/>
                <a:gd name="connsiteY7" fmla="*/ 1597759 h 3065737"/>
                <a:gd name="connsiteX8" fmla="*/ 1206419 w 1841692"/>
                <a:gd name="connsiteY8" fmla="*/ 1952050 h 3065737"/>
                <a:gd name="connsiteX9" fmla="*/ 1702269 w 1841692"/>
                <a:gd name="connsiteY9" fmla="*/ 2407768 h 3065737"/>
                <a:gd name="connsiteX10" fmla="*/ 1570347 w 1841692"/>
                <a:gd name="connsiteY10" fmla="*/ 3018782 h 3065737"/>
                <a:gd name="connsiteX11" fmla="*/ 586855 w 1841692"/>
                <a:gd name="connsiteY11" fmla="*/ 2829621 h 3065737"/>
                <a:gd name="connsiteX12" fmla="*/ 84448 w 1841692"/>
                <a:gd name="connsiteY12" fmla="*/ 2175822 h 3065737"/>
                <a:gd name="connsiteX13" fmla="*/ 3366 w 1841692"/>
                <a:gd name="connsiteY13" fmla="*/ 1764830 h 3065737"/>
                <a:gd name="connsiteX14" fmla="*/ 33729 w 1841692"/>
                <a:gd name="connsiteY14" fmla="*/ 1423412 h 3065737"/>
                <a:gd name="connsiteX0" fmla="*/ 33729 w 1760273"/>
                <a:gd name="connsiteY0" fmla="*/ 1423412 h 3065737"/>
                <a:gd name="connsiteX1" fmla="*/ 197081 w 1760273"/>
                <a:gd name="connsiteY1" fmla="*/ 769205 h 3065737"/>
                <a:gd name="connsiteX2" fmla="*/ 615431 w 1760273"/>
                <a:gd name="connsiteY2" fmla="*/ 267685 h 3065737"/>
                <a:gd name="connsiteX3" fmla="*/ 1143858 w 1760273"/>
                <a:gd name="connsiteY3" fmla="*/ 1807 h 3065737"/>
                <a:gd name="connsiteX4" fmla="*/ 1726310 w 1760273"/>
                <a:gd name="connsiteY4" fmla="*/ 297599 h 3065737"/>
                <a:gd name="connsiteX5" fmla="*/ 1667493 w 1760273"/>
                <a:gd name="connsiteY5" fmla="*/ 690955 h 3065737"/>
                <a:gd name="connsiteX6" fmla="*/ 1354479 w 1760273"/>
                <a:gd name="connsiteY6" fmla="*/ 1054836 h 3065737"/>
                <a:gd name="connsiteX7" fmla="*/ 1111589 w 1760273"/>
                <a:gd name="connsiteY7" fmla="*/ 1597759 h 3065737"/>
                <a:gd name="connsiteX8" fmla="*/ 1206419 w 1760273"/>
                <a:gd name="connsiteY8" fmla="*/ 1952050 h 3065737"/>
                <a:gd name="connsiteX9" fmla="*/ 1702269 w 1760273"/>
                <a:gd name="connsiteY9" fmla="*/ 2407768 h 3065737"/>
                <a:gd name="connsiteX10" fmla="*/ 1570347 w 1760273"/>
                <a:gd name="connsiteY10" fmla="*/ 3018782 h 3065737"/>
                <a:gd name="connsiteX11" fmla="*/ 586855 w 1760273"/>
                <a:gd name="connsiteY11" fmla="*/ 2829621 h 3065737"/>
                <a:gd name="connsiteX12" fmla="*/ 84448 w 1760273"/>
                <a:gd name="connsiteY12" fmla="*/ 2175822 h 3065737"/>
                <a:gd name="connsiteX13" fmla="*/ 3366 w 1760273"/>
                <a:gd name="connsiteY13" fmla="*/ 1764830 h 3065737"/>
                <a:gd name="connsiteX14" fmla="*/ 33729 w 1760273"/>
                <a:gd name="connsiteY14" fmla="*/ 1423412 h 3065737"/>
                <a:gd name="connsiteX0" fmla="*/ 33729 w 1760273"/>
                <a:gd name="connsiteY0" fmla="*/ 1336209 h 2978534"/>
                <a:gd name="connsiteX1" fmla="*/ 197081 w 1760273"/>
                <a:gd name="connsiteY1" fmla="*/ 682002 h 2978534"/>
                <a:gd name="connsiteX2" fmla="*/ 615431 w 1760273"/>
                <a:gd name="connsiteY2" fmla="*/ 180482 h 2978534"/>
                <a:gd name="connsiteX3" fmla="*/ 1123260 w 1760273"/>
                <a:gd name="connsiteY3" fmla="*/ 2776 h 2978534"/>
                <a:gd name="connsiteX4" fmla="*/ 1726310 w 1760273"/>
                <a:gd name="connsiteY4" fmla="*/ 210396 h 2978534"/>
                <a:gd name="connsiteX5" fmla="*/ 1667493 w 1760273"/>
                <a:gd name="connsiteY5" fmla="*/ 603752 h 2978534"/>
                <a:gd name="connsiteX6" fmla="*/ 1354479 w 1760273"/>
                <a:gd name="connsiteY6" fmla="*/ 967633 h 2978534"/>
                <a:gd name="connsiteX7" fmla="*/ 1111589 w 1760273"/>
                <a:gd name="connsiteY7" fmla="*/ 1510556 h 2978534"/>
                <a:gd name="connsiteX8" fmla="*/ 1206419 w 1760273"/>
                <a:gd name="connsiteY8" fmla="*/ 1864847 h 2978534"/>
                <a:gd name="connsiteX9" fmla="*/ 1702269 w 1760273"/>
                <a:gd name="connsiteY9" fmla="*/ 2320565 h 2978534"/>
                <a:gd name="connsiteX10" fmla="*/ 1570347 w 1760273"/>
                <a:gd name="connsiteY10" fmla="*/ 2931579 h 2978534"/>
                <a:gd name="connsiteX11" fmla="*/ 586855 w 1760273"/>
                <a:gd name="connsiteY11" fmla="*/ 2742418 h 2978534"/>
                <a:gd name="connsiteX12" fmla="*/ 84448 w 1760273"/>
                <a:gd name="connsiteY12" fmla="*/ 2088619 h 2978534"/>
                <a:gd name="connsiteX13" fmla="*/ 3366 w 1760273"/>
                <a:gd name="connsiteY13" fmla="*/ 1677627 h 2978534"/>
                <a:gd name="connsiteX14" fmla="*/ 33729 w 1760273"/>
                <a:gd name="connsiteY14" fmla="*/ 1336209 h 2978534"/>
                <a:gd name="connsiteX0" fmla="*/ 33729 w 1748955"/>
                <a:gd name="connsiteY0" fmla="*/ 1336209 h 2978534"/>
                <a:gd name="connsiteX1" fmla="*/ 197081 w 1748955"/>
                <a:gd name="connsiteY1" fmla="*/ 682002 h 2978534"/>
                <a:gd name="connsiteX2" fmla="*/ 615431 w 1748955"/>
                <a:gd name="connsiteY2" fmla="*/ 180482 h 2978534"/>
                <a:gd name="connsiteX3" fmla="*/ 1123260 w 1748955"/>
                <a:gd name="connsiteY3" fmla="*/ 2776 h 2978534"/>
                <a:gd name="connsiteX4" fmla="*/ 1726310 w 1748955"/>
                <a:gd name="connsiteY4" fmla="*/ 210396 h 2978534"/>
                <a:gd name="connsiteX5" fmla="*/ 1605701 w 1748955"/>
                <a:gd name="connsiteY5" fmla="*/ 621387 h 2978534"/>
                <a:gd name="connsiteX6" fmla="*/ 1354479 w 1748955"/>
                <a:gd name="connsiteY6" fmla="*/ 967633 h 2978534"/>
                <a:gd name="connsiteX7" fmla="*/ 1111589 w 1748955"/>
                <a:gd name="connsiteY7" fmla="*/ 1510556 h 2978534"/>
                <a:gd name="connsiteX8" fmla="*/ 1206419 w 1748955"/>
                <a:gd name="connsiteY8" fmla="*/ 1864847 h 2978534"/>
                <a:gd name="connsiteX9" fmla="*/ 1702269 w 1748955"/>
                <a:gd name="connsiteY9" fmla="*/ 2320565 h 2978534"/>
                <a:gd name="connsiteX10" fmla="*/ 1570347 w 1748955"/>
                <a:gd name="connsiteY10" fmla="*/ 2931579 h 2978534"/>
                <a:gd name="connsiteX11" fmla="*/ 586855 w 1748955"/>
                <a:gd name="connsiteY11" fmla="*/ 2742418 h 2978534"/>
                <a:gd name="connsiteX12" fmla="*/ 84448 w 1748955"/>
                <a:gd name="connsiteY12" fmla="*/ 2088619 h 2978534"/>
                <a:gd name="connsiteX13" fmla="*/ 3366 w 1748955"/>
                <a:gd name="connsiteY13" fmla="*/ 1677627 h 2978534"/>
                <a:gd name="connsiteX14" fmla="*/ 33729 w 1748955"/>
                <a:gd name="connsiteY14" fmla="*/ 1336209 h 2978534"/>
                <a:gd name="connsiteX0" fmla="*/ 33729 w 1748954"/>
                <a:gd name="connsiteY0" fmla="*/ 1336209 h 2978534"/>
                <a:gd name="connsiteX1" fmla="*/ 197081 w 1748954"/>
                <a:gd name="connsiteY1" fmla="*/ 682002 h 2978534"/>
                <a:gd name="connsiteX2" fmla="*/ 615431 w 1748954"/>
                <a:gd name="connsiteY2" fmla="*/ 180482 h 2978534"/>
                <a:gd name="connsiteX3" fmla="*/ 1123260 w 1748954"/>
                <a:gd name="connsiteY3" fmla="*/ 2776 h 2978534"/>
                <a:gd name="connsiteX4" fmla="*/ 1726310 w 1748954"/>
                <a:gd name="connsiteY4" fmla="*/ 210396 h 2978534"/>
                <a:gd name="connsiteX5" fmla="*/ 1605701 w 1748954"/>
                <a:gd name="connsiteY5" fmla="*/ 621387 h 2978534"/>
                <a:gd name="connsiteX6" fmla="*/ 1251489 w 1748954"/>
                <a:gd name="connsiteY6" fmla="*/ 985268 h 2978534"/>
                <a:gd name="connsiteX7" fmla="*/ 1111589 w 1748954"/>
                <a:gd name="connsiteY7" fmla="*/ 1510556 h 2978534"/>
                <a:gd name="connsiteX8" fmla="*/ 1206419 w 1748954"/>
                <a:gd name="connsiteY8" fmla="*/ 1864847 h 2978534"/>
                <a:gd name="connsiteX9" fmla="*/ 1702269 w 1748954"/>
                <a:gd name="connsiteY9" fmla="*/ 2320565 h 2978534"/>
                <a:gd name="connsiteX10" fmla="*/ 1570347 w 1748954"/>
                <a:gd name="connsiteY10" fmla="*/ 2931579 h 2978534"/>
                <a:gd name="connsiteX11" fmla="*/ 586855 w 1748954"/>
                <a:gd name="connsiteY11" fmla="*/ 2742418 h 2978534"/>
                <a:gd name="connsiteX12" fmla="*/ 84448 w 1748954"/>
                <a:gd name="connsiteY12" fmla="*/ 2088619 h 2978534"/>
                <a:gd name="connsiteX13" fmla="*/ 3366 w 1748954"/>
                <a:gd name="connsiteY13" fmla="*/ 1677627 h 2978534"/>
                <a:gd name="connsiteX14" fmla="*/ 33729 w 1748954"/>
                <a:gd name="connsiteY14" fmla="*/ 1336209 h 2978534"/>
                <a:gd name="connsiteX0" fmla="*/ 33729 w 1742467"/>
                <a:gd name="connsiteY0" fmla="*/ 1335535 h 2977860"/>
                <a:gd name="connsiteX1" fmla="*/ 197081 w 1742467"/>
                <a:gd name="connsiteY1" fmla="*/ 681328 h 2977860"/>
                <a:gd name="connsiteX2" fmla="*/ 615431 w 1742467"/>
                <a:gd name="connsiteY2" fmla="*/ 179808 h 2977860"/>
                <a:gd name="connsiteX3" fmla="*/ 1123260 w 1742467"/>
                <a:gd name="connsiteY3" fmla="*/ 2102 h 2977860"/>
                <a:gd name="connsiteX4" fmla="*/ 1623320 w 1742467"/>
                <a:gd name="connsiteY4" fmla="*/ 262626 h 2977860"/>
                <a:gd name="connsiteX5" fmla="*/ 1605701 w 1742467"/>
                <a:gd name="connsiteY5" fmla="*/ 620713 h 2977860"/>
                <a:gd name="connsiteX6" fmla="*/ 1251489 w 1742467"/>
                <a:gd name="connsiteY6" fmla="*/ 984594 h 2977860"/>
                <a:gd name="connsiteX7" fmla="*/ 1111589 w 1742467"/>
                <a:gd name="connsiteY7" fmla="*/ 1509882 h 2977860"/>
                <a:gd name="connsiteX8" fmla="*/ 1206419 w 1742467"/>
                <a:gd name="connsiteY8" fmla="*/ 1864173 h 2977860"/>
                <a:gd name="connsiteX9" fmla="*/ 1702269 w 1742467"/>
                <a:gd name="connsiteY9" fmla="*/ 2319891 h 2977860"/>
                <a:gd name="connsiteX10" fmla="*/ 1570347 w 1742467"/>
                <a:gd name="connsiteY10" fmla="*/ 2930905 h 2977860"/>
                <a:gd name="connsiteX11" fmla="*/ 586855 w 1742467"/>
                <a:gd name="connsiteY11" fmla="*/ 2741744 h 2977860"/>
                <a:gd name="connsiteX12" fmla="*/ 84448 w 1742467"/>
                <a:gd name="connsiteY12" fmla="*/ 2087945 h 2977860"/>
                <a:gd name="connsiteX13" fmla="*/ 3366 w 1742467"/>
                <a:gd name="connsiteY13" fmla="*/ 1676953 h 2977860"/>
                <a:gd name="connsiteX14" fmla="*/ 33729 w 1742467"/>
                <a:gd name="connsiteY14" fmla="*/ 1335535 h 2977860"/>
                <a:gd name="connsiteX0" fmla="*/ 33729 w 1742466"/>
                <a:gd name="connsiteY0" fmla="*/ 1335535 h 2977860"/>
                <a:gd name="connsiteX1" fmla="*/ 197081 w 1742466"/>
                <a:gd name="connsiteY1" fmla="*/ 681328 h 2977860"/>
                <a:gd name="connsiteX2" fmla="*/ 615431 w 1742466"/>
                <a:gd name="connsiteY2" fmla="*/ 179808 h 2977860"/>
                <a:gd name="connsiteX3" fmla="*/ 1123260 w 1742466"/>
                <a:gd name="connsiteY3" fmla="*/ 2102 h 2977860"/>
                <a:gd name="connsiteX4" fmla="*/ 1623320 w 1742466"/>
                <a:gd name="connsiteY4" fmla="*/ 262626 h 2977860"/>
                <a:gd name="connsiteX5" fmla="*/ 1605701 w 1742466"/>
                <a:gd name="connsiteY5" fmla="*/ 620713 h 2977860"/>
                <a:gd name="connsiteX6" fmla="*/ 1251489 w 1742466"/>
                <a:gd name="connsiteY6" fmla="*/ 984594 h 2977860"/>
                <a:gd name="connsiteX7" fmla="*/ 1111589 w 1742466"/>
                <a:gd name="connsiteY7" fmla="*/ 1509882 h 2977860"/>
                <a:gd name="connsiteX8" fmla="*/ 1206419 w 1742466"/>
                <a:gd name="connsiteY8" fmla="*/ 1864173 h 2977860"/>
                <a:gd name="connsiteX9" fmla="*/ 1702269 w 1742466"/>
                <a:gd name="connsiteY9" fmla="*/ 2319891 h 2977860"/>
                <a:gd name="connsiteX10" fmla="*/ 1570347 w 1742466"/>
                <a:gd name="connsiteY10" fmla="*/ 2930905 h 2977860"/>
                <a:gd name="connsiteX11" fmla="*/ 525063 w 1742466"/>
                <a:gd name="connsiteY11" fmla="*/ 2741744 h 2977860"/>
                <a:gd name="connsiteX12" fmla="*/ 84448 w 1742466"/>
                <a:gd name="connsiteY12" fmla="*/ 2087945 h 2977860"/>
                <a:gd name="connsiteX13" fmla="*/ 3366 w 1742466"/>
                <a:gd name="connsiteY13" fmla="*/ 1676953 h 2977860"/>
                <a:gd name="connsiteX14" fmla="*/ 33729 w 1742466"/>
                <a:gd name="connsiteY14" fmla="*/ 1335535 h 29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466" h="2977860">
                  <a:moveTo>
                    <a:pt x="33729" y="1335535"/>
                  </a:moveTo>
                  <a:cubicBezTo>
                    <a:pt x="66015" y="1169598"/>
                    <a:pt x="127932" y="742015"/>
                    <a:pt x="197081" y="681328"/>
                  </a:cubicBezTo>
                  <a:cubicBezTo>
                    <a:pt x="266230" y="620641"/>
                    <a:pt x="461068" y="293012"/>
                    <a:pt x="615431" y="179808"/>
                  </a:cubicBezTo>
                  <a:cubicBezTo>
                    <a:pt x="769794" y="66604"/>
                    <a:pt x="936566" y="26657"/>
                    <a:pt x="1123260" y="2102"/>
                  </a:cubicBezTo>
                  <a:cubicBezTo>
                    <a:pt x="1309955" y="-22453"/>
                    <a:pt x="1551882" y="174520"/>
                    <a:pt x="1623320" y="262626"/>
                  </a:cubicBezTo>
                  <a:cubicBezTo>
                    <a:pt x="1694758" y="350732"/>
                    <a:pt x="1684282" y="468313"/>
                    <a:pt x="1605701" y="620713"/>
                  </a:cubicBezTo>
                  <a:cubicBezTo>
                    <a:pt x="1527120" y="773113"/>
                    <a:pt x="1361027" y="863150"/>
                    <a:pt x="1251489" y="984594"/>
                  </a:cubicBezTo>
                  <a:cubicBezTo>
                    <a:pt x="1141952" y="1106038"/>
                    <a:pt x="1002915" y="1255571"/>
                    <a:pt x="1111589" y="1509882"/>
                  </a:cubicBezTo>
                  <a:cubicBezTo>
                    <a:pt x="1063101" y="1778480"/>
                    <a:pt x="1146628" y="1701155"/>
                    <a:pt x="1206419" y="1864173"/>
                  </a:cubicBezTo>
                  <a:cubicBezTo>
                    <a:pt x="1266210" y="2027191"/>
                    <a:pt x="1608277" y="2092096"/>
                    <a:pt x="1702269" y="2319891"/>
                  </a:cubicBezTo>
                  <a:cubicBezTo>
                    <a:pt x="1796261" y="2547686"/>
                    <a:pt x="1714438" y="2843220"/>
                    <a:pt x="1570347" y="2930905"/>
                  </a:cubicBezTo>
                  <a:cubicBezTo>
                    <a:pt x="1470242" y="3065410"/>
                    <a:pt x="772713" y="2882237"/>
                    <a:pt x="525063" y="2741744"/>
                  </a:cubicBezTo>
                  <a:cubicBezTo>
                    <a:pt x="277413" y="2601251"/>
                    <a:pt x="192769" y="2256593"/>
                    <a:pt x="84448" y="2087945"/>
                  </a:cubicBezTo>
                  <a:cubicBezTo>
                    <a:pt x="-23873" y="1919297"/>
                    <a:pt x="11819" y="1802355"/>
                    <a:pt x="3366" y="1676953"/>
                  </a:cubicBezTo>
                  <a:cubicBezTo>
                    <a:pt x="-5087" y="1551551"/>
                    <a:pt x="1443" y="1501472"/>
                    <a:pt x="33729" y="1335535"/>
                  </a:cubicBezTo>
                  <a:close/>
                </a:path>
              </a:pathLst>
            </a:cu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F18DE99-A3B6-6F45-90C8-AD359D94DB5D}"/>
                </a:ext>
              </a:extLst>
            </p:cNvPr>
            <p:cNvSpPr txBox="1"/>
            <p:nvPr/>
          </p:nvSpPr>
          <p:spPr>
            <a:xfrm>
              <a:off x="521133" y="1584751"/>
              <a:ext cx="1714444" cy="830997"/>
            </a:xfrm>
            <a:prstGeom prst="rect">
              <a:avLst/>
            </a:prstGeom>
            <a:noFill/>
          </p:spPr>
          <p:txBody>
            <a:bodyPr wrap="none" rtlCol="0">
              <a:spAutoFit/>
            </a:bodyPr>
            <a:lstStyle/>
            <a:p>
              <a:r>
                <a:rPr lang="en-US" sz="2400" dirty="0"/>
                <a:t>Prefrontal </a:t>
              </a:r>
            </a:p>
            <a:p>
              <a:r>
                <a:rPr lang="en-US" sz="2400" dirty="0"/>
                <a:t>Cortex (PFC)</a:t>
              </a:r>
            </a:p>
          </p:txBody>
        </p:sp>
        <p:cxnSp>
          <p:nvCxnSpPr>
            <p:cNvPr id="22" name="Straight Connector 21">
              <a:extLst>
                <a:ext uri="{FF2B5EF4-FFF2-40B4-BE49-F238E27FC236}">
                  <a16:creationId xmlns:a16="http://schemas.microsoft.com/office/drawing/2014/main" id="{1865AE04-AD79-6941-BC53-DC1BA35B14ED}"/>
                </a:ext>
              </a:extLst>
            </p:cNvPr>
            <p:cNvCxnSpPr>
              <a:cxnSpLocks/>
            </p:cNvCxnSpPr>
            <p:nvPr/>
          </p:nvCxnSpPr>
          <p:spPr>
            <a:xfrm flipH="1" flipV="1">
              <a:off x="2242300" y="2268272"/>
              <a:ext cx="695986" cy="381702"/>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AEACC787-D980-C54A-892A-A7864AC08D54}"/>
              </a:ext>
            </a:extLst>
          </p:cNvPr>
          <p:cNvGrpSpPr/>
          <p:nvPr/>
        </p:nvGrpSpPr>
        <p:grpSpPr>
          <a:xfrm>
            <a:off x="6658591" y="1138834"/>
            <a:ext cx="5437591" cy="1952999"/>
            <a:chOff x="6131620" y="1226682"/>
            <a:chExt cx="5437591" cy="1952999"/>
          </a:xfrm>
        </p:grpSpPr>
        <p:sp>
          <p:nvSpPr>
            <p:cNvPr id="25" name="Oval 24">
              <a:extLst>
                <a:ext uri="{FF2B5EF4-FFF2-40B4-BE49-F238E27FC236}">
                  <a16:creationId xmlns:a16="http://schemas.microsoft.com/office/drawing/2014/main" id="{EAA6DDCE-DDB4-1F41-A2F8-249ECC9D901F}"/>
                </a:ext>
              </a:extLst>
            </p:cNvPr>
            <p:cNvSpPr/>
            <p:nvPr/>
          </p:nvSpPr>
          <p:spPr>
            <a:xfrm>
              <a:off x="6131620" y="2905361"/>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770BBA22-4D31-B344-9C60-E158A597778E}"/>
                </a:ext>
              </a:extLst>
            </p:cNvPr>
            <p:cNvCxnSpPr>
              <a:cxnSpLocks/>
            </p:cNvCxnSpPr>
            <p:nvPr/>
          </p:nvCxnSpPr>
          <p:spPr>
            <a:xfrm flipV="1">
              <a:off x="6414622" y="1725658"/>
              <a:ext cx="3195339" cy="1259982"/>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E333A02-7CBC-504D-BC26-A8845E53A5A8}"/>
                </a:ext>
              </a:extLst>
            </p:cNvPr>
            <p:cNvSpPr txBox="1"/>
            <p:nvPr/>
          </p:nvSpPr>
          <p:spPr>
            <a:xfrm>
              <a:off x="9671897" y="1226682"/>
              <a:ext cx="1897314" cy="1200329"/>
            </a:xfrm>
            <a:prstGeom prst="rect">
              <a:avLst/>
            </a:prstGeom>
            <a:noFill/>
          </p:spPr>
          <p:txBody>
            <a:bodyPr wrap="none" rtlCol="0">
              <a:spAutoFit/>
            </a:bodyPr>
            <a:lstStyle/>
            <a:p>
              <a:pPr algn="ctr"/>
              <a:r>
                <a:rPr lang="en-US" sz="2400" dirty="0"/>
                <a:t>Amygdala &amp;</a:t>
              </a:r>
            </a:p>
            <a:p>
              <a:pPr algn="ctr"/>
              <a:r>
                <a:rPr lang="en-US" sz="2400" dirty="0"/>
                <a:t>Hippocampus</a:t>
              </a:r>
            </a:p>
            <a:p>
              <a:pPr algn="ctr"/>
              <a:r>
                <a:rPr lang="en-US" sz="2400" dirty="0"/>
                <a:t>(A&amp;H)</a:t>
              </a:r>
            </a:p>
          </p:txBody>
        </p:sp>
      </p:grpSp>
      <p:grpSp>
        <p:nvGrpSpPr>
          <p:cNvPr id="2" name="Group 1">
            <a:extLst>
              <a:ext uri="{FF2B5EF4-FFF2-40B4-BE49-F238E27FC236}">
                <a16:creationId xmlns:a16="http://schemas.microsoft.com/office/drawing/2014/main" id="{5EACF7A0-E2EE-EC46-9E39-4904598CE9EE}"/>
              </a:ext>
            </a:extLst>
          </p:cNvPr>
          <p:cNvGrpSpPr/>
          <p:nvPr/>
        </p:nvGrpSpPr>
        <p:grpSpPr>
          <a:xfrm>
            <a:off x="3807977" y="2000250"/>
            <a:ext cx="2890787" cy="1585555"/>
            <a:chOff x="3807977" y="2000250"/>
            <a:chExt cx="2890787" cy="1585555"/>
          </a:xfrm>
        </p:grpSpPr>
        <p:cxnSp>
          <p:nvCxnSpPr>
            <p:cNvPr id="33" name="Straight Arrow Connector 32">
              <a:extLst>
                <a:ext uri="{FF2B5EF4-FFF2-40B4-BE49-F238E27FC236}">
                  <a16:creationId xmlns:a16="http://schemas.microsoft.com/office/drawing/2014/main" id="{D5B994F0-83DA-534A-92E4-7A0C9A43521E}"/>
                </a:ext>
              </a:extLst>
            </p:cNvPr>
            <p:cNvCxnSpPr>
              <a:cxnSpLocks/>
              <a:stCxn id="3" idx="2"/>
            </p:cNvCxnSpPr>
            <p:nvPr/>
          </p:nvCxnSpPr>
          <p:spPr>
            <a:xfrm flipH="1" flipV="1">
              <a:off x="5193484" y="3299699"/>
              <a:ext cx="1057298" cy="286106"/>
            </a:xfrm>
            <a:prstGeom prst="straightConnector1">
              <a:avLst/>
            </a:prstGeom>
            <a:ln w="539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88B9BF61-F722-6248-9CD3-17462D1BD3E2}"/>
                </a:ext>
              </a:extLst>
            </p:cNvPr>
            <p:cNvCxnSpPr>
              <a:cxnSpLocks/>
            </p:cNvCxnSpPr>
            <p:nvPr/>
          </p:nvCxnSpPr>
          <p:spPr>
            <a:xfrm flipH="1" flipV="1">
              <a:off x="3807977" y="2649975"/>
              <a:ext cx="1057681" cy="529706"/>
            </a:xfrm>
            <a:prstGeom prst="straightConnector1">
              <a:avLst/>
            </a:prstGeom>
            <a:ln w="539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9" name="Curved Connector 38">
              <a:extLst>
                <a:ext uri="{FF2B5EF4-FFF2-40B4-BE49-F238E27FC236}">
                  <a16:creationId xmlns:a16="http://schemas.microsoft.com/office/drawing/2014/main" id="{B62422D1-7BE2-FE48-9306-0743B8C7C570}"/>
                </a:ext>
              </a:extLst>
            </p:cNvPr>
            <p:cNvCxnSpPr>
              <a:cxnSpLocks/>
            </p:cNvCxnSpPr>
            <p:nvPr/>
          </p:nvCxnSpPr>
          <p:spPr>
            <a:xfrm rot="10800000">
              <a:off x="4188392" y="2000250"/>
              <a:ext cx="2327286" cy="827473"/>
            </a:xfrm>
            <a:prstGeom prst="curvedConnector3">
              <a:avLst>
                <a:gd name="adj1" fmla="val 50000"/>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76BE75A-E758-1A44-85B5-FD71A4B0755D}"/>
                </a:ext>
              </a:extLst>
            </p:cNvPr>
            <p:cNvCxnSpPr>
              <a:cxnSpLocks/>
            </p:cNvCxnSpPr>
            <p:nvPr/>
          </p:nvCxnSpPr>
          <p:spPr>
            <a:xfrm flipH="1">
              <a:off x="5207885" y="2976670"/>
              <a:ext cx="1379744" cy="167832"/>
            </a:xfrm>
            <a:prstGeom prst="straightConnector1">
              <a:avLst/>
            </a:prstGeom>
            <a:ln w="539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61" name="Straight Arrow Connector 60">
              <a:extLst>
                <a:ext uri="{FF2B5EF4-FFF2-40B4-BE49-F238E27FC236}">
                  <a16:creationId xmlns:a16="http://schemas.microsoft.com/office/drawing/2014/main" id="{9E4BF0EF-0CFF-B742-A3D5-AC8F8B99A08F}"/>
                </a:ext>
              </a:extLst>
            </p:cNvPr>
            <p:cNvCxnSpPr>
              <a:cxnSpLocks/>
              <a:stCxn id="25" idx="3"/>
              <a:endCxn id="3" idx="7"/>
            </p:cNvCxnSpPr>
            <p:nvPr/>
          </p:nvCxnSpPr>
          <p:spPr>
            <a:xfrm flipH="1">
              <a:off x="6484929" y="3051660"/>
              <a:ext cx="213835" cy="437158"/>
            </a:xfrm>
            <a:prstGeom prst="straightConnector1">
              <a:avLst/>
            </a:prstGeom>
            <a:ln w="539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334712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88221-1D8B-784B-9563-1E4240FA7B1D}"/>
              </a:ext>
            </a:extLst>
          </p:cNvPr>
          <p:cNvSpPr txBox="1"/>
          <p:nvPr/>
        </p:nvSpPr>
        <p:spPr>
          <a:xfrm>
            <a:off x="2243571" y="1905959"/>
            <a:ext cx="8068747" cy="2585323"/>
          </a:xfrm>
          <a:prstGeom prst="rect">
            <a:avLst/>
          </a:prstGeom>
          <a:noFill/>
        </p:spPr>
        <p:txBody>
          <a:bodyPr wrap="none" rtlCol="0">
            <a:spAutoFit/>
          </a:bodyPr>
          <a:lstStyle/>
          <a:p>
            <a:r>
              <a:rPr lang="en-US" sz="5400" b="1" dirty="0"/>
              <a:t>Two complementary parts: </a:t>
            </a:r>
          </a:p>
          <a:p>
            <a:pPr marL="742950" lvl="1" indent="-285750">
              <a:buFont typeface="Arial" panose="020B0604020202020204" pitchFamily="34" charset="0"/>
              <a:buChar char="•"/>
            </a:pPr>
            <a:r>
              <a:rPr lang="en-US" sz="5400" dirty="0"/>
              <a:t>Reactive (bottom up)</a:t>
            </a:r>
          </a:p>
          <a:p>
            <a:pPr marL="742950" lvl="1" indent="-285750">
              <a:buFont typeface="Arial" panose="020B0604020202020204" pitchFamily="34" charset="0"/>
              <a:buChar char="•"/>
            </a:pPr>
            <a:r>
              <a:rPr lang="en-US" sz="5400" dirty="0"/>
              <a:t>Reflective (top down)</a:t>
            </a:r>
          </a:p>
        </p:txBody>
      </p:sp>
    </p:spTree>
    <p:extLst>
      <p:ext uri="{BB962C8B-B14F-4D97-AF65-F5344CB8AC3E}">
        <p14:creationId xmlns:p14="http://schemas.microsoft.com/office/powerpoint/2010/main" val="391891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234B1B7-D947-B547-BFC2-309449B209CF}"/>
              </a:ext>
            </a:extLst>
          </p:cNvPr>
          <p:cNvPicPr>
            <a:picLocks noChangeAspect="1"/>
          </p:cNvPicPr>
          <p:nvPr/>
        </p:nvPicPr>
        <p:blipFill>
          <a:blip r:embed="rId3"/>
          <a:stretch>
            <a:fillRect/>
          </a:stretch>
        </p:blipFill>
        <p:spPr>
          <a:xfrm>
            <a:off x="0" y="43301"/>
            <a:ext cx="12192000" cy="6771397"/>
          </a:xfrm>
          <a:prstGeom prst="rect">
            <a:avLst/>
          </a:prstGeom>
        </p:spPr>
      </p:pic>
      <p:sp>
        <p:nvSpPr>
          <p:cNvPr id="5" name="Oval 4">
            <a:extLst>
              <a:ext uri="{FF2B5EF4-FFF2-40B4-BE49-F238E27FC236}">
                <a16:creationId xmlns:a16="http://schemas.microsoft.com/office/drawing/2014/main" id="{1A8F2615-6178-CE46-92A7-905E0CB45B62}"/>
              </a:ext>
            </a:extLst>
          </p:cNvPr>
          <p:cNvSpPr/>
          <p:nvPr/>
        </p:nvSpPr>
        <p:spPr>
          <a:xfrm>
            <a:off x="4497049" y="2338466"/>
            <a:ext cx="2953062" cy="1978701"/>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63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5596A1-6982-294D-A64D-2B68717A4E66}"/>
              </a:ext>
            </a:extLst>
          </p:cNvPr>
          <p:cNvSpPr/>
          <p:nvPr/>
        </p:nvSpPr>
        <p:spPr>
          <a:xfrm rot="20820862">
            <a:off x="8090116" y="1955370"/>
            <a:ext cx="464949" cy="4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85DA21-CF19-7940-805C-D548F12125B1}"/>
              </a:ext>
            </a:extLst>
          </p:cNvPr>
          <p:cNvSpPr/>
          <p:nvPr/>
        </p:nvSpPr>
        <p:spPr>
          <a:xfrm rot="20811493">
            <a:off x="6708184" y="4677905"/>
            <a:ext cx="464949" cy="4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F71E5E-2ED9-4641-9C5E-E9F87BD38811}"/>
              </a:ext>
            </a:extLst>
          </p:cNvPr>
          <p:cNvSpPr/>
          <p:nvPr/>
        </p:nvSpPr>
        <p:spPr>
          <a:xfrm rot="1697565">
            <a:off x="2800025" y="2557220"/>
            <a:ext cx="464949" cy="4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A1C05B-D00C-A04F-804E-802C39ED5368}"/>
              </a:ext>
            </a:extLst>
          </p:cNvPr>
          <p:cNvSpPr/>
          <p:nvPr/>
        </p:nvSpPr>
        <p:spPr>
          <a:xfrm>
            <a:off x="7045595" y="5056956"/>
            <a:ext cx="3931403" cy="1200329"/>
          </a:xfrm>
          <a:prstGeom prst="rect">
            <a:avLst/>
          </a:prstGeom>
        </p:spPr>
        <p:txBody>
          <a:bodyPr wrap="square">
            <a:spAutoFit/>
          </a:bodyPr>
          <a:lstStyle/>
          <a:p>
            <a:pPr algn="ctr"/>
            <a:r>
              <a:rPr lang="en-US" sz="2400" b="1" dirty="0"/>
              <a:t>Stimulated by source of pleasure (food, sex, drugs, cravings, cues)</a:t>
            </a:r>
          </a:p>
        </p:txBody>
      </p:sp>
      <p:cxnSp>
        <p:nvCxnSpPr>
          <p:cNvPr id="9" name="Straight Arrow Connector 8">
            <a:extLst>
              <a:ext uri="{FF2B5EF4-FFF2-40B4-BE49-F238E27FC236}">
                <a16:creationId xmlns:a16="http://schemas.microsoft.com/office/drawing/2014/main" id="{649AD295-B451-6E43-AA5D-3EB8D0156D2A}"/>
              </a:ext>
            </a:extLst>
          </p:cNvPr>
          <p:cNvCxnSpPr>
            <a:cxnSpLocks/>
            <a:stCxn id="6" idx="1"/>
            <a:endCxn id="7" idx="6"/>
          </p:cNvCxnSpPr>
          <p:nvPr/>
        </p:nvCxnSpPr>
        <p:spPr>
          <a:xfrm flipH="1" flipV="1">
            <a:off x="3237202" y="2892133"/>
            <a:ext cx="3507248" cy="18931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0926ECA-7E72-C244-A977-0095004F7621}"/>
              </a:ext>
            </a:extLst>
          </p:cNvPr>
          <p:cNvSpPr/>
          <p:nvPr/>
        </p:nvSpPr>
        <p:spPr>
          <a:xfrm>
            <a:off x="623583" y="2473878"/>
            <a:ext cx="1549335" cy="461665"/>
          </a:xfrm>
          <a:prstGeom prst="rect">
            <a:avLst/>
          </a:prstGeom>
        </p:spPr>
        <p:txBody>
          <a:bodyPr wrap="none">
            <a:spAutoFit/>
          </a:bodyPr>
          <a:lstStyle/>
          <a:p>
            <a:pPr algn="ctr"/>
            <a:r>
              <a:rPr lang="en-US" sz="2400" b="1" dirty="0"/>
              <a:t>DA release</a:t>
            </a:r>
          </a:p>
        </p:txBody>
      </p:sp>
      <p:sp>
        <p:nvSpPr>
          <p:cNvPr id="17" name="Up Arrow 16">
            <a:extLst>
              <a:ext uri="{FF2B5EF4-FFF2-40B4-BE49-F238E27FC236}">
                <a16:creationId xmlns:a16="http://schemas.microsoft.com/office/drawing/2014/main" id="{E334AA0E-8664-654C-A5AE-486D423E8DDF}"/>
              </a:ext>
            </a:extLst>
          </p:cNvPr>
          <p:cNvSpPr/>
          <p:nvPr/>
        </p:nvSpPr>
        <p:spPr>
          <a:xfrm>
            <a:off x="2172918" y="2319408"/>
            <a:ext cx="231637" cy="6261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miling face with no fill">
            <a:extLst>
              <a:ext uri="{FF2B5EF4-FFF2-40B4-BE49-F238E27FC236}">
                <a16:creationId xmlns:a16="http://schemas.microsoft.com/office/drawing/2014/main" id="{EF451A42-6EFB-284A-91C8-4DDB9AB4C8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11297" y="1165013"/>
            <a:ext cx="764759" cy="703471"/>
          </a:xfrm>
          <a:prstGeom prst="rect">
            <a:avLst/>
          </a:prstGeom>
        </p:spPr>
      </p:pic>
      <p:sp>
        <p:nvSpPr>
          <p:cNvPr id="22" name="Rounded Rectangle 21">
            <a:extLst>
              <a:ext uri="{FF2B5EF4-FFF2-40B4-BE49-F238E27FC236}">
                <a16:creationId xmlns:a16="http://schemas.microsoft.com/office/drawing/2014/main" id="{3A713ADB-E72B-2547-9E8B-807CE351A153}"/>
              </a:ext>
            </a:extLst>
          </p:cNvPr>
          <p:cNvSpPr/>
          <p:nvPr/>
        </p:nvSpPr>
        <p:spPr>
          <a:xfrm>
            <a:off x="8811022" y="988179"/>
            <a:ext cx="2161778" cy="967192"/>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AEA7CF23-33D7-6946-90C6-B8C6EE70EB6B}"/>
              </a:ext>
            </a:extLst>
          </p:cNvPr>
          <p:cNvCxnSpPr>
            <a:cxnSpLocks/>
            <a:stCxn id="6" idx="7"/>
            <a:endCxn id="2" idx="3"/>
          </p:cNvCxnSpPr>
          <p:nvPr/>
        </p:nvCxnSpPr>
        <p:spPr>
          <a:xfrm flipV="1">
            <a:off x="7064609" y="2371875"/>
            <a:ext cx="1133508" cy="2338638"/>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DB3A1F0-2C81-7942-B6CE-4678F2F47823}"/>
              </a:ext>
            </a:extLst>
          </p:cNvPr>
          <p:cNvCxnSpPr>
            <a:cxnSpLocks/>
            <a:stCxn id="7" idx="7"/>
            <a:endCxn id="2" idx="2"/>
          </p:cNvCxnSpPr>
          <p:nvPr/>
        </p:nvCxnSpPr>
        <p:spPr>
          <a:xfrm flipV="1">
            <a:off x="3252563" y="2232335"/>
            <a:ext cx="4843498" cy="487604"/>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C4C289-6740-FC47-9B07-212265216897}"/>
              </a:ext>
            </a:extLst>
          </p:cNvPr>
          <p:cNvSpPr txBox="1"/>
          <p:nvPr/>
        </p:nvSpPr>
        <p:spPr>
          <a:xfrm>
            <a:off x="6096000" y="4972684"/>
            <a:ext cx="681469" cy="461665"/>
          </a:xfrm>
          <a:prstGeom prst="rect">
            <a:avLst/>
          </a:prstGeom>
          <a:noFill/>
        </p:spPr>
        <p:txBody>
          <a:bodyPr wrap="none" rtlCol="0">
            <a:spAutoFit/>
          </a:bodyPr>
          <a:lstStyle/>
          <a:p>
            <a:r>
              <a:rPr lang="en-US" sz="2400" b="1" dirty="0">
                <a:solidFill>
                  <a:srgbClr val="0070C0"/>
                </a:solidFill>
              </a:rPr>
              <a:t>VTA</a:t>
            </a:r>
          </a:p>
        </p:txBody>
      </p:sp>
      <p:sp>
        <p:nvSpPr>
          <p:cNvPr id="33" name="TextBox 32">
            <a:extLst>
              <a:ext uri="{FF2B5EF4-FFF2-40B4-BE49-F238E27FC236}">
                <a16:creationId xmlns:a16="http://schemas.microsoft.com/office/drawing/2014/main" id="{02DEFBAB-89AF-D244-9E62-188F7C2BFC09}"/>
              </a:ext>
            </a:extLst>
          </p:cNvPr>
          <p:cNvSpPr txBox="1"/>
          <p:nvPr/>
        </p:nvSpPr>
        <p:spPr>
          <a:xfrm>
            <a:off x="2771124" y="3113112"/>
            <a:ext cx="572593" cy="461665"/>
          </a:xfrm>
          <a:prstGeom prst="rect">
            <a:avLst/>
          </a:prstGeom>
          <a:noFill/>
        </p:spPr>
        <p:txBody>
          <a:bodyPr wrap="none" rtlCol="0">
            <a:spAutoFit/>
          </a:bodyPr>
          <a:lstStyle/>
          <a:p>
            <a:r>
              <a:rPr lang="en-US" sz="2400" b="1" dirty="0">
                <a:solidFill>
                  <a:srgbClr val="0070C0"/>
                </a:solidFill>
              </a:rPr>
              <a:t>NA</a:t>
            </a:r>
          </a:p>
        </p:txBody>
      </p:sp>
      <p:sp>
        <p:nvSpPr>
          <p:cNvPr id="34" name="TextBox 33">
            <a:extLst>
              <a:ext uri="{FF2B5EF4-FFF2-40B4-BE49-F238E27FC236}">
                <a16:creationId xmlns:a16="http://schemas.microsoft.com/office/drawing/2014/main" id="{28A2BC8A-9FCB-4344-9331-96F0D2B255A1}"/>
              </a:ext>
            </a:extLst>
          </p:cNvPr>
          <p:cNvSpPr txBox="1"/>
          <p:nvPr/>
        </p:nvSpPr>
        <p:spPr>
          <a:xfrm>
            <a:off x="8551877" y="2181765"/>
            <a:ext cx="918841" cy="461665"/>
          </a:xfrm>
          <a:prstGeom prst="rect">
            <a:avLst/>
          </a:prstGeom>
          <a:noFill/>
        </p:spPr>
        <p:txBody>
          <a:bodyPr wrap="none" rtlCol="0">
            <a:spAutoFit/>
          </a:bodyPr>
          <a:lstStyle/>
          <a:p>
            <a:r>
              <a:rPr lang="en-US" sz="2400" b="1" dirty="0">
                <a:solidFill>
                  <a:srgbClr val="0070C0"/>
                </a:solidFill>
              </a:rPr>
              <a:t>A &amp; H</a:t>
            </a:r>
          </a:p>
        </p:txBody>
      </p:sp>
      <p:sp>
        <p:nvSpPr>
          <p:cNvPr id="35" name="TextBox 34">
            <a:extLst>
              <a:ext uri="{FF2B5EF4-FFF2-40B4-BE49-F238E27FC236}">
                <a16:creationId xmlns:a16="http://schemas.microsoft.com/office/drawing/2014/main" id="{F25101E3-9123-044C-83F9-0672F90E1E89}"/>
              </a:ext>
            </a:extLst>
          </p:cNvPr>
          <p:cNvSpPr txBox="1"/>
          <p:nvPr/>
        </p:nvSpPr>
        <p:spPr>
          <a:xfrm>
            <a:off x="9957779" y="1285915"/>
            <a:ext cx="845296" cy="461665"/>
          </a:xfrm>
          <a:prstGeom prst="rect">
            <a:avLst/>
          </a:prstGeom>
          <a:noFill/>
        </p:spPr>
        <p:txBody>
          <a:bodyPr wrap="none" rtlCol="0">
            <a:spAutoFit/>
          </a:bodyPr>
          <a:lstStyle/>
          <a:p>
            <a:r>
              <a:rPr lang="en-US" sz="2400" b="1" dirty="0"/>
              <a:t>Wow</a:t>
            </a:r>
          </a:p>
        </p:txBody>
      </p:sp>
      <p:sp>
        <p:nvSpPr>
          <p:cNvPr id="36" name="TextBox 35">
            <a:extLst>
              <a:ext uri="{FF2B5EF4-FFF2-40B4-BE49-F238E27FC236}">
                <a16:creationId xmlns:a16="http://schemas.microsoft.com/office/drawing/2014/main" id="{4636AA0B-DA86-404D-9FCE-9521B8071A4C}"/>
              </a:ext>
            </a:extLst>
          </p:cNvPr>
          <p:cNvSpPr txBox="1"/>
          <p:nvPr/>
        </p:nvSpPr>
        <p:spPr>
          <a:xfrm>
            <a:off x="9250549" y="456974"/>
            <a:ext cx="1282723" cy="461665"/>
          </a:xfrm>
          <a:prstGeom prst="rect">
            <a:avLst/>
          </a:prstGeom>
          <a:noFill/>
        </p:spPr>
        <p:txBody>
          <a:bodyPr wrap="none" rtlCol="0">
            <a:spAutoFit/>
          </a:bodyPr>
          <a:lstStyle/>
          <a:p>
            <a:r>
              <a:rPr lang="en-US" sz="2400" b="1" dirty="0">
                <a:solidFill>
                  <a:srgbClr val="FF0000"/>
                </a:solidFill>
              </a:rPr>
              <a:t>Learning</a:t>
            </a:r>
          </a:p>
        </p:txBody>
      </p:sp>
      <p:pic>
        <p:nvPicPr>
          <p:cNvPr id="38" name="Graphic 37" descr="Wine">
            <a:extLst>
              <a:ext uri="{FF2B5EF4-FFF2-40B4-BE49-F238E27FC236}">
                <a16:creationId xmlns:a16="http://schemas.microsoft.com/office/drawing/2014/main" id="{919B3B2A-BBAA-EE46-9B4C-C690A02A344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50750" y="4347669"/>
            <a:ext cx="554961" cy="554961"/>
          </a:xfrm>
          <a:prstGeom prst="rect">
            <a:avLst/>
          </a:prstGeom>
        </p:spPr>
      </p:pic>
      <p:pic>
        <p:nvPicPr>
          <p:cNvPr id="42" name="Graphic 41" descr="Needle">
            <a:extLst>
              <a:ext uri="{FF2B5EF4-FFF2-40B4-BE49-F238E27FC236}">
                <a16:creationId xmlns:a16="http://schemas.microsoft.com/office/drawing/2014/main" id="{86D374B9-F4F1-5A45-A938-5B3B0416F08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470718" y="4353453"/>
            <a:ext cx="554961" cy="554961"/>
          </a:xfrm>
          <a:prstGeom prst="rect">
            <a:avLst/>
          </a:prstGeom>
        </p:spPr>
      </p:pic>
      <p:pic>
        <p:nvPicPr>
          <p:cNvPr id="44" name="Graphic 43" descr="Burger and drink">
            <a:extLst>
              <a:ext uri="{FF2B5EF4-FFF2-40B4-BE49-F238E27FC236}">
                <a16:creationId xmlns:a16="http://schemas.microsoft.com/office/drawing/2014/main" id="{3CA64AD4-EC24-F24A-90AD-3EE0DF3EE3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91343" y="4268285"/>
            <a:ext cx="674135" cy="674135"/>
          </a:xfrm>
          <a:prstGeom prst="rect">
            <a:avLst/>
          </a:prstGeom>
        </p:spPr>
      </p:pic>
      <p:sp>
        <p:nvSpPr>
          <p:cNvPr id="45" name="TextBox 44">
            <a:extLst>
              <a:ext uri="{FF2B5EF4-FFF2-40B4-BE49-F238E27FC236}">
                <a16:creationId xmlns:a16="http://schemas.microsoft.com/office/drawing/2014/main" id="{514C6C16-2304-AA4A-B646-2296949C89F6}"/>
              </a:ext>
            </a:extLst>
          </p:cNvPr>
          <p:cNvSpPr txBox="1"/>
          <p:nvPr/>
        </p:nvSpPr>
        <p:spPr>
          <a:xfrm>
            <a:off x="1786615" y="321340"/>
            <a:ext cx="4447564" cy="523220"/>
          </a:xfrm>
          <a:prstGeom prst="rect">
            <a:avLst/>
          </a:prstGeom>
          <a:noFill/>
        </p:spPr>
        <p:txBody>
          <a:bodyPr wrap="none" rtlCol="0">
            <a:spAutoFit/>
          </a:bodyPr>
          <a:lstStyle/>
          <a:p>
            <a:r>
              <a:rPr lang="en-US" sz="2800" b="1" dirty="0"/>
              <a:t>The Reactive Reward System</a:t>
            </a:r>
          </a:p>
        </p:txBody>
      </p:sp>
    </p:spTree>
    <p:extLst>
      <p:ext uri="{BB962C8B-B14F-4D97-AF65-F5344CB8AC3E}">
        <p14:creationId xmlns:p14="http://schemas.microsoft.com/office/powerpoint/2010/main" val="464400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BA429-D523-1D4B-B710-D5A52D49F96F}"/>
              </a:ext>
            </a:extLst>
          </p:cNvPr>
          <p:cNvSpPr>
            <a:spLocks noGrp="1"/>
          </p:cNvSpPr>
          <p:nvPr>
            <p:ph idx="1"/>
          </p:nvPr>
        </p:nvSpPr>
        <p:spPr>
          <a:xfrm>
            <a:off x="838200" y="2359025"/>
            <a:ext cx="10515600" cy="1279525"/>
          </a:xfrm>
        </p:spPr>
        <p:txBody>
          <a:bodyPr>
            <a:normAutofit fontScale="85000" lnSpcReduction="10000"/>
          </a:bodyPr>
          <a:lstStyle/>
          <a:p>
            <a:pPr marL="0" indent="0">
              <a:buNone/>
            </a:pPr>
            <a:r>
              <a:rPr lang="en-US" sz="4000" b="1" dirty="0"/>
              <a:t>“Doc, you don’t understand. I have been on Xanax for 17 years! It is the only thing that worked for my anxiety!”</a:t>
            </a:r>
          </a:p>
        </p:txBody>
      </p:sp>
    </p:spTree>
    <p:extLst>
      <p:ext uri="{BB962C8B-B14F-4D97-AF65-F5344CB8AC3E}">
        <p14:creationId xmlns:p14="http://schemas.microsoft.com/office/powerpoint/2010/main" val="2254129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234B1B7-D947-B547-BFC2-309449B209CF}"/>
              </a:ext>
            </a:extLst>
          </p:cNvPr>
          <p:cNvPicPr>
            <a:picLocks noChangeAspect="1"/>
          </p:cNvPicPr>
          <p:nvPr/>
        </p:nvPicPr>
        <p:blipFill>
          <a:blip r:embed="rId3"/>
          <a:stretch>
            <a:fillRect/>
          </a:stretch>
        </p:blipFill>
        <p:spPr>
          <a:xfrm>
            <a:off x="0" y="43301"/>
            <a:ext cx="12192000" cy="6771397"/>
          </a:xfrm>
          <a:prstGeom prst="rect">
            <a:avLst/>
          </a:prstGeom>
        </p:spPr>
      </p:pic>
      <p:sp>
        <p:nvSpPr>
          <p:cNvPr id="5" name="Oval 4">
            <a:extLst>
              <a:ext uri="{FF2B5EF4-FFF2-40B4-BE49-F238E27FC236}">
                <a16:creationId xmlns:a16="http://schemas.microsoft.com/office/drawing/2014/main" id="{1A8F2615-6178-CE46-92A7-905E0CB45B62}"/>
              </a:ext>
            </a:extLst>
          </p:cNvPr>
          <p:cNvSpPr/>
          <p:nvPr/>
        </p:nvSpPr>
        <p:spPr>
          <a:xfrm>
            <a:off x="2443396" y="1034322"/>
            <a:ext cx="2743199" cy="3567658"/>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199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dirty="0"/>
              <a:t>Understand the neurobiological underpinnings of the chronic disease model of substance use disorder</a:t>
            </a:r>
          </a:p>
          <a:p>
            <a:r>
              <a:rPr lang="en-US" dirty="0"/>
              <a:t>Describe basic neuro circuits involved in substance use disorder</a:t>
            </a:r>
          </a:p>
          <a:p>
            <a:r>
              <a:rPr lang="en-US" dirty="0"/>
              <a:t>Understand the rationale of combined medical and cognitive/behavioral treatment for substance use disorder</a:t>
            </a:r>
          </a:p>
        </p:txBody>
      </p:sp>
    </p:spTree>
    <p:extLst>
      <p:ext uri="{BB962C8B-B14F-4D97-AF65-F5344CB8AC3E}">
        <p14:creationId xmlns:p14="http://schemas.microsoft.com/office/powerpoint/2010/main" val="3303006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A456C001-00B5-D847-B2A4-4488DE1E06BB}"/>
              </a:ext>
            </a:extLst>
          </p:cNvPr>
          <p:cNvCxnSpPr>
            <a:cxnSpLocks/>
            <a:stCxn id="22" idx="0"/>
            <a:endCxn id="18" idx="9"/>
          </p:cNvCxnSpPr>
          <p:nvPr/>
        </p:nvCxnSpPr>
        <p:spPr>
          <a:xfrm flipH="1" flipV="1">
            <a:off x="4622426" y="5110781"/>
            <a:ext cx="2407716" cy="313330"/>
          </a:xfrm>
          <a:prstGeom prst="straightConnector1">
            <a:avLst/>
          </a:prstGeom>
          <a:ln w="825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4" name="Curved Connector 13">
            <a:extLst>
              <a:ext uri="{FF2B5EF4-FFF2-40B4-BE49-F238E27FC236}">
                <a16:creationId xmlns:a16="http://schemas.microsoft.com/office/drawing/2014/main" id="{706557E0-408D-3342-9773-644D35585E9E}"/>
              </a:ext>
            </a:extLst>
          </p:cNvPr>
          <p:cNvCxnSpPr>
            <a:cxnSpLocks/>
            <a:stCxn id="21" idx="2"/>
            <a:endCxn id="18" idx="5"/>
          </p:cNvCxnSpPr>
          <p:nvPr/>
        </p:nvCxnSpPr>
        <p:spPr>
          <a:xfrm rot="10800000">
            <a:off x="5303141" y="2432382"/>
            <a:ext cx="2764251" cy="1048859"/>
          </a:xfrm>
          <a:prstGeom prst="curvedConnector3">
            <a:avLst>
              <a:gd name="adj1" fmla="val 50000"/>
            </a:avLst>
          </a:prstGeom>
          <a:ln w="825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BD87FB-5B86-0D43-9702-E8F0142618DB}"/>
              </a:ext>
            </a:extLst>
          </p:cNvPr>
          <p:cNvCxnSpPr>
            <a:cxnSpLocks/>
            <a:stCxn id="21" idx="3"/>
            <a:endCxn id="22" idx="6"/>
          </p:cNvCxnSpPr>
          <p:nvPr/>
        </p:nvCxnSpPr>
        <p:spPr>
          <a:xfrm flipH="1">
            <a:off x="7337756" y="3620780"/>
            <a:ext cx="831691" cy="1703737"/>
          </a:xfrm>
          <a:prstGeom prst="straightConnector1">
            <a:avLst/>
          </a:prstGeom>
          <a:ln w="825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8" name="Oval 18">
            <a:extLst>
              <a:ext uri="{FF2B5EF4-FFF2-40B4-BE49-F238E27FC236}">
                <a16:creationId xmlns:a16="http://schemas.microsoft.com/office/drawing/2014/main" id="{F99CD4DF-8ACB-DB41-907F-4455B5CD238F}"/>
              </a:ext>
            </a:extLst>
          </p:cNvPr>
          <p:cNvSpPr/>
          <p:nvPr/>
        </p:nvSpPr>
        <p:spPr>
          <a:xfrm rot="1045961">
            <a:off x="2390803" y="1011111"/>
            <a:ext cx="2760016" cy="4835777"/>
          </a:xfrm>
          <a:custGeom>
            <a:avLst/>
            <a:gdLst>
              <a:gd name="connsiteX0" fmla="*/ 0 w 486889"/>
              <a:gd name="connsiteY0" fmla="*/ 907045 h 1814089"/>
              <a:gd name="connsiteX1" fmla="*/ 243445 w 486889"/>
              <a:gd name="connsiteY1" fmla="*/ 0 h 1814089"/>
              <a:gd name="connsiteX2" fmla="*/ 486890 w 486889"/>
              <a:gd name="connsiteY2" fmla="*/ 907045 h 1814089"/>
              <a:gd name="connsiteX3" fmla="*/ 243445 w 486889"/>
              <a:gd name="connsiteY3" fmla="*/ 1814090 h 1814089"/>
              <a:gd name="connsiteX4" fmla="*/ 0 w 486889"/>
              <a:gd name="connsiteY4" fmla="*/ 907045 h 1814089"/>
              <a:gd name="connsiteX0" fmla="*/ 0 w 829790"/>
              <a:gd name="connsiteY0" fmla="*/ 793573 h 1815534"/>
              <a:gd name="connsiteX1" fmla="*/ 586345 w 829790"/>
              <a:gd name="connsiteY1" fmla="*/ 828 h 1815534"/>
              <a:gd name="connsiteX2" fmla="*/ 829790 w 829790"/>
              <a:gd name="connsiteY2" fmla="*/ 907873 h 1815534"/>
              <a:gd name="connsiteX3" fmla="*/ 586345 w 829790"/>
              <a:gd name="connsiteY3" fmla="*/ 1814918 h 1815534"/>
              <a:gd name="connsiteX4" fmla="*/ 0 w 829790"/>
              <a:gd name="connsiteY4" fmla="*/ 793573 h 1815534"/>
              <a:gd name="connsiteX0" fmla="*/ 9 w 829799"/>
              <a:gd name="connsiteY0" fmla="*/ 793260 h 1786688"/>
              <a:gd name="connsiteX1" fmla="*/ 586354 w 829799"/>
              <a:gd name="connsiteY1" fmla="*/ 515 h 1786688"/>
              <a:gd name="connsiteX2" fmla="*/ 829799 w 829799"/>
              <a:gd name="connsiteY2" fmla="*/ 907560 h 1786688"/>
              <a:gd name="connsiteX3" fmla="*/ 600641 w 829799"/>
              <a:gd name="connsiteY3" fmla="*/ 1786030 h 1786688"/>
              <a:gd name="connsiteX4" fmla="*/ 9 w 829799"/>
              <a:gd name="connsiteY4" fmla="*/ 793260 h 1786688"/>
              <a:gd name="connsiteX0" fmla="*/ 10 w 1201275"/>
              <a:gd name="connsiteY0" fmla="*/ 794052 h 1788790"/>
              <a:gd name="connsiteX1" fmla="*/ 586355 w 1201275"/>
              <a:gd name="connsiteY1" fmla="*/ 1307 h 1788790"/>
              <a:gd name="connsiteX2" fmla="*/ 1201275 w 1201275"/>
              <a:gd name="connsiteY2" fmla="*/ 979790 h 1788790"/>
              <a:gd name="connsiteX3" fmla="*/ 600642 w 1201275"/>
              <a:gd name="connsiteY3" fmla="*/ 1786822 h 1788790"/>
              <a:gd name="connsiteX4" fmla="*/ 10 w 1201275"/>
              <a:gd name="connsiteY4" fmla="*/ 794052 h 1788790"/>
              <a:gd name="connsiteX0" fmla="*/ 10 w 1236461"/>
              <a:gd name="connsiteY0" fmla="*/ 794052 h 1788790"/>
              <a:gd name="connsiteX1" fmla="*/ 586355 w 1236461"/>
              <a:gd name="connsiteY1" fmla="*/ 1307 h 1788790"/>
              <a:gd name="connsiteX2" fmla="*/ 1201275 w 1236461"/>
              <a:gd name="connsiteY2" fmla="*/ 979790 h 1788790"/>
              <a:gd name="connsiteX3" fmla="*/ 600642 w 1236461"/>
              <a:gd name="connsiteY3" fmla="*/ 1786822 h 1788790"/>
              <a:gd name="connsiteX4" fmla="*/ 10 w 1236461"/>
              <a:gd name="connsiteY4" fmla="*/ 794052 h 1788790"/>
              <a:gd name="connsiteX0" fmla="*/ 55694 w 1292145"/>
              <a:gd name="connsiteY0" fmla="*/ 793859 h 1788792"/>
              <a:gd name="connsiteX1" fmla="*/ 642039 w 1292145"/>
              <a:gd name="connsiteY1" fmla="*/ 1114 h 1788792"/>
              <a:gd name="connsiteX2" fmla="*/ 1256959 w 1292145"/>
              <a:gd name="connsiteY2" fmla="*/ 979597 h 1788792"/>
              <a:gd name="connsiteX3" fmla="*/ 656326 w 1292145"/>
              <a:gd name="connsiteY3" fmla="*/ 1786629 h 1788792"/>
              <a:gd name="connsiteX4" fmla="*/ 92125 w 1292145"/>
              <a:gd name="connsiteY4" fmla="*/ 1203369 h 1788792"/>
              <a:gd name="connsiteX5" fmla="*/ 55694 w 1292145"/>
              <a:gd name="connsiteY5" fmla="*/ 793859 h 1788792"/>
              <a:gd name="connsiteX0" fmla="*/ 46678 w 1277955"/>
              <a:gd name="connsiteY0" fmla="*/ 765326 h 1760259"/>
              <a:gd name="connsiteX1" fmla="*/ 504436 w 1277955"/>
              <a:gd name="connsiteY1" fmla="*/ 1156 h 1760259"/>
              <a:gd name="connsiteX2" fmla="*/ 1247943 w 1277955"/>
              <a:gd name="connsiteY2" fmla="*/ 951064 h 1760259"/>
              <a:gd name="connsiteX3" fmla="*/ 647310 w 1277955"/>
              <a:gd name="connsiteY3" fmla="*/ 1758096 h 1760259"/>
              <a:gd name="connsiteX4" fmla="*/ 83109 w 1277955"/>
              <a:gd name="connsiteY4" fmla="*/ 1174836 h 1760259"/>
              <a:gd name="connsiteX5" fmla="*/ 46678 w 1277955"/>
              <a:gd name="connsiteY5" fmla="*/ 765326 h 1760259"/>
              <a:gd name="connsiteX0" fmla="*/ 41317 w 1286961"/>
              <a:gd name="connsiteY0" fmla="*/ 436527 h 1774360"/>
              <a:gd name="connsiteX1" fmla="*/ 513363 w 1286961"/>
              <a:gd name="connsiteY1" fmla="*/ 15257 h 1774360"/>
              <a:gd name="connsiteX2" fmla="*/ 1256870 w 1286961"/>
              <a:gd name="connsiteY2" fmla="*/ 965165 h 1774360"/>
              <a:gd name="connsiteX3" fmla="*/ 656237 w 1286961"/>
              <a:gd name="connsiteY3" fmla="*/ 1772197 h 1774360"/>
              <a:gd name="connsiteX4" fmla="*/ 92036 w 1286961"/>
              <a:gd name="connsiteY4" fmla="*/ 1188937 h 1774360"/>
              <a:gd name="connsiteX5" fmla="*/ 41317 w 1286961"/>
              <a:gd name="connsiteY5" fmla="*/ 436527 h 1774360"/>
              <a:gd name="connsiteX0" fmla="*/ 37200 w 1280988"/>
              <a:gd name="connsiteY0" fmla="*/ 381504 h 1719337"/>
              <a:gd name="connsiteX1" fmla="*/ 452096 w 1280988"/>
              <a:gd name="connsiteY1" fmla="*/ 17384 h 1719337"/>
              <a:gd name="connsiteX2" fmla="*/ 1252753 w 1280988"/>
              <a:gd name="connsiteY2" fmla="*/ 910142 h 1719337"/>
              <a:gd name="connsiteX3" fmla="*/ 652120 w 1280988"/>
              <a:gd name="connsiteY3" fmla="*/ 1717174 h 1719337"/>
              <a:gd name="connsiteX4" fmla="*/ 87919 w 1280988"/>
              <a:gd name="connsiteY4" fmla="*/ 1133914 h 1719337"/>
              <a:gd name="connsiteX5" fmla="*/ 37200 w 1280988"/>
              <a:gd name="connsiteY5" fmla="*/ 381504 h 1719337"/>
              <a:gd name="connsiteX0" fmla="*/ 37200 w 1279939"/>
              <a:gd name="connsiteY0" fmla="*/ 433724 h 1771557"/>
              <a:gd name="connsiteX1" fmla="*/ 259368 w 1279939"/>
              <a:gd name="connsiteY1" fmla="*/ 100283 h 1771557"/>
              <a:gd name="connsiteX2" fmla="*/ 452096 w 1279939"/>
              <a:gd name="connsiteY2" fmla="*/ 69604 h 1771557"/>
              <a:gd name="connsiteX3" fmla="*/ 1252753 w 1279939"/>
              <a:gd name="connsiteY3" fmla="*/ 962362 h 1771557"/>
              <a:gd name="connsiteX4" fmla="*/ 652120 w 1279939"/>
              <a:gd name="connsiteY4" fmla="*/ 1769394 h 1771557"/>
              <a:gd name="connsiteX5" fmla="*/ 87919 w 1279939"/>
              <a:gd name="connsiteY5" fmla="*/ 1186134 h 1771557"/>
              <a:gd name="connsiteX6" fmla="*/ 37200 w 1279939"/>
              <a:gd name="connsiteY6" fmla="*/ 433724 h 1771557"/>
              <a:gd name="connsiteX0" fmla="*/ 16796 w 1259998"/>
              <a:gd name="connsiteY0" fmla="*/ 428748 h 1766581"/>
              <a:gd name="connsiteX1" fmla="*/ 138952 w 1259998"/>
              <a:gd name="connsiteY1" fmla="*/ 109595 h 1766581"/>
              <a:gd name="connsiteX2" fmla="*/ 431692 w 1259998"/>
              <a:gd name="connsiteY2" fmla="*/ 64628 h 1766581"/>
              <a:gd name="connsiteX3" fmla="*/ 1232349 w 1259998"/>
              <a:gd name="connsiteY3" fmla="*/ 957386 h 1766581"/>
              <a:gd name="connsiteX4" fmla="*/ 631716 w 1259998"/>
              <a:gd name="connsiteY4" fmla="*/ 1764418 h 1766581"/>
              <a:gd name="connsiteX5" fmla="*/ 67515 w 1259998"/>
              <a:gd name="connsiteY5" fmla="*/ 1181158 h 1766581"/>
              <a:gd name="connsiteX6" fmla="*/ 16796 w 1259998"/>
              <a:gd name="connsiteY6" fmla="*/ 428748 h 1766581"/>
              <a:gd name="connsiteX0" fmla="*/ 16796 w 1268791"/>
              <a:gd name="connsiteY0" fmla="*/ 612512 h 1950345"/>
              <a:gd name="connsiteX1" fmla="*/ 138952 w 1268791"/>
              <a:gd name="connsiteY1" fmla="*/ 293359 h 1950345"/>
              <a:gd name="connsiteX2" fmla="*/ 660292 w 1268791"/>
              <a:gd name="connsiteY2" fmla="*/ 34079 h 1950345"/>
              <a:gd name="connsiteX3" fmla="*/ 1232349 w 1268791"/>
              <a:gd name="connsiteY3" fmla="*/ 1141150 h 1950345"/>
              <a:gd name="connsiteX4" fmla="*/ 631716 w 1268791"/>
              <a:gd name="connsiteY4" fmla="*/ 1948182 h 1950345"/>
              <a:gd name="connsiteX5" fmla="*/ 67515 w 1268791"/>
              <a:gd name="connsiteY5" fmla="*/ 1364922 h 1950345"/>
              <a:gd name="connsiteX6" fmla="*/ 16796 w 1268791"/>
              <a:gd name="connsiteY6" fmla="*/ 612512 h 1950345"/>
              <a:gd name="connsiteX0" fmla="*/ 37171 w 1289166"/>
              <a:gd name="connsiteY0" fmla="*/ 612512 h 1950359"/>
              <a:gd name="connsiteX1" fmla="*/ 159327 w 1289166"/>
              <a:gd name="connsiteY1" fmla="*/ 293359 h 1950359"/>
              <a:gd name="connsiteX2" fmla="*/ 680667 w 1289166"/>
              <a:gd name="connsiteY2" fmla="*/ 34079 h 1950359"/>
              <a:gd name="connsiteX3" fmla="*/ 1252724 w 1289166"/>
              <a:gd name="connsiteY3" fmla="*/ 1141150 h 1950359"/>
              <a:gd name="connsiteX4" fmla="*/ 652091 w 1289166"/>
              <a:gd name="connsiteY4" fmla="*/ 1948182 h 1950359"/>
              <a:gd name="connsiteX5" fmla="*/ 87890 w 1289166"/>
              <a:gd name="connsiteY5" fmla="*/ 1364922 h 1950359"/>
              <a:gd name="connsiteX6" fmla="*/ 2164 w 1289166"/>
              <a:gd name="connsiteY6" fmla="*/ 936296 h 1950359"/>
              <a:gd name="connsiteX7" fmla="*/ 37171 w 1289166"/>
              <a:gd name="connsiteY7" fmla="*/ 612512 h 1950359"/>
              <a:gd name="connsiteX0" fmla="*/ 92908 w 1344903"/>
              <a:gd name="connsiteY0" fmla="*/ 612512 h 1950359"/>
              <a:gd name="connsiteX1" fmla="*/ 215064 w 1344903"/>
              <a:gd name="connsiteY1" fmla="*/ 293359 h 1950359"/>
              <a:gd name="connsiteX2" fmla="*/ 736404 w 1344903"/>
              <a:gd name="connsiteY2" fmla="*/ 34079 h 1950359"/>
              <a:gd name="connsiteX3" fmla="*/ 1308461 w 1344903"/>
              <a:gd name="connsiteY3" fmla="*/ 1141150 h 1950359"/>
              <a:gd name="connsiteX4" fmla="*/ 707828 w 1344903"/>
              <a:gd name="connsiteY4" fmla="*/ 1948182 h 1950359"/>
              <a:gd name="connsiteX5" fmla="*/ 143627 w 1344903"/>
              <a:gd name="connsiteY5" fmla="*/ 1364922 h 1950359"/>
              <a:gd name="connsiteX6" fmla="*/ 751 w 1344903"/>
              <a:gd name="connsiteY6" fmla="*/ 936296 h 1950359"/>
              <a:gd name="connsiteX7" fmla="*/ 92908 w 1344903"/>
              <a:gd name="connsiteY7" fmla="*/ 612512 h 1950359"/>
              <a:gd name="connsiteX0" fmla="*/ 92908 w 1335155"/>
              <a:gd name="connsiteY0" fmla="*/ 612512 h 1952618"/>
              <a:gd name="connsiteX1" fmla="*/ 215064 w 1335155"/>
              <a:gd name="connsiteY1" fmla="*/ 293359 h 1952618"/>
              <a:gd name="connsiteX2" fmla="*/ 736404 w 1335155"/>
              <a:gd name="connsiteY2" fmla="*/ 34079 h 1952618"/>
              <a:gd name="connsiteX3" fmla="*/ 1308461 w 1335155"/>
              <a:gd name="connsiteY3" fmla="*/ 1141150 h 1952618"/>
              <a:gd name="connsiteX4" fmla="*/ 1186614 w 1335155"/>
              <a:gd name="connsiteY4" fmla="*/ 1607809 h 1952618"/>
              <a:gd name="connsiteX5" fmla="*/ 707828 w 1335155"/>
              <a:gd name="connsiteY5" fmla="*/ 1948182 h 1952618"/>
              <a:gd name="connsiteX6" fmla="*/ 143627 w 1335155"/>
              <a:gd name="connsiteY6" fmla="*/ 1364922 h 1952618"/>
              <a:gd name="connsiteX7" fmla="*/ 751 w 1335155"/>
              <a:gd name="connsiteY7" fmla="*/ 936296 h 1952618"/>
              <a:gd name="connsiteX8" fmla="*/ 92908 w 1335155"/>
              <a:gd name="connsiteY8" fmla="*/ 612512 h 1952618"/>
              <a:gd name="connsiteX0" fmla="*/ 92908 w 1526805"/>
              <a:gd name="connsiteY0" fmla="*/ 612512 h 2181944"/>
              <a:gd name="connsiteX1" fmla="*/ 215064 w 1526805"/>
              <a:gd name="connsiteY1" fmla="*/ 293359 h 2181944"/>
              <a:gd name="connsiteX2" fmla="*/ 736404 w 1526805"/>
              <a:gd name="connsiteY2" fmla="*/ 34079 h 2181944"/>
              <a:gd name="connsiteX3" fmla="*/ 1308461 w 1526805"/>
              <a:gd name="connsiteY3" fmla="*/ 1141150 h 2181944"/>
              <a:gd name="connsiteX4" fmla="*/ 1500939 w 1526805"/>
              <a:gd name="connsiteY4" fmla="*/ 2136446 h 2181944"/>
              <a:gd name="connsiteX5" fmla="*/ 707828 w 1526805"/>
              <a:gd name="connsiteY5" fmla="*/ 1948182 h 2181944"/>
              <a:gd name="connsiteX6" fmla="*/ 143627 w 1526805"/>
              <a:gd name="connsiteY6" fmla="*/ 1364922 h 2181944"/>
              <a:gd name="connsiteX7" fmla="*/ 751 w 1526805"/>
              <a:gd name="connsiteY7" fmla="*/ 936296 h 2181944"/>
              <a:gd name="connsiteX8" fmla="*/ 92908 w 1526805"/>
              <a:gd name="connsiteY8" fmla="*/ 612512 h 2181944"/>
              <a:gd name="connsiteX0" fmla="*/ 92908 w 1876881"/>
              <a:gd name="connsiteY0" fmla="*/ 612512 h 2181944"/>
              <a:gd name="connsiteX1" fmla="*/ 215064 w 1876881"/>
              <a:gd name="connsiteY1" fmla="*/ 293359 h 2181944"/>
              <a:gd name="connsiteX2" fmla="*/ 736404 w 1876881"/>
              <a:gd name="connsiteY2" fmla="*/ 34079 h 2181944"/>
              <a:gd name="connsiteX3" fmla="*/ 1308461 w 1876881"/>
              <a:gd name="connsiteY3" fmla="*/ 1141150 h 2181944"/>
              <a:gd name="connsiteX4" fmla="*/ 1500939 w 1876881"/>
              <a:gd name="connsiteY4" fmla="*/ 2136446 h 2181944"/>
              <a:gd name="connsiteX5" fmla="*/ 707828 w 1876881"/>
              <a:gd name="connsiteY5" fmla="*/ 1948182 h 2181944"/>
              <a:gd name="connsiteX6" fmla="*/ 143627 w 1876881"/>
              <a:gd name="connsiteY6" fmla="*/ 1364922 h 2181944"/>
              <a:gd name="connsiteX7" fmla="*/ 751 w 1876881"/>
              <a:gd name="connsiteY7" fmla="*/ 936296 h 2181944"/>
              <a:gd name="connsiteX8" fmla="*/ 92908 w 1876881"/>
              <a:gd name="connsiteY8" fmla="*/ 612512 h 2181944"/>
              <a:gd name="connsiteX0" fmla="*/ 92908 w 2072719"/>
              <a:gd name="connsiteY0" fmla="*/ 612512 h 2272250"/>
              <a:gd name="connsiteX1" fmla="*/ 215064 w 2072719"/>
              <a:gd name="connsiteY1" fmla="*/ 293359 h 2272250"/>
              <a:gd name="connsiteX2" fmla="*/ 736404 w 2072719"/>
              <a:gd name="connsiteY2" fmla="*/ 34079 h 2272250"/>
              <a:gd name="connsiteX3" fmla="*/ 1308461 w 2072719"/>
              <a:gd name="connsiteY3" fmla="*/ 1141150 h 2272250"/>
              <a:gd name="connsiteX4" fmla="*/ 1743826 w 2072719"/>
              <a:gd name="connsiteY4" fmla="*/ 2236458 h 2272250"/>
              <a:gd name="connsiteX5" fmla="*/ 707828 w 2072719"/>
              <a:gd name="connsiteY5" fmla="*/ 1948182 h 2272250"/>
              <a:gd name="connsiteX6" fmla="*/ 143627 w 2072719"/>
              <a:gd name="connsiteY6" fmla="*/ 1364922 h 2272250"/>
              <a:gd name="connsiteX7" fmla="*/ 751 w 2072719"/>
              <a:gd name="connsiteY7" fmla="*/ 936296 h 2272250"/>
              <a:gd name="connsiteX8" fmla="*/ 92908 w 2072719"/>
              <a:gd name="connsiteY8" fmla="*/ 612512 h 2272250"/>
              <a:gd name="connsiteX0" fmla="*/ 92908 w 2132442"/>
              <a:gd name="connsiteY0" fmla="*/ 612512 h 2367953"/>
              <a:gd name="connsiteX1" fmla="*/ 215064 w 2132442"/>
              <a:gd name="connsiteY1" fmla="*/ 293359 h 2367953"/>
              <a:gd name="connsiteX2" fmla="*/ 736404 w 2132442"/>
              <a:gd name="connsiteY2" fmla="*/ 34079 h 2367953"/>
              <a:gd name="connsiteX3" fmla="*/ 1308461 w 2132442"/>
              <a:gd name="connsiteY3" fmla="*/ 1141150 h 2367953"/>
              <a:gd name="connsiteX4" fmla="*/ 1815263 w 2132442"/>
              <a:gd name="connsiteY4" fmla="*/ 2336470 h 2367953"/>
              <a:gd name="connsiteX5" fmla="*/ 707828 w 2132442"/>
              <a:gd name="connsiteY5" fmla="*/ 1948182 h 2367953"/>
              <a:gd name="connsiteX6" fmla="*/ 143627 w 2132442"/>
              <a:gd name="connsiteY6" fmla="*/ 1364922 h 2367953"/>
              <a:gd name="connsiteX7" fmla="*/ 751 w 2132442"/>
              <a:gd name="connsiteY7" fmla="*/ 936296 h 2367953"/>
              <a:gd name="connsiteX8" fmla="*/ 92908 w 2132442"/>
              <a:gd name="connsiteY8" fmla="*/ 612512 h 2367953"/>
              <a:gd name="connsiteX0" fmla="*/ 92908 w 2123645"/>
              <a:gd name="connsiteY0" fmla="*/ 602814 h 2356209"/>
              <a:gd name="connsiteX1" fmla="*/ 215064 w 2123645"/>
              <a:gd name="connsiteY1" fmla="*/ 283661 h 2356209"/>
              <a:gd name="connsiteX2" fmla="*/ 736404 w 2123645"/>
              <a:gd name="connsiteY2" fmla="*/ 24381 h 2356209"/>
              <a:gd name="connsiteX3" fmla="*/ 1251311 w 2123645"/>
              <a:gd name="connsiteY3" fmla="*/ 960002 h 2356209"/>
              <a:gd name="connsiteX4" fmla="*/ 1815263 w 2123645"/>
              <a:gd name="connsiteY4" fmla="*/ 2326772 h 2356209"/>
              <a:gd name="connsiteX5" fmla="*/ 707828 w 2123645"/>
              <a:gd name="connsiteY5" fmla="*/ 1938484 h 2356209"/>
              <a:gd name="connsiteX6" fmla="*/ 143627 w 2123645"/>
              <a:gd name="connsiteY6" fmla="*/ 1355224 h 2356209"/>
              <a:gd name="connsiteX7" fmla="*/ 751 w 2123645"/>
              <a:gd name="connsiteY7" fmla="*/ 926598 h 2356209"/>
              <a:gd name="connsiteX8" fmla="*/ 92908 w 2123645"/>
              <a:gd name="connsiteY8" fmla="*/ 602814 h 2356209"/>
              <a:gd name="connsiteX0" fmla="*/ 92908 w 1854424"/>
              <a:gd name="connsiteY0" fmla="*/ 602814 h 2356209"/>
              <a:gd name="connsiteX1" fmla="*/ 215064 w 1854424"/>
              <a:gd name="connsiteY1" fmla="*/ 283661 h 2356209"/>
              <a:gd name="connsiteX2" fmla="*/ 736404 w 1854424"/>
              <a:gd name="connsiteY2" fmla="*/ 24381 h 2356209"/>
              <a:gd name="connsiteX3" fmla="*/ 1251311 w 1854424"/>
              <a:gd name="connsiteY3" fmla="*/ 960002 h 2356209"/>
              <a:gd name="connsiteX4" fmla="*/ 1572377 w 1854424"/>
              <a:gd name="connsiteY4" fmla="*/ 1412372 h 2356209"/>
              <a:gd name="connsiteX5" fmla="*/ 1815263 w 1854424"/>
              <a:gd name="connsiteY5" fmla="*/ 2326772 h 2356209"/>
              <a:gd name="connsiteX6" fmla="*/ 707828 w 1854424"/>
              <a:gd name="connsiteY6" fmla="*/ 1938484 h 2356209"/>
              <a:gd name="connsiteX7" fmla="*/ 143627 w 1854424"/>
              <a:gd name="connsiteY7" fmla="*/ 1355224 h 2356209"/>
              <a:gd name="connsiteX8" fmla="*/ 751 w 1854424"/>
              <a:gd name="connsiteY8" fmla="*/ 926598 h 2356209"/>
              <a:gd name="connsiteX9" fmla="*/ 92908 w 1854424"/>
              <a:gd name="connsiteY9" fmla="*/ 602814 h 2356209"/>
              <a:gd name="connsiteX0" fmla="*/ 92908 w 1854424"/>
              <a:gd name="connsiteY0" fmla="*/ 766874 h 2520269"/>
              <a:gd name="connsiteX1" fmla="*/ 215064 w 1854424"/>
              <a:gd name="connsiteY1" fmla="*/ 447721 h 2520269"/>
              <a:gd name="connsiteX2" fmla="*/ 607816 w 1854424"/>
              <a:gd name="connsiteY2" fmla="*/ 16991 h 2520269"/>
              <a:gd name="connsiteX3" fmla="*/ 1251311 w 1854424"/>
              <a:gd name="connsiteY3" fmla="*/ 1124062 h 2520269"/>
              <a:gd name="connsiteX4" fmla="*/ 1572377 w 1854424"/>
              <a:gd name="connsiteY4" fmla="*/ 1576432 h 2520269"/>
              <a:gd name="connsiteX5" fmla="*/ 1815263 w 1854424"/>
              <a:gd name="connsiteY5" fmla="*/ 2490832 h 2520269"/>
              <a:gd name="connsiteX6" fmla="*/ 707828 w 1854424"/>
              <a:gd name="connsiteY6" fmla="*/ 2102544 h 2520269"/>
              <a:gd name="connsiteX7" fmla="*/ 143627 w 1854424"/>
              <a:gd name="connsiteY7" fmla="*/ 1519284 h 2520269"/>
              <a:gd name="connsiteX8" fmla="*/ 751 w 1854424"/>
              <a:gd name="connsiteY8" fmla="*/ 1090658 h 2520269"/>
              <a:gd name="connsiteX9" fmla="*/ 92908 w 1854424"/>
              <a:gd name="connsiteY9" fmla="*/ 766874 h 2520269"/>
              <a:gd name="connsiteX0" fmla="*/ 92908 w 1854424"/>
              <a:gd name="connsiteY0" fmla="*/ 1032808 h 2786203"/>
              <a:gd name="connsiteX1" fmla="*/ 215064 w 1854424"/>
              <a:gd name="connsiteY1" fmla="*/ 713655 h 2786203"/>
              <a:gd name="connsiteX2" fmla="*/ 879278 w 1854424"/>
              <a:gd name="connsiteY2" fmla="*/ 11463 h 2786203"/>
              <a:gd name="connsiteX3" fmla="*/ 1251311 w 1854424"/>
              <a:gd name="connsiteY3" fmla="*/ 1389996 h 2786203"/>
              <a:gd name="connsiteX4" fmla="*/ 1572377 w 1854424"/>
              <a:gd name="connsiteY4" fmla="*/ 1842366 h 2786203"/>
              <a:gd name="connsiteX5" fmla="*/ 1815263 w 1854424"/>
              <a:gd name="connsiteY5" fmla="*/ 2756766 h 2786203"/>
              <a:gd name="connsiteX6" fmla="*/ 707828 w 1854424"/>
              <a:gd name="connsiteY6" fmla="*/ 2368478 h 2786203"/>
              <a:gd name="connsiteX7" fmla="*/ 143627 w 1854424"/>
              <a:gd name="connsiteY7" fmla="*/ 1785218 h 2786203"/>
              <a:gd name="connsiteX8" fmla="*/ 751 w 1854424"/>
              <a:gd name="connsiteY8" fmla="*/ 1356592 h 2786203"/>
              <a:gd name="connsiteX9" fmla="*/ 92908 w 1854424"/>
              <a:gd name="connsiteY9" fmla="*/ 1032808 h 2786203"/>
              <a:gd name="connsiteX0" fmla="*/ 92908 w 1854424"/>
              <a:gd name="connsiteY0" fmla="*/ 1031143 h 2784538"/>
              <a:gd name="connsiteX1" fmla="*/ 215064 w 1854424"/>
              <a:gd name="connsiteY1" fmla="*/ 711990 h 2784538"/>
              <a:gd name="connsiteX2" fmla="*/ 879278 w 1854424"/>
              <a:gd name="connsiteY2" fmla="*/ 9798 h 2784538"/>
              <a:gd name="connsiteX3" fmla="*/ 1279886 w 1854424"/>
              <a:gd name="connsiteY3" fmla="*/ 1331181 h 2784538"/>
              <a:gd name="connsiteX4" fmla="*/ 1572377 w 1854424"/>
              <a:gd name="connsiteY4" fmla="*/ 1840701 h 2784538"/>
              <a:gd name="connsiteX5" fmla="*/ 1815263 w 1854424"/>
              <a:gd name="connsiteY5" fmla="*/ 2755101 h 2784538"/>
              <a:gd name="connsiteX6" fmla="*/ 707828 w 1854424"/>
              <a:gd name="connsiteY6" fmla="*/ 2366813 h 2784538"/>
              <a:gd name="connsiteX7" fmla="*/ 143627 w 1854424"/>
              <a:gd name="connsiteY7" fmla="*/ 1783553 h 2784538"/>
              <a:gd name="connsiteX8" fmla="*/ 751 w 1854424"/>
              <a:gd name="connsiteY8" fmla="*/ 1354927 h 2784538"/>
              <a:gd name="connsiteX9" fmla="*/ 92908 w 1854424"/>
              <a:gd name="connsiteY9" fmla="*/ 1031143 h 2784538"/>
              <a:gd name="connsiteX0" fmla="*/ 92908 w 1854424"/>
              <a:gd name="connsiteY0" fmla="*/ 1031944 h 2785339"/>
              <a:gd name="connsiteX1" fmla="*/ 215064 w 1854424"/>
              <a:gd name="connsiteY1" fmla="*/ 712791 h 2785339"/>
              <a:gd name="connsiteX2" fmla="*/ 879278 w 1854424"/>
              <a:gd name="connsiteY2" fmla="*/ 10599 h 2785339"/>
              <a:gd name="connsiteX3" fmla="*/ 1013607 w 1854424"/>
              <a:gd name="connsiteY3" fmla="*/ 363330 h 2785339"/>
              <a:gd name="connsiteX4" fmla="*/ 1279886 w 1854424"/>
              <a:gd name="connsiteY4" fmla="*/ 1331982 h 2785339"/>
              <a:gd name="connsiteX5" fmla="*/ 1572377 w 1854424"/>
              <a:gd name="connsiteY5" fmla="*/ 1841502 h 2785339"/>
              <a:gd name="connsiteX6" fmla="*/ 1815263 w 1854424"/>
              <a:gd name="connsiteY6" fmla="*/ 2755902 h 2785339"/>
              <a:gd name="connsiteX7" fmla="*/ 707828 w 1854424"/>
              <a:gd name="connsiteY7" fmla="*/ 2367614 h 2785339"/>
              <a:gd name="connsiteX8" fmla="*/ 143627 w 1854424"/>
              <a:gd name="connsiteY8" fmla="*/ 1784354 h 2785339"/>
              <a:gd name="connsiteX9" fmla="*/ 751 w 1854424"/>
              <a:gd name="connsiteY9" fmla="*/ 1355728 h 2785339"/>
              <a:gd name="connsiteX10" fmla="*/ 92908 w 1854424"/>
              <a:gd name="connsiteY10" fmla="*/ 1031944 h 2785339"/>
              <a:gd name="connsiteX0" fmla="*/ 92908 w 1854424"/>
              <a:gd name="connsiteY0" fmla="*/ 1059434 h 2812829"/>
              <a:gd name="connsiteX1" fmla="*/ 215064 w 1854424"/>
              <a:gd name="connsiteY1" fmla="*/ 740281 h 2812829"/>
              <a:gd name="connsiteX2" fmla="*/ 736403 w 1854424"/>
              <a:gd name="connsiteY2" fmla="*/ 9514 h 2812829"/>
              <a:gd name="connsiteX3" fmla="*/ 1013607 w 1854424"/>
              <a:gd name="connsiteY3" fmla="*/ 390820 h 2812829"/>
              <a:gd name="connsiteX4" fmla="*/ 1279886 w 1854424"/>
              <a:gd name="connsiteY4" fmla="*/ 1359472 h 2812829"/>
              <a:gd name="connsiteX5" fmla="*/ 1572377 w 1854424"/>
              <a:gd name="connsiteY5" fmla="*/ 1868992 h 2812829"/>
              <a:gd name="connsiteX6" fmla="*/ 1815263 w 1854424"/>
              <a:gd name="connsiteY6" fmla="*/ 2783392 h 2812829"/>
              <a:gd name="connsiteX7" fmla="*/ 707828 w 1854424"/>
              <a:gd name="connsiteY7" fmla="*/ 2395104 h 2812829"/>
              <a:gd name="connsiteX8" fmla="*/ 143627 w 1854424"/>
              <a:gd name="connsiteY8" fmla="*/ 1811844 h 2812829"/>
              <a:gd name="connsiteX9" fmla="*/ 751 w 1854424"/>
              <a:gd name="connsiteY9" fmla="*/ 1383218 h 2812829"/>
              <a:gd name="connsiteX10" fmla="*/ 92908 w 1854424"/>
              <a:gd name="connsiteY10" fmla="*/ 1059434 h 2812829"/>
              <a:gd name="connsiteX0" fmla="*/ 92908 w 1854424"/>
              <a:gd name="connsiteY0" fmla="*/ 1463127 h 3216522"/>
              <a:gd name="connsiteX1" fmla="*/ 215064 w 1854424"/>
              <a:gd name="connsiteY1" fmla="*/ 1143974 h 3216522"/>
              <a:gd name="connsiteX2" fmla="*/ 736403 w 1854424"/>
              <a:gd name="connsiteY2" fmla="*/ 413207 h 3216522"/>
              <a:gd name="connsiteX3" fmla="*/ 1799420 w 1854424"/>
              <a:gd name="connsiteY3" fmla="*/ 65850 h 3216522"/>
              <a:gd name="connsiteX4" fmla="*/ 1279886 w 1854424"/>
              <a:gd name="connsiteY4" fmla="*/ 1763165 h 3216522"/>
              <a:gd name="connsiteX5" fmla="*/ 1572377 w 1854424"/>
              <a:gd name="connsiteY5" fmla="*/ 2272685 h 3216522"/>
              <a:gd name="connsiteX6" fmla="*/ 1815263 w 1854424"/>
              <a:gd name="connsiteY6" fmla="*/ 3187085 h 3216522"/>
              <a:gd name="connsiteX7" fmla="*/ 707828 w 1854424"/>
              <a:gd name="connsiteY7" fmla="*/ 2798797 h 3216522"/>
              <a:gd name="connsiteX8" fmla="*/ 143627 w 1854424"/>
              <a:gd name="connsiteY8" fmla="*/ 2215537 h 3216522"/>
              <a:gd name="connsiteX9" fmla="*/ 751 w 1854424"/>
              <a:gd name="connsiteY9" fmla="*/ 1786911 h 3216522"/>
              <a:gd name="connsiteX10" fmla="*/ 92908 w 1854424"/>
              <a:gd name="connsiteY10" fmla="*/ 1463127 h 3216522"/>
              <a:gd name="connsiteX0" fmla="*/ 92908 w 1854424"/>
              <a:gd name="connsiteY0" fmla="*/ 1450257 h 3203652"/>
              <a:gd name="connsiteX1" fmla="*/ 215064 w 1854424"/>
              <a:gd name="connsiteY1" fmla="*/ 1131104 h 3203652"/>
              <a:gd name="connsiteX2" fmla="*/ 736403 w 1854424"/>
              <a:gd name="connsiteY2" fmla="*/ 400337 h 3203652"/>
              <a:gd name="connsiteX3" fmla="*/ 1656545 w 1854424"/>
              <a:gd name="connsiteY3" fmla="*/ 67268 h 3203652"/>
              <a:gd name="connsiteX4" fmla="*/ 1279886 w 1854424"/>
              <a:gd name="connsiteY4" fmla="*/ 1750295 h 3203652"/>
              <a:gd name="connsiteX5" fmla="*/ 1572377 w 1854424"/>
              <a:gd name="connsiteY5" fmla="*/ 2259815 h 3203652"/>
              <a:gd name="connsiteX6" fmla="*/ 1815263 w 1854424"/>
              <a:gd name="connsiteY6" fmla="*/ 3174215 h 3203652"/>
              <a:gd name="connsiteX7" fmla="*/ 707828 w 1854424"/>
              <a:gd name="connsiteY7" fmla="*/ 2785927 h 3203652"/>
              <a:gd name="connsiteX8" fmla="*/ 143627 w 1854424"/>
              <a:gd name="connsiteY8" fmla="*/ 2202667 h 3203652"/>
              <a:gd name="connsiteX9" fmla="*/ 751 w 1854424"/>
              <a:gd name="connsiteY9" fmla="*/ 1774041 h 3203652"/>
              <a:gd name="connsiteX10" fmla="*/ 92908 w 1854424"/>
              <a:gd name="connsiteY10" fmla="*/ 1450257 h 3203652"/>
              <a:gd name="connsiteX0" fmla="*/ 92908 w 1854424"/>
              <a:gd name="connsiteY0" fmla="*/ 1394210 h 3147605"/>
              <a:gd name="connsiteX1" fmla="*/ 215064 w 1854424"/>
              <a:gd name="connsiteY1" fmla="*/ 1075057 h 3147605"/>
              <a:gd name="connsiteX2" fmla="*/ 736403 w 1854424"/>
              <a:gd name="connsiteY2" fmla="*/ 344290 h 3147605"/>
              <a:gd name="connsiteX3" fmla="*/ 1656545 w 1854424"/>
              <a:gd name="connsiteY3" fmla="*/ 11221 h 3147605"/>
              <a:gd name="connsiteX4" fmla="*/ 1470807 w 1854424"/>
              <a:gd name="connsiteY4" fmla="*/ 725597 h 3147605"/>
              <a:gd name="connsiteX5" fmla="*/ 1279886 w 1854424"/>
              <a:gd name="connsiteY5" fmla="*/ 1694248 h 3147605"/>
              <a:gd name="connsiteX6" fmla="*/ 1572377 w 1854424"/>
              <a:gd name="connsiteY6" fmla="*/ 2203768 h 3147605"/>
              <a:gd name="connsiteX7" fmla="*/ 1815263 w 1854424"/>
              <a:gd name="connsiteY7" fmla="*/ 3118168 h 3147605"/>
              <a:gd name="connsiteX8" fmla="*/ 707828 w 1854424"/>
              <a:gd name="connsiteY8" fmla="*/ 2729880 h 3147605"/>
              <a:gd name="connsiteX9" fmla="*/ 143627 w 1854424"/>
              <a:gd name="connsiteY9" fmla="*/ 2146620 h 3147605"/>
              <a:gd name="connsiteX10" fmla="*/ 751 w 1854424"/>
              <a:gd name="connsiteY10" fmla="*/ 1717994 h 3147605"/>
              <a:gd name="connsiteX11" fmla="*/ 92908 w 1854424"/>
              <a:gd name="connsiteY11" fmla="*/ 1394210 h 3147605"/>
              <a:gd name="connsiteX0" fmla="*/ 92908 w 2036277"/>
              <a:gd name="connsiteY0" fmla="*/ 1394210 h 3147605"/>
              <a:gd name="connsiteX1" fmla="*/ 215064 w 2036277"/>
              <a:gd name="connsiteY1" fmla="*/ 1075057 h 3147605"/>
              <a:gd name="connsiteX2" fmla="*/ 736403 w 2036277"/>
              <a:gd name="connsiteY2" fmla="*/ 344290 h 3147605"/>
              <a:gd name="connsiteX3" fmla="*/ 1656545 w 2036277"/>
              <a:gd name="connsiteY3" fmla="*/ 11221 h 3147605"/>
              <a:gd name="connsiteX4" fmla="*/ 2028020 w 2036277"/>
              <a:gd name="connsiteY4" fmla="*/ 782747 h 3147605"/>
              <a:gd name="connsiteX5" fmla="*/ 1279886 w 2036277"/>
              <a:gd name="connsiteY5" fmla="*/ 1694248 h 3147605"/>
              <a:gd name="connsiteX6" fmla="*/ 1572377 w 2036277"/>
              <a:gd name="connsiteY6" fmla="*/ 2203768 h 3147605"/>
              <a:gd name="connsiteX7" fmla="*/ 1815263 w 2036277"/>
              <a:gd name="connsiteY7" fmla="*/ 3118168 h 3147605"/>
              <a:gd name="connsiteX8" fmla="*/ 707828 w 2036277"/>
              <a:gd name="connsiteY8" fmla="*/ 2729880 h 3147605"/>
              <a:gd name="connsiteX9" fmla="*/ 143627 w 2036277"/>
              <a:gd name="connsiteY9" fmla="*/ 2146620 h 3147605"/>
              <a:gd name="connsiteX10" fmla="*/ 751 w 2036277"/>
              <a:gd name="connsiteY10" fmla="*/ 1717994 h 3147605"/>
              <a:gd name="connsiteX11" fmla="*/ 92908 w 2036277"/>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572377 w 2056135"/>
              <a:gd name="connsiteY6" fmla="*/ 2203768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308461 w 2056135"/>
              <a:gd name="connsiteY5" fmla="*/ 1822835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585107 w 2028413"/>
              <a:gd name="connsiteY5" fmla="*/ 136853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242207 w 2028413"/>
              <a:gd name="connsiteY5" fmla="*/ 142568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943852 w 2028413"/>
              <a:gd name="connsiteY7" fmla="*/ 2346643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843839 w 2028413"/>
              <a:gd name="connsiteY7" fmla="*/ 2360930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85495"/>
              <a:gd name="connsiteY0" fmla="*/ 1394210 h 3093785"/>
              <a:gd name="connsiteX1" fmla="*/ 215064 w 2085495"/>
              <a:gd name="connsiteY1" fmla="*/ 1075057 h 3093785"/>
              <a:gd name="connsiteX2" fmla="*/ 736403 w 2085495"/>
              <a:gd name="connsiteY2" fmla="*/ 344290 h 3093785"/>
              <a:gd name="connsiteX3" fmla="*/ 1656545 w 2085495"/>
              <a:gd name="connsiteY3" fmla="*/ 11221 h 3093785"/>
              <a:gd name="connsiteX4" fmla="*/ 2085170 w 2085495"/>
              <a:gd name="connsiteY4" fmla="*/ 539859 h 3093785"/>
              <a:gd name="connsiteX5" fmla="*/ 1242207 w 2085495"/>
              <a:gd name="connsiteY5" fmla="*/ 1425684 h 3093785"/>
              <a:gd name="connsiteX6" fmla="*/ 1308461 w 2085495"/>
              <a:gd name="connsiteY6" fmla="*/ 1822835 h 3093785"/>
              <a:gd name="connsiteX7" fmla="*/ 1843839 w 2085495"/>
              <a:gd name="connsiteY7" fmla="*/ 2360930 h 3093785"/>
              <a:gd name="connsiteX8" fmla="*/ 1715251 w 2085495"/>
              <a:gd name="connsiteY8" fmla="*/ 3061018 h 3093785"/>
              <a:gd name="connsiteX9" fmla="*/ 707828 w 2085495"/>
              <a:gd name="connsiteY9" fmla="*/ 2729880 h 3093785"/>
              <a:gd name="connsiteX10" fmla="*/ 143627 w 2085495"/>
              <a:gd name="connsiteY10" fmla="*/ 2146620 h 3093785"/>
              <a:gd name="connsiteX11" fmla="*/ 751 w 2085495"/>
              <a:gd name="connsiteY11" fmla="*/ 1717994 h 3093785"/>
              <a:gd name="connsiteX12" fmla="*/ 92908 w 2085495"/>
              <a:gd name="connsiteY12" fmla="*/ 1394210 h 3093785"/>
              <a:gd name="connsiteX0" fmla="*/ 92908 w 2108775"/>
              <a:gd name="connsiteY0" fmla="*/ 1386186 h 3085761"/>
              <a:gd name="connsiteX1" fmla="*/ 215064 w 2108775"/>
              <a:gd name="connsiteY1" fmla="*/ 1067033 h 3085761"/>
              <a:gd name="connsiteX2" fmla="*/ 736403 w 2108775"/>
              <a:gd name="connsiteY2" fmla="*/ 336266 h 3085761"/>
              <a:gd name="connsiteX3" fmla="*/ 1656545 w 2108775"/>
              <a:gd name="connsiteY3" fmla="*/ 3197 h 3085761"/>
              <a:gd name="connsiteX4" fmla="*/ 1856570 w 2108775"/>
              <a:gd name="connsiteY4" fmla="*/ 188935 h 3085761"/>
              <a:gd name="connsiteX5" fmla="*/ 2085170 w 2108775"/>
              <a:gd name="connsiteY5" fmla="*/ 531835 h 3085761"/>
              <a:gd name="connsiteX6" fmla="*/ 1242207 w 2108775"/>
              <a:gd name="connsiteY6" fmla="*/ 1417660 h 3085761"/>
              <a:gd name="connsiteX7" fmla="*/ 1308461 w 2108775"/>
              <a:gd name="connsiteY7" fmla="*/ 1814811 h 3085761"/>
              <a:gd name="connsiteX8" fmla="*/ 1843839 w 2108775"/>
              <a:gd name="connsiteY8" fmla="*/ 2352906 h 3085761"/>
              <a:gd name="connsiteX9" fmla="*/ 1715251 w 2108775"/>
              <a:gd name="connsiteY9" fmla="*/ 3052994 h 3085761"/>
              <a:gd name="connsiteX10" fmla="*/ 707828 w 2108775"/>
              <a:gd name="connsiteY10" fmla="*/ 2721856 h 3085761"/>
              <a:gd name="connsiteX11" fmla="*/ 143627 w 2108775"/>
              <a:gd name="connsiteY11" fmla="*/ 2138596 h 3085761"/>
              <a:gd name="connsiteX12" fmla="*/ 751 w 2108775"/>
              <a:gd name="connsiteY12" fmla="*/ 1709970 h 3085761"/>
              <a:gd name="connsiteX13" fmla="*/ 92908 w 2108775"/>
              <a:gd name="connsiteY13" fmla="*/ 1386186 h 3085761"/>
              <a:gd name="connsiteX0" fmla="*/ 92908 w 2125457"/>
              <a:gd name="connsiteY0" fmla="*/ 1390478 h 3090053"/>
              <a:gd name="connsiteX1" fmla="*/ 215064 w 2125457"/>
              <a:gd name="connsiteY1" fmla="*/ 1071325 h 3090053"/>
              <a:gd name="connsiteX2" fmla="*/ 736403 w 2125457"/>
              <a:gd name="connsiteY2" fmla="*/ 340558 h 3090053"/>
              <a:gd name="connsiteX3" fmla="*/ 1656545 w 2125457"/>
              <a:gd name="connsiteY3" fmla="*/ 7489 h 3090053"/>
              <a:gd name="connsiteX4" fmla="*/ 1999445 w 2125457"/>
              <a:gd name="connsiteY4" fmla="*/ 107502 h 3090053"/>
              <a:gd name="connsiteX5" fmla="*/ 2085170 w 2125457"/>
              <a:gd name="connsiteY5" fmla="*/ 536127 h 3090053"/>
              <a:gd name="connsiteX6" fmla="*/ 1242207 w 2125457"/>
              <a:gd name="connsiteY6" fmla="*/ 1421952 h 3090053"/>
              <a:gd name="connsiteX7" fmla="*/ 1308461 w 2125457"/>
              <a:gd name="connsiteY7" fmla="*/ 1819103 h 3090053"/>
              <a:gd name="connsiteX8" fmla="*/ 1843839 w 2125457"/>
              <a:gd name="connsiteY8" fmla="*/ 2357198 h 3090053"/>
              <a:gd name="connsiteX9" fmla="*/ 1715251 w 2125457"/>
              <a:gd name="connsiteY9" fmla="*/ 3057286 h 3090053"/>
              <a:gd name="connsiteX10" fmla="*/ 707828 w 2125457"/>
              <a:gd name="connsiteY10" fmla="*/ 2726148 h 3090053"/>
              <a:gd name="connsiteX11" fmla="*/ 143627 w 2125457"/>
              <a:gd name="connsiteY11" fmla="*/ 2142888 h 3090053"/>
              <a:gd name="connsiteX12" fmla="*/ 751 w 2125457"/>
              <a:gd name="connsiteY12" fmla="*/ 1714262 h 3090053"/>
              <a:gd name="connsiteX13" fmla="*/ 92908 w 2125457"/>
              <a:gd name="connsiteY13" fmla="*/ 1390478 h 3090053"/>
              <a:gd name="connsiteX0" fmla="*/ 92908 w 2125457"/>
              <a:gd name="connsiteY0" fmla="*/ 1471910 h 3171485"/>
              <a:gd name="connsiteX1" fmla="*/ 215064 w 2125457"/>
              <a:gd name="connsiteY1" fmla="*/ 1152757 h 3171485"/>
              <a:gd name="connsiteX2" fmla="*/ 736403 w 2125457"/>
              <a:gd name="connsiteY2" fmla="*/ 421990 h 3171485"/>
              <a:gd name="connsiteX3" fmla="*/ 1627970 w 2125457"/>
              <a:gd name="connsiteY3" fmla="*/ 3196 h 3171485"/>
              <a:gd name="connsiteX4" fmla="*/ 1999445 w 2125457"/>
              <a:gd name="connsiteY4" fmla="*/ 188934 h 3171485"/>
              <a:gd name="connsiteX5" fmla="*/ 2085170 w 2125457"/>
              <a:gd name="connsiteY5" fmla="*/ 617559 h 3171485"/>
              <a:gd name="connsiteX6" fmla="*/ 1242207 w 2125457"/>
              <a:gd name="connsiteY6" fmla="*/ 1503384 h 3171485"/>
              <a:gd name="connsiteX7" fmla="*/ 1308461 w 2125457"/>
              <a:gd name="connsiteY7" fmla="*/ 1900535 h 3171485"/>
              <a:gd name="connsiteX8" fmla="*/ 1843839 w 2125457"/>
              <a:gd name="connsiteY8" fmla="*/ 2438630 h 3171485"/>
              <a:gd name="connsiteX9" fmla="*/ 1715251 w 2125457"/>
              <a:gd name="connsiteY9" fmla="*/ 3138718 h 3171485"/>
              <a:gd name="connsiteX10" fmla="*/ 707828 w 2125457"/>
              <a:gd name="connsiteY10" fmla="*/ 2807580 h 3171485"/>
              <a:gd name="connsiteX11" fmla="*/ 143627 w 2125457"/>
              <a:gd name="connsiteY11" fmla="*/ 2224320 h 3171485"/>
              <a:gd name="connsiteX12" fmla="*/ 751 w 2125457"/>
              <a:gd name="connsiteY12" fmla="*/ 1795694 h 3171485"/>
              <a:gd name="connsiteX13" fmla="*/ 92908 w 2125457"/>
              <a:gd name="connsiteY13" fmla="*/ 1471910 h 3171485"/>
              <a:gd name="connsiteX0" fmla="*/ 92908 w 2065140"/>
              <a:gd name="connsiteY0" fmla="*/ 1471910 h 3171485"/>
              <a:gd name="connsiteX1" fmla="*/ 215064 w 2065140"/>
              <a:gd name="connsiteY1" fmla="*/ 1152757 h 3171485"/>
              <a:gd name="connsiteX2" fmla="*/ 736403 w 2065140"/>
              <a:gd name="connsiteY2" fmla="*/ 421990 h 3171485"/>
              <a:gd name="connsiteX3" fmla="*/ 1627970 w 2065140"/>
              <a:gd name="connsiteY3" fmla="*/ 3196 h 3171485"/>
              <a:gd name="connsiteX4" fmla="*/ 1999445 w 2065140"/>
              <a:gd name="connsiteY4" fmla="*/ 188934 h 3171485"/>
              <a:gd name="connsiteX5" fmla="*/ 1999445 w 2065140"/>
              <a:gd name="connsiteY5" fmla="*/ 703284 h 3171485"/>
              <a:gd name="connsiteX6" fmla="*/ 1242207 w 2065140"/>
              <a:gd name="connsiteY6" fmla="*/ 1503384 h 3171485"/>
              <a:gd name="connsiteX7" fmla="*/ 1308461 w 2065140"/>
              <a:gd name="connsiteY7" fmla="*/ 1900535 h 3171485"/>
              <a:gd name="connsiteX8" fmla="*/ 1843839 w 2065140"/>
              <a:gd name="connsiteY8" fmla="*/ 2438630 h 3171485"/>
              <a:gd name="connsiteX9" fmla="*/ 1715251 w 2065140"/>
              <a:gd name="connsiteY9" fmla="*/ 3138718 h 3171485"/>
              <a:gd name="connsiteX10" fmla="*/ 707828 w 2065140"/>
              <a:gd name="connsiteY10" fmla="*/ 2807580 h 3171485"/>
              <a:gd name="connsiteX11" fmla="*/ 143627 w 2065140"/>
              <a:gd name="connsiteY11" fmla="*/ 2224320 h 3171485"/>
              <a:gd name="connsiteX12" fmla="*/ 751 w 2065140"/>
              <a:gd name="connsiteY12" fmla="*/ 1795694 h 3171485"/>
              <a:gd name="connsiteX13" fmla="*/ 92908 w 2065140"/>
              <a:gd name="connsiteY13" fmla="*/ 1471910 h 3171485"/>
              <a:gd name="connsiteX0" fmla="*/ 92908 w 2079291"/>
              <a:gd name="connsiteY0" fmla="*/ 1470492 h 3170067"/>
              <a:gd name="connsiteX1" fmla="*/ 215064 w 2079291"/>
              <a:gd name="connsiteY1" fmla="*/ 1151339 h 3170067"/>
              <a:gd name="connsiteX2" fmla="*/ 736403 w 2079291"/>
              <a:gd name="connsiteY2" fmla="*/ 420572 h 3170067"/>
              <a:gd name="connsiteX3" fmla="*/ 1627970 w 2079291"/>
              <a:gd name="connsiteY3" fmla="*/ 1778 h 3170067"/>
              <a:gd name="connsiteX4" fmla="*/ 2028020 w 2079291"/>
              <a:gd name="connsiteY4" fmla="*/ 301816 h 3170067"/>
              <a:gd name="connsiteX5" fmla="*/ 1999445 w 2079291"/>
              <a:gd name="connsiteY5" fmla="*/ 701866 h 3170067"/>
              <a:gd name="connsiteX6" fmla="*/ 1242207 w 2079291"/>
              <a:gd name="connsiteY6" fmla="*/ 1501966 h 3170067"/>
              <a:gd name="connsiteX7" fmla="*/ 1308461 w 2079291"/>
              <a:gd name="connsiteY7" fmla="*/ 1899117 h 3170067"/>
              <a:gd name="connsiteX8" fmla="*/ 1843839 w 2079291"/>
              <a:gd name="connsiteY8" fmla="*/ 2437212 h 3170067"/>
              <a:gd name="connsiteX9" fmla="*/ 1715251 w 2079291"/>
              <a:gd name="connsiteY9" fmla="*/ 3137300 h 3170067"/>
              <a:gd name="connsiteX10" fmla="*/ 707828 w 2079291"/>
              <a:gd name="connsiteY10" fmla="*/ 2806162 h 3170067"/>
              <a:gd name="connsiteX11" fmla="*/ 143627 w 2079291"/>
              <a:gd name="connsiteY11" fmla="*/ 2222902 h 3170067"/>
              <a:gd name="connsiteX12" fmla="*/ 751 w 2079291"/>
              <a:gd name="connsiteY12" fmla="*/ 1794276 h 3170067"/>
              <a:gd name="connsiteX13" fmla="*/ 92908 w 2079291"/>
              <a:gd name="connsiteY13" fmla="*/ 1470492 h 3170067"/>
              <a:gd name="connsiteX0" fmla="*/ 92908 w 2079291"/>
              <a:gd name="connsiteY0" fmla="*/ 1413851 h 3113426"/>
              <a:gd name="connsiteX1" fmla="*/ 215064 w 2079291"/>
              <a:gd name="connsiteY1" fmla="*/ 1094698 h 3113426"/>
              <a:gd name="connsiteX2" fmla="*/ 736403 w 2079291"/>
              <a:gd name="connsiteY2" fmla="*/ 363931 h 3113426"/>
              <a:gd name="connsiteX3" fmla="*/ 1527958 w 2079291"/>
              <a:gd name="connsiteY3" fmla="*/ 2287 h 3113426"/>
              <a:gd name="connsiteX4" fmla="*/ 2028020 w 2079291"/>
              <a:gd name="connsiteY4" fmla="*/ 245175 h 3113426"/>
              <a:gd name="connsiteX5" fmla="*/ 1999445 w 2079291"/>
              <a:gd name="connsiteY5" fmla="*/ 645225 h 3113426"/>
              <a:gd name="connsiteX6" fmla="*/ 1242207 w 2079291"/>
              <a:gd name="connsiteY6" fmla="*/ 1445325 h 3113426"/>
              <a:gd name="connsiteX7" fmla="*/ 1308461 w 2079291"/>
              <a:gd name="connsiteY7" fmla="*/ 1842476 h 3113426"/>
              <a:gd name="connsiteX8" fmla="*/ 1843839 w 2079291"/>
              <a:gd name="connsiteY8" fmla="*/ 2380571 h 3113426"/>
              <a:gd name="connsiteX9" fmla="*/ 1715251 w 2079291"/>
              <a:gd name="connsiteY9" fmla="*/ 3080659 h 3113426"/>
              <a:gd name="connsiteX10" fmla="*/ 707828 w 2079291"/>
              <a:gd name="connsiteY10" fmla="*/ 2749521 h 3113426"/>
              <a:gd name="connsiteX11" fmla="*/ 143627 w 2079291"/>
              <a:gd name="connsiteY11" fmla="*/ 2166261 h 3113426"/>
              <a:gd name="connsiteX12" fmla="*/ 751 w 2079291"/>
              <a:gd name="connsiteY12" fmla="*/ 1737635 h 3113426"/>
              <a:gd name="connsiteX13" fmla="*/ 92908 w 2079291"/>
              <a:gd name="connsiteY13" fmla="*/ 1413851 h 3113426"/>
              <a:gd name="connsiteX0" fmla="*/ 92908 w 2079291"/>
              <a:gd name="connsiteY0" fmla="*/ 1371611 h 3071186"/>
              <a:gd name="connsiteX1" fmla="*/ 215064 w 2079291"/>
              <a:gd name="connsiteY1" fmla="*/ 1052458 h 3071186"/>
              <a:gd name="connsiteX2" fmla="*/ 736403 w 2079291"/>
              <a:gd name="connsiteY2" fmla="*/ 321691 h 3071186"/>
              <a:gd name="connsiteX3" fmla="*/ 1556533 w 2079291"/>
              <a:gd name="connsiteY3" fmla="*/ 2909 h 3071186"/>
              <a:gd name="connsiteX4" fmla="*/ 2028020 w 2079291"/>
              <a:gd name="connsiteY4" fmla="*/ 202935 h 3071186"/>
              <a:gd name="connsiteX5" fmla="*/ 1999445 w 2079291"/>
              <a:gd name="connsiteY5" fmla="*/ 602985 h 3071186"/>
              <a:gd name="connsiteX6" fmla="*/ 1242207 w 2079291"/>
              <a:gd name="connsiteY6" fmla="*/ 1403085 h 3071186"/>
              <a:gd name="connsiteX7" fmla="*/ 1308461 w 2079291"/>
              <a:gd name="connsiteY7" fmla="*/ 1800236 h 3071186"/>
              <a:gd name="connsiteX8" fmla="*/ 1843839 w 2079291"/>
              <a:gd name="connsiteY8" fmla="*/ 2338331 h 3071186"/>
              <a:gd name="connsiteX9" fmla="*/ 1715251 w 2079291"/>
              <a:gd name="connsiteY9" fmla="*/ 3038419 h 3071186"/>
              <a:gd name="connsiteX10" fmla="*/ 707828 w 2079291"/>
              <a:gd name="connsiteY10" fmla="*/ 2707281 h 3071186"/>
              <a:gd name="connsiteX11" fmla="*/ 143627 w 2079291"/>
              <a:gd name="connsiteY11" fmla="*/ 2124021 h 3071186"/>
              <a:gd name="connsiteX12" fmla="*/ 751 w 2079291"/>
              <a:gd name="connsiteY12" fmla="*/ 1695395 h 3071186"/>
              <a:gd name="connsiteX13" fmla="*/ 92908 w 2079291"/>
              <a:gd name="connsiteY13" fmla="*/ 1371611 h 3071186"/>
              <a:gd name="connsiteX0" fmla="*/ 92908 w 2059329"/>
              <a:gd name="connsiteY0" fmla="*/ 1373935 h 3073510"/>
              <a:gd name="connsiteX1" fmla="*/ 215064 w 2059329"/>
              <a:gd name="connsiteY1" fmla="*/ 1054782 h 3073510"/>
              <a:gd name="connsiteX2" fmla="*/ 736403 w 2059329"/>
              <a:gd name="connsiteY2" fmla="*/ 324015 h 3073510"/>
              <a:gd name="connsiteX3" fmla="*/ 1556533 w 2059329"/>
              <a:gd name="connsiteY3" fmla="*/ 5233 h 3073510"/>
              <a:gd name="connsiteX4" fmla="*/ 1985158 w 2059329"/>
              <a:gd name="connsiteY4" fmla="*/ 133821 h 3073510"/>
              <a:gd name="connsiteX5" fmla="*/ 1999445 w 2059329"/>
              <a:gd name="connsiteY5" fmla="*/ 605309 h 3073510"/>
              <a:gd name="connsiteX6" fmla="*/ 1242207 w 2059329"/>
              <a:gd name="connsiteY6" fmla="*/ 1405409 h 3073510"/>
              <a:gd name="connsiteX7" fmla="*/ 1308461 w 2059329"/>
              <a:gd name="connsiteY7" fmla="*/ 1802560 h 3073510"/>
              <a:gd name="connsiteX8" fmla="*/ 1843839 w 2059329"/>
              <a:gd name="connsiteY8" fmla="*/ 2340655 h 3073510"/>
              <a:gd name="connsiteX9" fmla="*/ 1715251 w 2059329"/>
              <a:gd name="connsiteY9" fmla="*/ 3040743 h 3073510"/>
              <a:gd name="connsiteX10" fmla="*/ 707828 w 2059329"/>
              <a:gd name="connsiteY10" fmla="*/ 2709605 h 3073510"/>
              <a:gd name="connsiteX11" fmla="*/ 143627 w 2059329"/>
              <a:gd name="connsiteY11" fmla="*/ 2126345 h 3073510"/>
              <a:gd name="connsiteX12" fmla="*/ 751 w 2059329"/>
              <a:gd name="connsiteY12" fmla="*/ 1697719 h 3073510"/>
              <a:gd name="connsiteX13" fmla="*/ 92908 w 2059329"/>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513670 w 2013178"/>
              <a:gd name="connsiteY6" fmla="*/ 1048221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2 w 2013178"/>
              <a:gd name="connsiteY7" fmla="*/ 1505421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970744 w 2013178"/>
              <a:gd name="connsiteY7" fmla="*/ 1476845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1 w 2013178"/>
              <a:gd name="connsiteY7" fmla="*/ 1519707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265598 w 2013178"/>
              <a:gd name="connsiteY8" fmla="*/ 1902573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07434"/>
              <a:gd name="connsiteX1" fmla="*/ 215064 w 2013178"/>
              <a:gd name="connsiteY1" fmla="*/ 1054782 h 3007434"/>
              <a:gd name="connsiteX2" fmla="*/ 736403 w 2013178"/>
              <a:gd name="connsiteY2" fmla="*/ 324015 h 3007434"/>
              <a:gd name="connsiteX3" fmla="*/ 1556533 w 2013178"/>
              <a:gd name="connsiteY3" fmla="*/ 5233 h 3007434"/>
              <a:gd name="connsiteX4" fmla="*/ 1985158 w 2013178"/>
              <a:gd name="connsiteY4" fmla="*/ 133821 h 3007434"/>
              <a:gd name="connsiteX5" fmla="*/ 1899432 w 2013178"/>
              <a:gd name="connsiteY5" fmla="*/ 676747 h 3007434"/>
              <a:gd name="connsiteX6" fmla="*/ 1413658 w 2013178"/>
              <a:gd name="connsiteY6" fmla="*/ 1005359 h 3007434"/>
              <a:gd name="connsiteX7" fmla="*/ 1170768 w 2013178"/>
              <a:gd name="connsiteY7" fmla="*/ 1548282 h 3007434"/>
              <a:gd name="connsiteX8" fmla="*/ 1265598 w 2013178"/>
              <a:gd name="connsiteY8" fmla="*/ 1902573 h 3007434"/>
              <a:gd name="connsiteX9" fmla="*/ 1843839 w 2013178"/>
              <a:gd name="connsiteY9" fmla="*/ 2340655 h 3007434"/>
              <a:gd name="connsiteX10" fmla="*/ 1629526 w 2013178"/>
              <a:gd name="connsiteY10" fmla="*/ 2969305 h 3007434"/>
              <a:gd name="connsiteX11" fmla="*/ 707828 w 2013178"/>
              <a:gd name="connsiteY11" fmla="*/ 2709605 h 3007434"/>
              <a:gd name="connsiteX12" fmla="*/ 143627 w 2013178"/>
              <a:gd name="connsiteY12" fmla="*/ 2126345 h 3007434"/>
              <a:gd name="connsiteX13" fmla="*/ 751 w 2013178"/>
              <a:gd name="connsiteY13" fmla="*/ 1697719 h 3007434"/>
              <a:gd name="connsiteX14" fmla="*/ 92908 w 2013178"/>
              <a:gd name="connsiteY14" fmla="*/ 1373935 h 3007434"/>
              <a:gd name="connsiteX0" fmla="*/ 92908 w 2008628"/>
              <a:gd name="connsiteY0" fmla="*/ 1373935 h 3007434"/>
              <a:gd name="connsiteX1" fmla="*/ 215064 w 2008628"/>
              <a:gd name="connsiteY1" fmla="*/ 1054782 h 3007434"/>
              <a:gd name="connsiteX2" fmla="*/ 736403 w 2008628"/>
              <a:gd name="connsiteY2" fmla="*/ 324015 h 3007434"/>
              <a:gd name="connsiteX3" fmla="*/ 1556533 w 2008628"/>
              <a:gd name="connsiteY3" fmla="*/ 5233 h 3007434"/>
              <a:gd name="connsiteX4" fmla="*/ 1985158 w 2008628"/>
              <a:gd name="connsiteY4" fmla="*/ 133821 h 3007434"/>
              <a:gd name="connsiteX5" fmla="*/ 1870857 w 2008628"/>
              <a:gd name="connsiteY5" fmla="*/ 676747 h 3007434"/>
              <a:gd name="connsiteX6" fmla="*/ 1413658 w 2008628"/>
              <a:gd name="connsiteY6" fmla="*/ 1005359 h 3007434"/>
              <a:gd name="connsiteX7" fmla="*/ 1170768 w 2008628"/>
              <a:gd name="connsiteY7" fmla="*/ 1548282 h 3007434"/>
              <a:gd name="connsiteX8" fmla="*/ 1265598 w 2008628"/>
              <a:gd name="connsiteY8" fmla="*/ 1902573 h 3007434"/>
              <a:gd name="connsiteX9" fmla="*/ 1843839 w 2008628"/>
              <a:gd name="connsiteY9" fmla="*/ 2340655 h 3007434"/>
              <a:gd name="connsiteX10" fmla="*/ 1629526 w 2008628"/>
              <a:gd name="connsiteY10" fmla="*/ 2969305 h 3007434"/>
              <a:gd name="connsiteX11" fmla="*/ 707828 w 2008628"/>
              <a:gd name="connsiteY11" fmla="*/ 2709605 h 3007434"/>
              <a:gd name="connsiteX12" fmla="*/ 143627 w 2008628"/>
              <a:gd name="connsiteY12" fmla="*/ 2126345 h 3007434"/>
              <a:gd name="connsiteX13" fmla="*/ 751 w 2008628"/>
              <a:gd name="connsiteY13" fmla="*/ 1697719 h 3007434"/>
              <a:gd name="connsiteX14" fmla="*/ 92908 w 2008628"/>
              <a:gd name="connsiteY14" fmla="*/ 1373935 h 3007434"/>
              <a:gd name="connsiteX0" fmla="*/ 92908 w 1962408"/>
              <a:gd name="connsiteY0" fmla="*/ 1372249 h 3005748"/>
              <a:gd name="connsiteX1" fmla="*/ 215064 w 1962408"/>
              <a:gd name="connsiteY1" fmla="*/ 1053096 h 3005748"/>
              <a:gd name="connsiteX2" fmla="*/ 736403 w 1962408"/>
              <a:gd name="connsiteY2" fmla="*/ 322329 h 3005748"/>
              <a:gd name="connsiteX3" fmla="*/ 1556533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62408"/>
              <a:gd name="connsiteY0" fmla="*/ 1372249 h 3005748"/>
              <a:gd name="connsiteX1" fmla="*/ 215064 w 1962408"/>
              <a:gd name="connsiteY1" fmla="*/ 1053096 h 3005748"/>
              <a:gd name="connsiteX2" fmla="*/ 736403 w 1962408"/>
              <a:gd name="connsiteY2" fmla="*/ 322329 h 3005748"/>
              <a:gd name="connsiteX3" fmla="*/ 1470808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96432"/>
              <a:gd name="connsiteY0" fmla="*/ 1370989 h 3004488"/>
              <a:gd name="connsiteX1" fmla="*/ 215064 w 1996432"/>
              <a:gd name="connsiteY1" fmla="*/ 1051836 h 3004488"/>
              <a:gd name="connsiteX2" fmla="*/ 736403 w 1996432"/>
              <a:gd name="connsiteY2" fmla="*/ 321069 h 3004488"/>
              <a:gd name="connsiteX3" fmla="*/ 1470808 w 1996432"/>
              <a:gd name="connsiteY3" fmla="*/ 2287 h 3004488"/>
              <a:gd name="connsiteX4" fmla="*/ 1970870 w 1996432"/>
              <a:gd name="connsiteY4" fmla="*/ 245176 h 3004488"/>
              <a:gd name="connsiteX5" fmla="*/ 1870857 w 1996432"/>
              <a:gd name="connsiteY5" fmla="*/ 673801 h 3004488"/>
              <a:gd name="connsiteX6" fmla="*/ 1413658 w 1996432"/>
              <a:gd name="connsiteY6" fmla="*/ 1002413 h 3004488"/>
              <a:gd name="connsiteX7" fmla="*/ 1170768 w 1996432"/>
              <a:gd name="connsiteY7" fmla="*/ 1545336 h 3004488"/>
              <a:gd name="connsiteX8" fmla="*/ 1265598 w 1996432"/>
              <a:gd name="connsiteY8" fmla="*/ 1899627 h 3004488"/>
              <a:gd name="connsiteX9" fmla="*/ 1843839 w 1996432"/>
              <a:gd name="connsiteY9" fmla="*/ 2337709 h 3004488"/>
              <a:gd name="connsiteX10" fmla="*/ 1629526 w 1996432"/>
              <a:gd name="connsiteY10" fmla="*/ 2966359 h 3004488"/>
              <a:gd name="connsiteX11" fmla="*/ 707828 w 1996432"/>
              <a:gd name="connsiteY11" fmla="*/ 2706659 h 3004488"/>
              <a:gd name="connsiteX12" fmla="*/ 143627 w 1996432"/>
              <a:gd name="connsiteY12" fmla="*/ 2123399 h 3004488"/>
              <a:gd name="connsiteX13" fmla="*/ 751 w 1996432"/>
              <a:gd name="connsiteY13" fmla="*/ 1694773 h 3004488"/>
              <a:gd name="connsiteX14" fmla="*/ 92908 w 1996432"/>
              <a:gd name="connsiteY14" fmla="*/ 1370989 h 3004488"/>
              <a:gd name="connsiteX0" fmla="*/ 93029 w 1996553"/>
              <a:gd name="connsiteY0" fmla="*/ 1370989 h 3004488"/>
              <a:gd name="connsiteX1" fmla="*/ 276979 w 1996553"/>
              <a:gd name="connsiteY1" fmla="*/ 822589 h 3004488"/>
              <a:gd name="connsiteX2" fmla="*/ 736524 w 1996553"/>
              <a:gd name="connsiteY2" fmla="*/ 321069 h 3004488"/>
              <a:gd name="connsiteX3" fmla="*/ 1470929 w 1996553"/>
              <a:gd name="connsiteY3" fmla="*/ 2287 h 3004488"/>
              <a:gd name="connsiteX4" fmla="*/ 1970991 w 1996553"/>
              <a:gd name="connsiteY4" fmla="*/ 245176 h 3004488"/>
              <a:gd name="connsiteX5" fmla="*/ 1870978 w 1996553"/>
              <a:gd name="connsiteY5" fmla="*/ 673801 h 3004488"/>
              <a:gd name="connsiteX6" fmla="*/ 1413779 w 1996553"/>
              <a:gd name="connsiteY6" fmla="*/ 1002413 h 3004488"/>
              <a:gd name="connsiteX7" fmla="*/ 1170889 w 1996553"/>
              <a:gd name="connsiteY7" fmla="*/ 1545336 h 3004488"/>
              <a:gd name="connsiteX8" fmla="*/ 1265719 w 1996553"/>
              <a:gd name="connsiteY8" fmla="*/ 1899627 h 3004488"/>
              <a:gd name="connsiteX9" fmla="*/ 1843960 w 1996553"/>
              <a:gd name="connsiteY9" fmla="*/ 2337709 h 3004488"/>
              <a:gd name="connsiteX10" fmla="*/ 1629647 w 1996553"/>
              <a:gd name="connsiteY10" fmla="*/ 2966359 h 3004488"/>
              <a:gd name="connsiteX11" fmla="*/ 707949 w 1996553"/>
              <a:gd name="connsiteY11" fmla="*/ 2706659 h 3004488"/>
              <a:gd name="connsiteX12" fmla="*/ 143748 w 1996553"/>
              <a:gd name="connsiteY12" fmla="*/ 2123399 h 3004488"/>
              <a:gd name="connsiteX13" fmla="*/ 872 w 1996553"/>
              <a:gd name="connsiteY13" fmla="*/ 1694773 h 3004488"/>
              <a:gd name="connsiteX14" fmla="*/ 93029 w 1996553"/>
              <a:gd name="connsiteY14" fmla="*/ 1370989 h 3004488"/>
              <a:gd name="connsiteX0" fmla="*/ 92986 w 1996510"/>
              <a:gd name="connsiteY0" fmla="*/ 1370989 h 3004488"/>
              <a:gd name="connsiteX1" fmla="*/ 256338 w 1996510"/>
              <a:gd name="connsiteY1" fmla="*/ 716782 h 3004488"/>
              <a:gd name="connsiteX2" fmla="*/ 736481 w 1996510"/>
              <a:gd name="connsiteY2" fmla="*/ 321069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70989 h 3004488"/>
              <a:gd name="connsiteX1" fmla="*/ 256338 w 1996510"/>
              <a:gd name="connsiteY1" fmla="*/ 716782 h 3004488"/>
              <a:gd name="connsiteX2" fmla="*/ 674688 w 1996510"/>
              <a:gd name="connsiteY2" fmla="*/ 215262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88437 h 3021936"/>
              <a:gd name="connsiteX1" fmla="*/ 256338 w 1996510"/>
              <a:gd name="connsiteY1" fmla="*/ 734230 h 3021936"/>
              <a:gd name="connsiteX2" fmla="*/ 674688 w 1996510"/>
              <a:gd name="connsiteY2" fmla="*/ 232710 h 3021936"/>
              <a:gd name="connsiteX3" fmla="*/ 1409093 w 1996510"/>
              <a:gd name="connsiteY3" fmla="*/ 2101 h 3021936"/>
              <a:gd name="connsiteX4" fmla="*/ 1970948 w 1996510"/>
              <a:gd name="connsiteY4" fmla="*/ 262624 h 3021936"/>
              <a:gd name="connsiteX5" fmla="*/ 1870935 w 1996510"/>
              <a:gd name="connsiteY5" fmla="*/ 691249 h 3021936"/>
              <a:gd name="connsiteX6" fmla="*/ 1413736 w 1996510"/>
              <a:gd name="connsiteY6" fmla="*/ 1019861 h 3021936"/>
              <a:gd name="connsiteX7" fmla="*/ 1170846 w 1996510"/>
              <a:gd name="connsiteY7" fmla="*/ 1562784 h 3021936"/>
              <a:gd name="connsiteX8" fmla="*/ 1265676 w 1996510"/>
              <a:gd name="connsiteY8" fmla="*/ 1917075 h 3021936"/>
              <a:gd name="connsiteX9" fmla="*/ 1843917 w 1996510"/>
              <a:gd name="connsiteY9" fmla="*/ 2355157 h 3021936"/>
              <a:gd name="connsiteX10" fmla="*/ 1629604 w 1996510"/>
              <a:gd name="connsiteY10" fmla="*/ 2983807 h 3021936"/>
              <a:gd name="connsiteX11" fmla="*/ 707906 w 1996510"/>
              <a:gd name="connsiteY11" fmla="*/ 2724107 h 3021936"/>
              <a:gd name="connsiteX12" fmla="*/ 143705 w 1996510"/>
              <a:gd name="connsiteY12" fmla="*/ 2140847 h 3021936"/>
              <a:gd name="connsiteX13" fmla="*/ 829 w 1996510"/>
              <a:gd name="connsiteY13" fmla="*/ 1712221 h 3021936"/>
              <a:gd name="connsiteX14" fmla="*/ 92986 w 1996510"/>
              <a:gd name="connsiteY14" fmla="*/ 1388437 h 3021936"/>
              <a:gd name="connsiteX0" fmla="*/ 33729 w 1937253"/>
              <a:gd name="connsiteY0" fmla="*/ 1388437 h 3021936"/>
              <a:gd name="connsiteX1" fmla="*/ 197081 w 1937253"/>
              <a:gd name="connsiteY1" fmla="*/ 734230 h 3021936"/>
              <a:gd name="connsiteX2" fmla="*/ 615431 w 1937253"/>
              <a:gd name="connsiteY2" fmla="*/ 232710 h 3021936"/>
              <a:gd name="connsiteX3" fmla="*/ 1349836 w 1937253"/>
              <a:gd name="connsiteY3" fmla="*/ 2101 h 3021936"/>
              <a:gd name="connsiteX4" fmla="*/ 1911691 w 1937253"/>
              <a:gd name="connsiteY4" fmla="*/ 262624 h 3021936"/>
              <a:gd name="connsiteX5" fmla="*/ 1811678 w 1937253"/>
              <a:gd name="connsiteY5" fmla="*/ 691249 h 3021936"/>
              <a:gd name="connsiteX6" fmla="*/ 1354479 w 1937253"/>
              <a:gd name="connsiteY6" fmla="*/ 1019861 h 3021936"/>
              <a:gd name="connsiteX7" fmla="*/ 1111589 w 1937253"/>
              <a:gd name="connsiteY7" fmla="*/ 1562784 h 3021936"/>
              <a:gd name="connsiteX8" fmla="*/ 1206419 w 1937253"/>
              <a:gd name="connsiteY8" fmla="*/ 1917075 h 3021936"/>
              <a:gd name="connsiteX9" fmla="*/ 1784660 w 1937253"/>
              <a:gd name="connsiteY9" fmla="*/ 2355157 h 3021936"/>
              <a:gd name="connsiteX10" fmla="*/ 1570347 w 1937253"/>
              <a:gd name="connsiteY10" fmla="*/ 2983807 h 3021936"/>
              <a:gd name="connsiteX11" fmla="*/ 648649 w 1937253"/>
              <a:gd name="connsiteY11" fmla="*/ 2724107 h 3021936"/>
              <a:gd name="connsiteX12" fmla="*/ 84448 w 1937253"/>
              <a:gd name="connsiteY12" fmla="*/ 2140847 h 3021936"/>
              <a:gd name="connsiteX13" fmla="*/ 3366 w 1937253"/>
              <a:gd name="connsiteY13" fmla="*/ 1729855 h 3021936"/>
              <a:gd name="connsiteX14" fmla="*/ 33729 w 1937253"/>
              <a:gd name="connsiteY14" fmla="*/ 1388437 h 3021936"/>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84660 w 1937253"/>
              <a:gd name="connsiteY9" fmla="*/ 2355157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02269 w 1937253"/>
              <a:gd name="connsiteY9" fmla="*/ 2372793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423412 h 3065737"/>
              <a:gd name="connsiteX1" fmla="*/ 197081 w 1937253"/>
              <a:gd name="connsiteY1" fmla="*/ 769205 h 3065737"/>
              <a:gd name="connsiteX2" fmla="*/ 615431 w 1937253"/>
              <a:gd name="connsiteY2" fmla="*/ 267685 h 3065737"/>
              <a:gd name="connsiteX3" fmla="*/ 1143858 w 1937253"/>
              <a:gd name="connsiteY3" fmla="*/ 1807 h 3065737"/>
              <a:gd name="connsiteX4" fmla="*/ 1911691 w 1937253"/>
              <a:gd name="connsiteY4" fmla="*/ 297599 h 3065737"/>
              <a:gd name="connsiteX5" fmla="*/ 1811678 w 1937253"/>
              <a:gd name="connsiteY5" fmla="*/ 726224 h 3065737"/>
              <a:gd name="connsiteX6" fmla="*/ 1354479 w 1937253"/>
              <a:gd name="connsiteY6" fmla="*/ 1054836 h 3065737"/>
              <a:gd name="connsiteX7" fmla="*/ 1111589 w 1937253"/>
              <a:gd name="connsiteY7" fmla="*/ 1597759 h 3065737"/>
              <a:gd name="connsiteX8" fmla="*/ 1206419 w 1937253"/>
              <a:gd name="connsiteY8" fmla="*/ 1952050 h 3065737"/>
              <a:gd name="connsiteX9" fmla="*/ 1702269 w 1937253"/>
              <a:gd name="connsiteY9" fmla="*/ 2407768 h 3065737"/>
              <a:gd name="connsiteX10" fmla="*/ 1570347 w 1937253"/>
              <a:gd name="connsiteY10" fmla="*/ 3018782 h 3065737"/>
              <a:gd name="connsiteX11" fmla="*/ 586855 w 1937253"/>
              <a:gd name="connsiteY11" fmla="*/ 2829621 h 3065737"/>
              <a:gd name="connsiteX12" fmla="*/ 84448 w 1937253"/>
              <a:gd name="connsiteY12" fmla="*/ 2175822 h 3065737"/>
              <a:gd name="connsiteX13" fmla="*/ 3366 w 1937253"/>
              <a:gd name="connsiteY13" fmla="*/ 1764830 h 3065737"/>
              <a:gd name="connsiteX14" fmla="*/ 33729 w 1937253"/>
              <a:gd name="connsiteY14" fmla="*/ 1423412 h 3065737"/>
              <a:gd name="connsiteX0" fmla="*/ 33729 w 1841692"/>
              <a:gd name="connsiteY0" fmla="*/ 1423412 h 3065737"/>
              <a:gd name="connsiteX1" fmla="*/ 197081 w 1841692"/>
              <a:gd name="connsiteY1" fmla="*/ 769205 h 3065737"/>
              <a:gd name="connsiteX2" fmla="*/ 615431 w 1841692"/>
              <a:gd name="connsiteY2" fmla="*/ 267685 h 3065737"/>
              <a:gd name="connsiteX3" fmla="*/ 1143858 w 1841692"/>
              <a:gd name="connsiteY3" fmla="*/ 1807 h 3065737"/>
              <a:gd name="connsiteX4" fmla="*/ 1726310 w 1841692"/>
              <a:gd name="connsiteY4" fmla="*/ 297599 h 3065737"/>
              <a:gd name="connsiteX5" fmla="*/ 1811678 w 1841692"/>
              <a:gd name="connsiteY5" fmla="*/ 726224 h 3065737"/>
              <a:gd name="connsiteX6" fmla="*/ 1354479 w 1841692"/>
              <a:gd name="connsiteY6" fmla="*/ 1054836 h 3065737"/>
              <a:gd name="connsiteX7" fmla="*/ 1111589 w 1841692"/>
              <a:gd name="connsiteY7" fmla="*/ 1597759 h 3065737"/>
              <a:gd name="connsiteX8" fmla="*/ 1206419 w 1841692"/>
              <a:gd name="connsiteY8" fmla="*/ 1952050 h 3065737"/>
              <a:gd name="connsiteX9" fmla="*/ 1702269 w 1841692"/>
              <a:gd name="connsiteY9" fmla="*/ 2407768 h 3065737"/>
              <a:gd name="connsiteX10" fmla="*/ 1570347 w 1841692"/>
              <a:gd name="connsiteY10" fmla="*/ 3018782 h 3065737"/>
              <a:gd name="connsiteX11" fmla="*/ 586855 w 1841692"/>
              <a:gd name="connsiteY11" fmla="*/ 2829621 h 3065737"/>
              <a:gd name="connsiteX12" fmla="*/ 84448 w 1841692"/>
              <a:gd name="connsiteY12" fmla="*/ 2175822 h 3065737"/>
              <a:gd name="connsiteX13" fmla="*/ 3366 w 1841692"/>
              <a:gd name="connsiteY13" fmla="*/ 1764830 h 3065737"/>
              <a:gd name="connsiteX14" fmla="*/ 33729 w 1841692"/>
              <a:gd name="connsiteY14" fmla="*/ 1423412 h 3065737"/>
              <a:gd name="connsiteX0" fmla="*/ 33729 w 1760273"/>
              <a:gd name="connsiteY0" fmla="*/ 1423412 h 3065737"/>
              <a:gd name="connsiteX1" fmla="*/ 197081 w 1760273"/>
              <a:gd name="connsiteY1" fmla="*/ 769205 h 3065737"/>
              <a:gd name="connsiteX2" fmla="*/ 615431 w 1760273"/>
              <a:gd name="connsiteY2" fmla="*/ 267685 h 3065737"/>
              <a:gd name="connsiteX3" fmla="*/ 1143858 w 1760273"/>
              <a:gd name="connsiteY3" fmla="*/ 1807 h 3065737"/>
              <a:gd name="connsiteX4" fmla="*/ 1726310 w 1760273"/>
              <a:gd name="connsiteY4" fmla="*/ 297599 h 3065737"/>
              <a:gd name="connsiteX5" fmla="*/ 1667493 w 1760273"/>
              <a:gd name="connsiteY5" fmla="*/ 690955 h 3065737"/>
              <a:gd name="connsiteX6" fmla="*/ 1354479 w 1760273"/>
              <a:gd name="connsiteY6" fmla="*/ 1054836 h 3065737"/>
              <a:gd name="connsiteX7" fmla="*/ 1111589 w 1760273"/>
              <a:gd name="connsiteY7" fmla="*/ 1597759 h 3065737"/>
              <a:gd name="connsiteX8" fmla="*/ 1206419 w 1760273"/>
              <a:gd name="connsiteY8" fmla="*/ 1952050 h 3065737"/>
              <a:gd name="connsiteX9" fmla="*/ 1702269 w 1760273"/>
              <a:gd name="connsiteY9" fmla="*/ 2407768 h 3065737"/>
              <a:gd name="connsiteX10" fmla="*/ 1570347 w 1760273"/>
              <a:gd name="connsiteY10" fmla="*/ 3018782 h 3065737"/>
              <a:gd name="connsiteX11" fmla="*/ 586855 w 1760273"/>
              <a:gd name="connsiteY11" fmla="*/ 2829621 h 3065737"/>
              <a:gd name="connsiteX12" fmla="*/ 84448 w 1760273"/>
              <a:gd name="connsiteY12" fmla="*/ 2175822 h 3065737"/>
              <a:gd name="connsiteX13" fmla="*/ 3366 w 1760273"/>
              <a:gd name="connsiteY13" fmla="*/ 1764830 h 3065737"/>
              <a:gd name="connsiteX14" fmla="*/ 33729 w 1760273"/>
              <a:gd name="connsiteY14" fmla="*/ 1423412 h 3065737"/>
              <a:gd name="connsiteX0" fmla="*/ 33729 w 1760273"/>
              <a:gd name="connsiteY0" fmla="*/ 1336209 h 2978534"/>
              <a:gd name="connsiteX1" fmla="*/ 197081 w 1760273"/>
              <a:gd name="connsiteY1" fmla="*/ 682002 h 2978534"/>
              <a:gd name="connsiteX2" fmla="*/ 615431 w 1760273"/>
              <a:gd name="connsiteY2" fmla="*/ 180482 h 2978534"/>
              <a:gd name="connsiteX3" fmla="*/ 1123260 w 1760273"/>
              <a:gd name="connsiteY3" fmla="*/ 2776 h 2978534"/>
              <a:gd name="connsiteX4" fmla="*/ 1726310 w 1760273"/>
              <a:gd name="connsiteY4" fmla="*/ 210396 h 2978534"/>
              <a:gd name="connsiteX5" fmla="*/ 1667493 w 1760273"/>
              <a:gd name="connsiteY5" fmla="*/ 603752 h 2978534"/>
              <a:gd name="connsiteX6" fmla="*/ 1354479 w 1760273"/>
              <a:gd name="connsiteY6" fmla="*/ 967633 h 2978534"/>
              <a:gd name="connsiteX7" fmla="*/ 1111589 w 1760273"/>
              <a:gd name="connsiteY7" fmla="*/ 1510556 h 2978534"/>
              <a:gd name="connsiteX8" fmla="*/ 1206419 w 1760273"/>
              <a:gd name="connsiteY8" fmla="*/ 1864847 h 2978534"/>
              <a:gd name="connsiteX9" fmla="*/ 1702269 w 1760273"/>
              <a:gd name="connsiteY9" fmla="*/ 2320565 h 2978534"/>
              <a:gd name="connsiteX10" fmla="*/ 1570347 w 1760273"/>
              <a:gd name="connsiteY10" fmla="*/ 2931579 h 2978534"/>
              <a:gd name="connsiteX11" fmla="*/ 586855 w 1760273"/>
              <a:gd name="connsiteY11" fmla="*/ 2742418 h 2978534"/>
              <a:gd name="connsiteX12" fmla="*/ 84448 w 1760273"/>
              <a:gd name="connsiteY12" fmla="*/ 2088619 h 2978534"/>
              <a:gd name="connsiteX13" fmla="*/ 3366 w 1760273"/>
              <a:gd name="connsiteY13" fmla="*/ 1677627 h 2978534"/>
              <a:gd name="connsiteX14" fmla="*/ 33729 w 1760273"/>
              <a:gd name="connsiteY14" fmla="*/ 1336209 h 2978534"/>
              <a:gd name="connsiteX0" fmla="*/ 33729 w 1748955"/>
              <a:gd name="connsiteY0" fmla="*/ 1336209 h 2978534"/>
              <a:gd name="connsiteX1" fmla="*/ 197081 w 1748955"/>
              <a:gd name="connsiteY1" fmla="*/ 682002 h 2978534"/>
              <a:gd name="connsiteX2" fmla="*/ 615431 w 1748955"/>
              <a:gd name="connsiteY2" fmla="*/ 180482 h 2978534"/>
              <a:gd name="connsiteX3" fmla="*/ 1123260 w 1748955"/>
              <a:gd name="connsiteY3" fmla="*/ 2776 h 2978534"/>
              <a:gd name="connsiteX4" fmla="*/ 1726310 w 1748955"/>
              <a:gd name="connsiteY4" fmla="*/ 210396 h 2978534"/>
              <a:gd name="connsiteX5" fmla="*/ 1605701 w 1748955"/>
              <a:gd name="connsiteY5" fmla="*/ 621387 h 2978534"/>
              <a:gd name="connsiteX6" fmla="*/ 1354479 w 1748955"/>
              <a:gd name="connsiteY6" fmla="*/ 967633 h 2978534"/>
              <a:gd name="connsiteX7" fmla="*/ 1111589 w 1748955"/>
              <a:gd name="connsiteY7" fmla="*/ 1510556 h 2978534"/>
              <a:gd name="connsiteX8" fmla="*/ 1206419 w 1748955"/>
              <a:gd name="connsiteY8" fmla="*/ 1864847 h 2978534"/>
              <a:gd name="connsiteX9" fmla="*/ 1702269 w 1748955"/>
              <a:gd name="connsiteY9" fmla="*/ 2320565 h 2978534"/>
              <a:gd name="connsiteX10" fmla="*/ 1570347 w 1748955"/>
              <a:gd name="connsiteY10" fmla="*/ 2931579 h 2978534"/>
              <a:gd name="connsiteX11" fmla="*/ 586855 w 1748955"/>
              <a:gd name="connsiteY11" fmla="*/ 2742418 h 2978534"/>
              <a:gd name="connsiteX12" fmla="*/ 84448 w 1748955"/>
              <a:gd name="connsiteY12" fmla="*/ 2088619 h 2978534"/>
              <a:gd name="connsiteX13" fmla="*/ 3366 w 1748955"/>
              <a:gd name="connsiteY13" fmla="*/ 1677627 h 2978534"/>
              <a:gd name="connsiteX14" fmla="*/ 33729 w 1748955"/>
              <a:gd name="connsiteY14" fmla="*/ 1336209 h 2978534"/>
              <a:gd name="connsiteX0" fmla="*/ 33729 w 1748954"/>
              <a:gd name="connsiteY0" fmla="*/ 1336209 h 2978534"/>
              <a:gd name="connsiteX1" fmla="*/ 197081 w 1748954"/>
              <a:gd name="connsiteY1" fmla="*/ 682002 h 2978534"/>
              <a:gd name="connsiteX2" fmla="*/ 615431 w 1748954"/>
              <a:gd name="connsiteY2" fmla="*/ 180482 h 2978534"/>
              <a:gd name="connsiteX3" fmla="*/ 1123260 w 1748954"/>
              <a:gd name="connsiteY3" fmla="*/ 2776 h 2978534"/>
              <a:gd name="connsiteX4" fmla="*/ 1726310 w 1748954"/>
              <a:gd name="connsiteY4" fmla="*/ 210396 h 2978534"/>
              <a:gd name="connsiteX5" fmla="*/ 1605701 w 1748954"/>
              <a:gd name="connsiteY5" fmla="*/ 621387 h 2978534"/>
              <a:gd name="connsiteX6" fmla="*/ 1251489 w 1748954"/>
              <a:gd name="connsiteY6" fmla="*/ 985268 h 2978534"/>
              <a:gd name="connsiteX7" fmla="*/ 1111589 w 1748954"/>
              <a:gd name="connsiteY7" fmla="*/ 1510556 h 2978534"/>
              <a:gd name="connsiteX8" fmla="*/ 1206419 w 1748954"/>
              <a:gd name="connsiteY8" fmla="*/ 1864847 h 2978534"/>
              <a:gd name="connsiteX9" fmla="*/ 1702269 w 1748954"/>
              <a:gd name="connsiteY9" fmla="*/ 2320565 h 2978534"/>
              <a:gd name="connsiteX10" fmla="*/ 1570347 w 1748954"/>
              <a:gd name="connsiteY10" fmla="*/ 2931579 h 2978534"/>
              <a:gd name="connsiteX11" fmla="*/ 586855 w 1748954"/>
              <a:gd name="connsiteY11" fmla="*/ 2742418 h 2978534"/>
              <a:gd name="connsiteX12" fmla="*/ 84448 w 1748954"/>
              <a:gd name="connsiteY12" fmla="*/ 2088619 h 2978534"/>
              <a:gd name="connsiteX13" fmla="*/ 3366 w 1748954"/>
              <a:gd name="connsiteY13" fmla="*/ 1677627 h 2978534"/>
              <a:gd name="connsiteX14" fmla="*/ 33729 w 1748954"/>
              <a:gd name="connsiteY14" fmla="*/ 1336209 h 2978534"/>
              <a:gd name="connsiteX0" fmla="*/ 33729 w 1742467"/>
              <a:gd name="connsiteY0" fmla="*/ 1335535 h 2977860"/>
              <a:gd name="connsiteX1" fmla="*/ 197081 w 1742467"/>
              <a:gd name="connsiteY1" fmla="*/ 681328 h 2977860"/>
              <a:gd name="connsiteX2" fmla="*/ 615431 w 1742467"/>
              <a:gd name="connsiteY2" fmla="*/ 179808 h 2977860"/>
              <a:gd name="connsiteX3" fmla="*/ 1123260 w 1742467"/>
              <a:gd name="connsiteY3" fmla="*/ 2102 h 2977860"/>
              <a:gd name="connsiteX4" fmla="*/ 1623320 w 1742467"/>
              <a:gd name="connsiteY4" fmla="*/ 262626 h 2977860"/>
              <a:gd name="connsiteX5" fmla="*/ 1605701 w 1742467"/>
              <a:gd name="connsiteY5" fmla="*/ 620713 h 2977860"/>
              <a:gd name="connsiteX6" fmla="*/ 1251489 w 1742467"/>
              <a:gd name="connsiteY6" fmla="*/ 984594 h 2977860"/>
              <a:gd name="connsiteX7" fmla="*/ 1111589 w 1742467"/>
              <a:gd name="connsiteY7" fmla="*/ 1509882 h 2977860"/>
              <a:gd name="connsiteX8" fmla="*/ 1206419 w 1742467"/>
              <a:gd name="connsiteY8" fmla="*/ 1864173 h 2977860"/>
              <a:gd name="connsiteX9" fmla="*/ 1702269 w 1742467"/>
              <a:gd name="connsiteY9" fmla="*/ 2319891 h 2977860"/>
              <a:gd name="connsiteX10" fmla="*/ 1570347 w 1742467"/>
              <a:gd name="connsiteY10" fmla="*/ 2930905 h 2977860"/>
              <a:gd name="connsiteX11" fmla="*/ 586855 w 1742467"/>
              <a:gd name="connsiteY11" fmla="*/ 2741744 h 2977860"/>
              <a:gd name="connsiteX12" fmla="*/ 84448 w 1742467"/>
              <a:gd name="connsiteY12" fmla="*/ 2087945 h 2977860"/>
              <a:gd name="connsiteX13" fmla="*/ 3366 w 1742467"/>
              <a:gd name="connsiteY13" fmla="*/ 1676953 h 2977860"/>
              <a:gd name="connsiteX14" fmla="*/ 33729 w 1742467"/>
              <a:gd name="connsiteY14" fmla="*/ 1335535 h 2977860"/>
              <a:gd name="connsiteX0" fmla="*/ 33729 w 1742466"/>
              <a:gd name="connsiteY0" fmla="*/ 1335535 h 2977860"/>
              <a:gd name="connsiteX1" fmla="*/ 197081 w 1742466"/>
              <a:gd name="connsiteY1" fmla="*/ 681328 h 2977860"/>
              <a:gd name="connsiteX2" fmla="*/ 615431 w 1742466"/>
              <a:gd name="connsiteY2" fmla="*/ 179808 h 2977860"/>
              <a:gd name="connsiteX3" fmla="*/ 1123260 w 1742466"/>
              <a:gd name="connsiteY3" fmla="*/ 2102 h 2977860"/>
              <a:gd name="connsiteX4" fmla="*/ 1623320 w 1742466"/>
              <a:gd name="connsiteY4" fmla="*/ 262626 h 2977860"/>
              <a:gd name="connsiteX5" fmla="*/ 1605701 w 1742466"/>
              <a:gd name="connsiteY5" fmla="*/ 620713 h 2977860"/>
              <a:gd name="connsiteX6" fmla="*/ 1251489 w 1742466"/>
              <a:gd name="connsiteY6" fmla="*/ 984594 h 2977860"/>
              <a:gd name="connsiteX7" fmla="*/ 1111589 w 1742466"/>
              <a:gd name="connsiteY7" fmla="*/ 1509882 h 2977860"/>
              <a:gd name="connsiteX8" fmla="*/ 1206419 w 1742466"/>
              <a:gd name="connsiteY8" fmla="*/ 1864173 h 2977860"/>
              <a:gd name="connsiteX9" fmla="*/ 1702269 w 1742466"/>
              <a:gd name="connsiteY9" fmla="*/ 2319891 h 2977860"/>
              <a:gd name="connsiteX10" fmla="*/ 1570347 w 1742466"/>
              <a:gd name="connsiteY10" fmla="*/ 2930905 h 2977860"/>
              <a:gd name="connsiteX11" fmla="*/ 525063 w 1742466"/>
              <a:gd name="connsiteY11" fmla="*/ 2741744 h 2977860"/>
              <a:gd name="connsiteX12" fmla="*/ 84448 w 1742466"/>
              <a:gd name="connsiteY12" fmla="*/ 2087945 h 2977860"/>
              <a:gd name="connsiteX13" fmla="*/ 3366 w 1742466"/>
              <a:gd name="connsiteY13" fmla="*/ 1676953 h 2977860"/>
              <a:gd name="connsiteX14" fmla="*/ 33729 w 1742466"/>
              <a:gd name="connsiteY14" fmla="*/ 1335535 h 29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466" h="2977860">
                <a:moveTo>
                  <a:pt x="33729" y="1335535"/>
                </a:moveTo>
                <a:cubicBezTo>
                  <a:pt x="66015" y="1169598"/>
                  <a:pt x="127932" y="742015"/>
                  <a:pt x="197081" y="681328"/>
                </a:cubicBezTo>
                <a:cubicBezTo>
                  <a:pt x="266230" y="620641"/>
                  <a:pt x="461068" y="293012"/>
                  <a:pt x="615431" y="179808"/>
                </a:cubicBezTo>
                <a:cubicBezTo>
                  <a:pt x="769794" y="66604"/>
                  <a:pt x="936566" y="26657"/>
                  <a:pt x="1123260" y="2102"/>
                </a:cubicBezTo>
                <a:cubicBezTo>
                  <a:pt x="1309955" y="-22453"/>
                  <a:pt x="1551882" y="174520"/>
                  <a:pt x="1623320" y="262626"/>
                </a:cubicBezTo>
                <a:cubicBezTo>
                  <a:pt x="1694758" y="350732"/>
                  <a:pt x="1684282" y="468313"/>
                  <a:pt x="1605701" y="620713"/>
                </a:cubicBezTo>
                <a:cubicBezTo>
                  <a:pt x="1527120" y="773113"/>
                  <a:pt x="1361027" y="863150"/>
                  <a:pt x="1251489" y="984594"/>
                </a:cubicBezTo>
                <a:cubicBezTo>
                  <a:pt x="1141952" y="1106038"/>
                  <a:pt x="1002915" y="1255571"/>
                  <a:pt x="1111589" y="1509882"/>
                </a:cubicBezTo>
                <a:cubicBezTo>
                  <a:pt x="1063101" y="1778480"/>
                  <a:pt x="1146628" y="1701155"/>
                  <a:pt x="1206419" y="1864173"/>
                </a:cubicBezTo>
                <a:cubicBezTo>
                  <a:pt x="1266210" y="2027191"/>
                  <a:pt x="1608277" y="2092096"/>
                  <a:pt x="1702269" y="2319891"/>
                </a:cubicBezTo>
                <a:cubicBezTo>
                  <a:pt x="1796261" y="2547686"/>
                  <a:pt x="1714438" y="2843220"/>
                  <a:pt x="1570347" y="2930905"/>
                </a:cubicBezTo>
                <a:cubicBezTo>
                  <a:pt x="1470242" y="3065410"/>
                  <a:pt x="772713" y="2882237"/>
                  <a:pt x="525063" y="2741744"/>
                </a:cubicBezTo>
                <a:cubicBezTo>
                  <a:pt x="277413" y="2601251"/>
                  <a:pt x="192769" y="2256593"/>
                  <a:pt x="84448" y="2087945"/>
                </a:cubicBezTo>
                <a:cubicBezTo>
                  <a:pt x="-23873" y="1919297"/>
                  <a:pt x="11819" y="1802355"/>
                  <a:pt x="3366" y="1676953"/>
                </a:cubicBezTo>
                <a:cubicBezTo>
                  <a:pt x="-5087" y="1551551"/>
                  <a:pt x="1443" y="1501472"/>
                  <a:pt x="33729" y="1335535"/>
                </a:cubicBezTo>
                <a:close/>
              </a:path>
            </a:pathLst>
          </a:cu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C1CA352-C8AE-ED4A-AFCA-0C413387713E}"/>
              </a:ext>
            </a:extLst>
          </p:cNvPr>
          <p:cNvSpPr/>
          <p:nvPr/>
        </p:nvSpPr>
        <p:spPr>
          <a:xfrm rot="20820862">
            <a:off x="8061446" y="3204275"/>
            <a:ext cx="464949" cy="4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60B6C-6573-674A-91C9-AC7F8E37810B}"/>
              </a:ext>
            </a:extLst>
          </p:cNvPr>
          <p:cNvSpPr/>
          <p:nvPr/>
        </p:nvSpPr>
        <p:spPr>
          <a:xfrm rot="17881847">
            <a:off x="6996031" y="5304995"/>
            <a:ext cx="464949" cy="4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2669E8E-AF72-7A4A-B992-E4752D1547FB}"/>
              </a:ext>
            </a:extLst>
          </p:cNvPr>
          <p:cNvSpPr/>
          <p:nvPr/>
        </p:nvSpPr>
        <p:spPr>
          <a:xfrm>
            <a:off x="2772938" y="4656621"/>
            <a:ext cx="1724972" cy="77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OFC</a:t>
            </a:r>
          </a:p>
          <a:p>
            <a:pPr algn="ctr"/>
            <a:r>
              <a:rPr lang="en-US" dirty="0"/>
              <a:t>(Impulses)</a:t>
            </a:r>
          </a:p>
        </p:txBody>
      </p:sp>
      <p:sp>
        <p:nvSpPr>
          <p:cNvPr id="32" name="Oval 31">
            <a:extLst>
              <a:ext uri="{FF2B5EF4-FFF2-40B4-BE49-F238E27FC236}">
                <a16:creationId xmlns:a16="http://schemas.microsoft.com/office/drawing/2014/main" id="{A151069A-BA3A-A043-9E86-CC9305928917}"/>
              </a:ext>
            </a:extLst>
          </p:cNvPr>
          <p:cNvSpPr/>
          <p:nvPr/>
        </p:nvSpPr>
        <p:spPr>
          <a:xfrm>
            <a:off x="2359825" y="3042917"/>
            <a:ext cx="1724972" cy="77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VMPFC</a:t>
            </a:r>
          </a:p>
          <a:p>
            <a:pPr algn="ctr"/>
            <a:r>
              <a:rPr lang="en-US" dirty="0"/>
              <a:t>(Emotions)</a:t>
            </a:r>
          </a:p>
        </p:txBody>
      </p:sp>
      <p:sp>
        <p:nvSpPr>
          <p:cNvPr id="33" name="Oval 32">
            <a:extLst>
              <a:ext uri="{FF2B5EF4-FFF2-40B4-BE49-F238E27FC236}">
                <a16:creationId xmlns:a16="http://schemas.microsoft.com/office/drawing/2014/main" id="{06BC0FC2-44B7-4849-8388-633097332684}"/>
              </a:ext>
            </a:extLst>
          </p:cNvPr>
          <p:cNvSpPr/>
          <p:nvPr/>
        </p:nvSpPr>
        <p:spPr>
          <a:xfrm>
            <a:off x="3744442" y="1429213"/>
            <a:ext cx="1571602" cy="77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DLPFC</a:t>
            </a:r>
          </a:p>
          <a:p>
            <a:pPr algn="ctr"/>
            <a:r>
              <a:rPr lang="en-US" dirty="0"/>
              <a:t>(Analysis)</a:t>
            </a:r>
          </a:p>
        </p:txBody>
      </p:sp>
      <p:sp>
        <p:nvSpPr>
          <p:cNvPr id="44" name="TextBox 43">
            <a:extLst>
              <a:ext uri="{FF2B5EF4-FFF2-40B4-BE49-F238E27FC236}">
                <a16:creationId xmlns:a16="http://schemas.microsoft.com/office/drawing/2014/main" id="{E3250A30-D602-464D-AFFE-19CF7CBAE4D1}"/>
              </a:ext>
            </a:extLst>
          </p:cNvPr>
          <p:cNvSpPr txBox="1"/>
          <p:nvPr/>
        </p:nvSpPr>
        <p:spPr>
          <a:xfrm>
            <a:off x="6074439" y="708735"/>
            <a:ext cx="3884908" cy="1569660"/>
          </a:xfrm>
          <a:prstGeom prst="rect">
            <a:avLst/>
          </a:prstGeom>
          <a:noFill/>
        </p:spPr>
        <p:txBody>
          <a:bodyPr wrap="square" rtlCol="0">
            <a:spAutoFit/>
          </a:bodyPr>
          <a:lstStyle/>
          <a:p>
            <a:r>
              <a:rPr lang="en-US" sz="2400" b="1" dirty="0"/>
              <a:t>Final decision:</a:t>
            </a:r>
          </a:p>
          <a:p>
            <a:r>
              <a:rPr lang="en-US" sz="2400" b="1" dirty="0"/>
              <a:t>Integrating emotions/affect/analysis/impulses/cognitive flexibility</a:t>
            </a:r>
          </a:p>
        </p:txBody>
      </p:sp>
      <p:sp>
        <p:nvSpPr>
          <p:cNvPr id="45" name="Rectangle 44">
            <a:extLst>
              <a:ext uri="{FF2B5EF4-FFF2-40B4-BE49-F238E27FC236}">
                <a16:creationId xmlns:a16="http://schemas.microsoft.com/office/drawing/2014/main" id="{A89336DB-645C-CD41-8027-00B771A7E536}"/>
              </a:ext>
            </a:extLst>
          </p:cNvPr>
          <p:cNvSpPr/>
          <p:nvPr/>
        </p:nvSpPr>
        <p:spPr>
          <a:xfrm>
            <a:off x="5214710" y="5867387"/>
            <a:ext cx="1549335" cy="461665"/>
          </a:xfrm>
          <a:prstGeom prst="rect">
            <a:avLst/>
          </a:prstGeom>
        </p:spPr>
        <p:txBody>
          <a:bodyPr wrap="none">
            <a:spAutoFit/>
          </a:bodyPr>
          <a:lstStyle/>
          <a:p>
            <a:pPr algn="ctr"/>
            <a:r>
              <a:rPr lang="en-US" sz="2400" b="1" dirty="0"/>
              <a:t>DA release</a:t>
            </a:r>
          </a:p>
        </p:txBody>
      </p:sp>
      <p:sp>
        <p:nvSpPr>
          <p:cNvPr id="46" name="Up Arrow 45">
            <a:extLst>
              <a:ext uri="{FF2B5EF4-FFF2-40B4-BE49-F238E27FC236}">
                <a16:creationId xmlns:a16="http://schemas.microsoft.com/office/drawing/2014/main" id="{CC7A155D-E0BE-1A45-8090-DA6C750A5787}"/>
              </a:ext>
            </a:extLst>
          </p:cNvPr>
          <p:cNvSpPr/>
          <p:nvPr/>
        </p:nvSpPr>
        <p:spPr>
          <a:xfrm>
            <a:off x="6764045" y="5712917"/>
            <a:ext cx="231637" cy="6261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B357D11-C33B-C34C-8D45-D50815644D58}"/>
              </a:ext>
            </a:extLst>
          </p:cNvPr>
          <p:cNvSpPr txBox="1"/>
          <p:nvPr/>
        </p:nvSpPr>
        <p:spPr>
          <a:xfrm>
            <a:off x="7429995" y="5564349"/>
            <a:ext cx="572593" cy="461665"/>
          </a:xfrm>
          <a:prstGeom prst="rect">
            <a:avLst/>
          </a:prstGeom>
          <a:noFill/>
        </p:spPr>
        <p:txBody>
          <a:bodyPr wrap="none" rtlCol="0">
            <a:spAutoFit/>
          </a:bodyPr>
          <a:lstStyle/>
          <a:p>
            <a:r>
              <a:rPr lang="en-US" sz="2400" b="1" dirty="0">
                <a:solidFill>
                  <a:srgbClr val="0070C0"/>
                </a:solidFill>
              </a:rPr>
              <a:t>NA</a:t>
            </a:r>
          </a:p>
        </p:txBody>
      </p:sp>
      <p:grpSp>
        <p:nvGrpSpPr>
          <p:cNvPr id="48" name="Group 47">
            <a:extLst>
              <a:ext uri="{FF2B5EF4-FFF2-40B4-BE49-F238E27FC236}">
                <a16:creationId xmlns:a16="http://schemas.microsoft.com/office/drawing/2014/main" id="{4178595D-82F5-A54F-A673-AAE2595A5B9A}"/>
              </a:ext>
            </a:extLst>
          </p:cNvPr>
          <p:cNvGrpSpPr/>
          <p:nvPr/>
        </p:nvGrpSpPr>
        <p:grpSpPr>
          <a:xfrm>
            <a:off x="916454" y="2279246"/>
            <a:ext cx="1196989" cy="878537"/>
            <a:chOff x="9314948" y="982550"/>
            <a:chExt cx="1998414" cy="1432825"/>
          </a:xfrm>
        </p:grpSpPr>
        <p:pic>
          <p:nvPicPr>
            <p:cNvPr id="49" name="Picture 48">
              <a:extLst>
                <a:ext uri="{FF2B5EF4-FFF2-40B4-BE49-F238E27FC236}">
                  <a16:creationId xmlns:a16="http://schemas.microsoft.com/office/drawing/2014/main" id="{0B44B51B-4A56-7244-A62E-418CE272706E}"/>
                </a:ext>
              </a:extLst>
            </p:cNvPr>
            <p:cNvPicPr>
              <a:picLocks noChangeAspect="1"/>
            </p:cNvPicPr>
            <p:nvPr/>
          </p:nvPicPr>
          <p:blipFill>
            <a:blip r:embed="rId3"/>
            <a:stretch>
              <a:fillRect/>
            </a:stretch>
          </p:blipFill>
          <p:spPr>
            <a:xfrm>
              <a:off x="9314948" y="982550"/>
              <a:ext cx="1998414" cy="1432825"/>
            </a:xfrm>
            <a:prstGeom prst="rect">
              <a:avLst/>
            </a:prstGeom>
          </p:spPr>
        </p:pic>
        <p:pic>
          <p:nvPicPr>
            <p:cNvPr id="50" name="Graphic 49" descr="Checkmark">
              <a:extLst>
                <a:ext uri="{FF2B5EF4-FFF2-40B4-BE49-F238E27FC236}">
                  <a16:creationId xmlns:a16="http://schemas.microsoft.com/office/drawing/2014/main" id="{3A409EE3-CF33-1446-AD10-9A1A39D43CE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94801" y="1335608"/>
              <a:ext cx="350317" cy="350317"/>
            </a:xfrm>
            <a:prstGeom prst="rect">
              <a:avLst/>
            </a:prstGeom>
          </p:spPr>
        </p:pic>
        <p:pic>
          <p:nvPicPr>
            <p:cNvPr id="51" name="Graphic 50" descr="Close">
              <a:extLst>
                <a:ext uri="{FF2B5EF4-FFF2-40B4-BE49-F238E27FC236}">
                  <a16:creationId xmlns:a16="http://schemas.microsoft.com/office/drawing/2014/main" id="{F7555F72-1B3B-1843-912A-C3FCEAF7991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384046" y="1335608"/>
              <a:ext cx="350317" cy="350317"/>
            </a:xfrm>
            <a:prstGeom prst="rect">
              <a:avLst/>
            </a:prstGeom>
          </p:spPr>
        </p:pic>
      </p:grpSp>
      <p:pic>
        <p:nvPicPr>
          <p:cNvPr id="52" name="Graphic 51" descr="Smiling face with no fill">
            <a:extLst>
              <a:ext uri="{FF2B5EF4-FFF2-40B4-BE49-F238E27FC236}">
                <a16:creationId xmlns:a16="http://schemas.microsoft.com/office/drawing/2014/main" id="{A8B82644-4F0E-764C-9C56-8377867B850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26549" y="3122238"/>
            <a:ext cx="764759" cy="703471"/>
          </a:xfrm>
          <a:prstGeom prst="rect">
            <a:avLst/>
          </a:prstGeom>
        </p:spPr>
      </p:pic>
      <p:sp>
        <p:nvSpPr>
          <p:cNvPr id="53" name="Rounded Rectangle 52">
            <a:extLst>
              <a:ext uri="{FF2B5EF4-FFF2-40B4-BE49-F238E27FC236}">
                <a16:creationId xmlns:a16="http://schemas.microsoft.com/office/drawing/2014/main" id="{C7E64859-F832-3942-8703-53F225B30355}"/>
              </a:ext>
            </a:extLst>
          </p:cNvPr>
          <p:cNvSpPr/>
          <p:nvPr/>
        </p:nvSpPr>
        <p:spPr>
          <a:xfrm>
            <a:off x="9626274" y="2945404"/>
            <a:ext cx="2059448" cy="1048860"/>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4C14DF7-7220-BD49-8823-7D08C107CF28}"/>
              </a:ext>
            </a:extLst>
          </p:cNvPr>
          <p:cNvSpPr txBox="1"/>
          <p:nvPr/>
        </p:nvSpPr>
        <p:spPr>
          <a:xfrm>
            <a:off x="8619313" y="3205714"/>
            <a:ext cx="918841" cy="461665"/>
          </a:xfrm>
          <a:prstGeom prst="rect">
            <a:avLst/>
          </a:prstGeom>
          <a:noFill/>
        </p:spPr>
        <p:txBody>
          <a:bodyPr wrap="none" rtlCol="0">
            <a:spAutoFit/>
          </a:bodyPr>
          <a:lstStyle/>
          <a:p>
            <a:r>
              <a:rPr lang="en-US" sz="2400" b="1" dirty="0">
                <a:solidFill>
                  <a:srgbClr val="0070C0"/>
                </a:solidFill>
              </a:rPr>
              <a:t>A &amp; H</a:t>
            </a:r>
          </a:p>
        </p:txBody>
      </p:sp>
      <p:pic>
        <p:nvPicPr>
          <p:cNvPr id="57" name="Graphic 56" descr="Worried face with no fill">
            <a:extLst>
              <a:ext uri="{FF2B5EF4-FFF2-40B4-BE49-F238E27FC236}">
                <a16:creationId xmlns:a16="http://schemas.microsoft.com/office/drawing/2014/main" id="{74B24F36-ABA2-3B42-9D58-8FAC97301A6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707163" y="3065438"/>
            <a:ext cx="764759" cy="764759"/>
          </a:xfrm>
          <a:prstGeom prst="rect">
            <a:avLst/>
          </a:prstGeom>
        </p:spPr>
      </p:pic>
      <p:sp>
        <p:nvSpPr>
          <p:cNvPr id="58" name="TextBox 57">
            <a:extLst>
              <a:ext uri="{FF2B5EF4-FFF2-40B4-BE49-F238E27FC236}">
                <a16:creationId xmlns:a16="http://schemas.microsoft.com/office/drawing/2014/main" id="{D61D5F8F-5D4C-A74C-AD70-30C826444378}"/>
              </a:ext>
            </a:extLst>
          </p:cNvPr>
          <p:cNvSpPr txBox="1"/>
          <p:nvPr/>
        </p:nvSpPr>
        <p:spPr>
          <a:xfrm>
            <a:off x="1176165" y="180840"/>
            <a:ext cx="4650119" cy="523220"/>
          </a:xfrm>
          <a:prstGeom prst="rect">
            <a:avLst/>
          </a:prstGeom>
          <a:noFill/>
        </p:spPr>
        <p:txBody>
          <a:bodyPr wrap="none" rtlCol="0">
            <a:spAutoFit/>
          </a:bodyPr>
          <a:lstStyle/>
          <a:p>
            <a:r>
              <a:rPr lang="en-US" sz="2800" b="1" dirty="0"/>
              <a:t>The Reflective Reward System</a:t>
            </a:r>
          </a:p>
        </p:txBody>
      </p:sp>
    </p:spTree>
    <p:extLst>
      <p:ext uri="{BB962C8B-B14F-4D97-AF65-F5344CB8AC3E}">
        <p14:creationId xmlns:p14="http://schemas.microsoft.com/office/powerpoint/2010/main" val="2025229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234B1B7-D947-B547-BFC2-309449B209CF}"/>
              </a:ext>
            </a:extLst>
          </p:cNvPr>
          <p:cNvPicPr>
            <a:picLocks noChangeAspect="1"/>
          </p:cNvPicPr>
          <p:nvPr/>
        </p:nvPicPr>
        <p:blipFill>
          <a:blip r:embed="rId3"/>
          <a:stretch>
            <a:fillRect/>
          </a:stretch>
        </p:blipFill>
        <p:spPr>
          <a:xfrm>
            <a:off x="0" y="43301"/>
            <a:ext cx="12192000" cy="6771397"/>
          </a:xfrm>
          <a:prstGeom prst="rect">
            <a:avLst/>
          </a:prstGeom>
        </p:spPr>
      </p:pic>
      <p:sp>
        <p:nvSpPr>
          <p:cNvPr id="5" name="Oval 4">
            <a:extLst>
              <a:ext uri="{FF2B5EF4-FFF2-40B4-BE49-F238E27FC236}">
                <a16:creationId xmlns:a16="http://schemas.microsoft.com/office/drawing/2014/main" id="{1A8F2615-6178-CE46-92A7-905E0CB45B62}"/>
              </a:ext>
            </a:extLst>
          </p:cNvPr>
          <p:cNvSpPr/>
          <p:nvPr/>
        </p:nvSpPr>
        <p:spPr>
          <a:xfrm>
            <a:off x="4497049" y="2338466"/>
            <a:ext cx="2953062" cy="1978701"/>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C6A5B9C-F1F1-744D-97EB-F18EDB7DB625}"/>
              </a:ext>
            </a:extLst>
          </p:cNvPr>
          <p:cNvSpPr/>
          <p:nvPr/>
        </p:nvSpPr>
        <p:spPr>
          <a:xfrm>
            <a:off x="2443396" y="1034322"/>
            <a:ext cx="2743199" cy="3567658"/>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C73CC1-D397-434A-B0F0-2D0B1C8A30EB}"/>
              </a:ext>
            </a:extLst>
          </p:cNvPr>
          <p:cNvSpPr txBox="1"/>
          <p:nvPr/>
        </p:nvSpPr>
        <p:spPr>
          <a:xfrm>
            <a:off x="1301436" y="55605"/>
            <a:ext cx="2978636" cy="584775"/>
          </a:xfrm>
          <a:prstGeom prst="rect">
            <a:avLst/>
          </a:prstGeom>
          <a:noFill/>
        </p:spPr>
        <p:txBody>
          <a:bodyPr wrap="none" rtlCol="0">
            <a:spAutoFit/>
          </a:bodyPr>
          <a:lstStyle/>
          <a:p>
            <a:r>
              <a:rPr lang="en-US" sz="3200" b="1" dirty="0"/>
              <a:t>Putting together</a:t>
            </a:r>
          </a:p>
        </p:txBody>
      </p:sp>
    </p:spTree>
    <p:extLst>
      <p:ext uri="{BB962C8B-B14F-4D97-AF65-F5344CB8AC3E}">
        <p14:creationId xmlns:p14="http://schemas.microsoft.com/office/powerpoint/2010/main" val="730834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3image4208776752">
            <a:extLst>
              <a:ext uri="{FF2B5EF4-FFF2-40B4-BE49-F238E27FC236}">
                <a16:creationId xmlns:a16="http://schemas.microsoft.com/office/drawing/2014/main" id="{17C59655-E228-C249-8353-F9F1DAE55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4" y="328516"/>
            <a:ext cx="6700836" cy="624025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D2E7A08-59AF-3445-928C-81E61C4ACEA0}"/>
              </a:ext>
            </a:extLst>
          </p:cNvPr>
          <p:cNvGrpSpPr/>
          <p:nvPr/>
        </p:nvGrpSpPr>
        <p:grpSpPr>
          <a:xfrm>
            <a:off x="6250782" y="3529077"/>
            <a:ext cx="5122068" cy="1256997"/>
            <a:chOff x="6250782" y="3448645"/>
            <a:chExt cx="5122068" cy="1256997"/>
          </a:xfrm>
        </p:grpSpPr>
        <p:sp>
          <p:nvSpPr>
            <p:cNvPr id="3" name="Oval 2">
              <a:extLst>
                <a:ext uri="{FF2B5EF4-FFF2-40B4-BE49-F238E27FC236}">
                  <a16:creationId xmlns:a16="http://schemas.microsoft.com/office/drawing/2014/main" id="{EC93D8CF-BB4C-3842-A706-858A0467F2D4}"/>
                </a:ext>
              </a:extLst>
            </p:cNvPr>
            <p:cNvSpPr/>
            <p:nvPr/>
          </p:nvSpPr>
          <p:spPr>
            <a:xfrm>
              <a:off x="6250782" y="3448645"/>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3382B7B-ACE7-D044-9CFD-254E1FD7097C}"/>
                </a:ext>
              </a:extLst>
            </p:cNvPr>
            <p:cNvCxnSpPr>
              <a:cxnSpLocks/>
              <a:stCxn id="3" idx="6"/>
            </p:cNvCxnSpPr>
            <p:nvPr/>
          </p:nvCxnSpPr>
          <p:spPr>
            <a:xfrm>
              <a:off x="6525102" y="3585805"/>
              <a:ext cx="3233261" cy="519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E85F45A-F6F2-8549-8CA6-0B9BA333FE3A}"/>
                </a:ext>
              </a:extLst>
            </p:cNvPr>
            <p:cNvSpPr txBox="1"/>
            <p:nvPr/>
          </p:nvSpPr>
          <p:spPr>
            <a:xfrm>
              <a:off x="9601200" y="3505313"/>
              <a:ext cx="1771650" cy="1200329"/>
            </a:xfrm>
            <a:prstGeom prst="rect">
              <a:avLst/>
            </a:prstGeom>
            <a:noFill/>
          </p:spPr>
          <p:txBody>
            <a:bodyPr wrap="square" rtlCol="0">
              <a:spAutoFit/>
            </a:bodyPr>
            <a:lstStyle/>
            <a:p>
              <a:pPr algn="ctr"/>
              <a:r>
                <a:rPr lang="en-US" sz="2400" dirty="0"/>
                <a:t>Ventral Tegmental </a:t>
              </a:r>
            </a:p>
            <a:p>
              <a:pPr algn="ctr"/>
              <a:r>
                <a:rPr lang="en-US" sz="2400" dirty="0"/>
                <a:t>Area (VTA)</a:t>
              </a:r>
            </a:p>
          </p:txBody>
        </p:sp>
      </p:grpSp>
      <p:grpSp>
        <p:nvGrpSpPr>
          <p:cNvPr id="29" name="Group 28">
            <a:extLst>
              <a:ext uri="{FF2B5EF4-FFF2-40B4-BE49-F238E27FC236}">
                <a16:creationId xmlns:a16="http://schemas.microsoft.com/office/drawing/2014/main" id="{9FE49427-2B66-FF42-B776-B0F567FC6030}"/>
              </a:ext>
            </a:extLst>
          </p:cNvPr>
          <p:cNvGrpSpPr/>
          <p:nvPr/>
        </p:nvGrpSpPr>
        <p:grpSpPr>
          <a:xfrm>
            <a:off x="2922152" y="3097172"/>
            <a:ext cx="2226587" cy="2960907"/>
            <a:chOff x="2922152" y="3097172"/>
            <a:chExt cx="2226587" cy="2960907"/>
          </a:xfrm>
        </p:grpSpPr>
        <p:sp>
          <p:nvSpPr>
            <p:cNvPr id="16" name="Oval 15">
              <a:extLst>
                <a:ext uri="{FF2B5EF4-FFF2-40B4-BE49-F238E27FC236}">
                  <a16:creationId xmlns:a16="http://schemas.microsoft.com/office/drawing/2014/main" id="{5857E7CD-16B1-AC4D-9BED-C2B0940B40DF}"/>
                </a:ext>
              </a:extLst>
            </p:cNvPr>
            <p:cNvSpPr/>
            <p:nvPr/>
          </p:nvSpPr>
          <p:spPr>
            <a:xfrm>
              <a:off x="4874419" y="3097172"/>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8C50CFFF-586D-CE4B-8368-D8938E7763EB}"/>
                </a:ext>
              </a:extLst>
            </p:cNvPr>
            <p:cNvCxnSpPr>
              <a:cxnSpLocks/>
            </p:cNvCxnSpPr>
            <p:nvPr/>
          </p:nvCxnSpPr>
          <p:spPr>
            <a:xfrm flipH="1">
              <a:off x="3857625" y="3299697"/>
              <a:ext cx="1050846" cy="1558053"/>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3B86E3C-4277-5B4A-B3A5-B18E4C76BAE7}"/>
                </a:ext>
              </a:extLst>
            </p:cNvPr>
            <p:cNvSpPr txBox="1"/>
            <p:nvPr/>
          </p:nvSpPr>
          <p:spPr>
            <a:xfrm>
              <a:off x="2922152" y="4857750"/>
              <a:ext cx="1771650" cy="1200329"/>
            </a:xfrm>
            <a:prstGeom prst="rect">
              <a:avLst/>
            </a:prstGeom>
            <a:noFill/>
          </p:spPr>
          <p:txBody>
            <a:bodyPr wrap="square" rtlCol="0">
              <a:spAutoFit/>
            </a:bodyPr>
            <a:lstStyle/>
            <a:p>
              <a:pPr algn="ctr"/>
              <a:r>
                <a:rPr lang="en-US" sz="2400" dirty="0"/>
                <a:t>Nucleus</a:t>
              </a:r>
            </a:p>
            <a:p>
              <a:pPr algn="ctr"/>
              <a:r>
                <a:rPr lang="en-US" sz="2400" dirty="0" err="1"/>
                <a:t>Accumbens</a:t>
              </a:r>
              <a:r>
                <a:rPr lang="en-US" sz="2400" dirty="0"/>
                <a:t> (NA)</a:t>
              </a:r>
            </a:p>
          </p:txBody>
        </p:sp>
      </p:grpSp>
      <p:grpSp>
        <p:nvGrpSpPr>
          <p:cNvPr id="30" name="Group 29">
            <a:extLst>
              <a:ext uri="{FF2B5EF4-FFF2-40B4-BE49-F238E27FC236}">
                <a16:creationId xmlns:a16="http://schemas.microsoft.com/office/drawing/2014/main" id="{3839E52C-8025-7A41-A9AC-BD5DEF7961C1}"/>
              </a:ext>
            </a:extLst>
          </p:cNvPr>
          <p:cNvGrpSpPr/>
          <p:nvPr/>
        </p:nvGrpSpPr>
        <p:grpSpPr>
          <a:xfrm>
            <a:off x="521133" y="1507687"/>
            <a:ext cx="3658577" cy="2412668"/>
            <a:chOff x="521133" y="1507687"/>
            <a:chExt cx="3658577" cy="2412668"/>
          </a:xfrm>
        </p:grpSpPr>
        <p:sp>
          <p:nvSpPr>
            <p:cNvPr id="20" name="Oval 18">
              <a:extLst>
                <a:ext uri="{FF2B5EF4-FFF2-40B4-BE49-F238E27FC236}">
                  <a16:creationId xmlns:a16="http://schemas.microsoft.com/office/drawing/2014/main" id="{A1B17DB6-1EF0-2544-AD70-7B224F406BF8}"/>
                </a:ext>
              </a:extLst>
            </p:cNvPr>
            <p:cNvSpPr/>
            <p:nvPr/>
          </p:nvSpPr>
          <p:spPr>
            <a:xfrm>
              <a:off x="2971061" y="1507687"/>
              <a:ext cx="1208649" cy="2412668"/>
            </a:xfrm>
            <a:custGeom>
              <a:avLst/>
              <a:gdLst>
                <a:gd name="connsiteX0" fmla="*/ 0 w 486889"/>
                <a:gd name="connsiteY0" fmla="*/ 907045 h 1814089"/>
                <a:gd name="connsiteX1" fmla="*/ 243445 w 486889"/>
                <a:gd name="connsiteY1" fmla="*/ 0 h 1814089"/>
                <a:gd name="connsiteX2" fmla="*/ 486890 w 486889"/>
                <a:gd name="connsiteY2" fmla="*/ 907045 h 1814089"/>
                <a:gd name="connsiteX3" fmla="*/ 243445 w 486889"/>
                <a:gd name="connsiteY3" fmla="*/ 1814090 h 1814089"/>
                <a:gd name="connsiteX4" fmla="*/ 0 w 486889"/>
                <a:gd name="connsiteY4" fmla="*/ 907045 h 1814089"/>
                <a:gd name="connsiteX0" fmla="*/ 0 w 829790"/>
                <a:gd name="connsiteY0" fmla="*/ 793573 h 1815534"/>
                <a:gd name="connsiteX1" fmla="*/ 586345 w 829790"/>
                <a:gd name="connsiteY1" fmla="*/ 828 h 1815534"/>
                <a:gd name="connsiteX2" fmla="*/ 829790 w 829790"/>
                <a:gd name="connsiteY2" fmla="*/ 907873 h 1815534"/>
                <a:gd name="connsiteX3" fmla="*/ 586345 w 829790"/>
                <a:gd name="connsiteY3" fmla="*/ 1814918 h 1815534"/>
                <a:gd name="connsiteX4" fmla="*/ 0 w 829790"/>
                <a:gd name="connsiteY4" fmla="*/ 793573 h 1815534"/>
                <a:gd name="connsiteX0" fmla="*/ 9 w 829799"/>
                <a:gd name="connsiteY0" fmla="*/ 793260 h 1786688"/>
                <a:gd name="connsiteX1" fmla="*/ 586354 w 829799"/>
                <a:gd name="connsiteY1" fmla="*/ 515 h 1786688"/>
                <a:gd name="connsiteX2" fmla="*/ 829799 w 829799"/>
                <a:gd name="connsiteY2" fmla="*/ 907560 h 1786688"/>
                <a:gd name="connsiteX3" fmla="*/ 600641 w 829799"/>
                <a:gd name="connsiteY3" fmla="*/ 1786030 h 1786688"/>
                <a:gd name="connsiteX4" fmla="*/ 9 w 829799"/>
                <a:gd name="connsiteY4" fmla="*/ 793260 h 1786688"/>
                <a:gd name="connsiteX0" fmla="*/ 10 w 1201275"/>
                <a:gd name="connsiteY0" fmla="*/ 794052 h 1788790"/>
                <a:gd name="connsiteX1" fmla="*/ 586355 w 1201275"/>
                <a:gd name="connsiteY1" fmla="*/ 1307 h 1788790"/>
                <a:gd name="connsiteX2" fmla="*/ 1201275 w 1201275"/>
                <a:gd name="connsiteY2" fmla="*/ 979790 h 1788790"/>
                <a:gd name="connsiteX3" fmla="*/ 600642 w 1201275"/>
                <a:gd name="connsiteY3" fmla="*/ 1786822 h 1788790"/>
                <a:gd name="connsiteX4" fmla="*/ 10 w 1201275"/>
                <a:gd name="connsiteY4" fmla="*/ 794052 h 1788790"/>
                <a:gd name="connsiteX0" fmla="*/ 10 w 1236461"/>
                <a:gd name="connsiteY0" fmla="*/ 794052 h 1788790"/>
                <a:gd name="connsiteX1" fmla="*/ 586355 w 1236461"/>
                <a:gd name="connsiteY1" fmla="*/ 1307 h 1788790"/>
                <a:gd name="connsiteX2" fmla="*/ 1201275 w 1236461"/>
                <a:gd name="connsiteY2" fmla="*/ 979790 h 1788790"/>
                <a:gd name="connsiteX3" fmla="*/ 600642 w 1236461"/>
                <a:gd name="connsiteY3" fmla="*/ 1786822 h 1788790"/>
                <a:gd name="connsiteX4" fmla="*/ 10 w 1236461"/>
                <a:gd name="connsiteY4" fmla="*/ 794052 h 1788790"/>
                <a:gd name="connsiteX0" fmla="*/ 55694 w 1292145"/>
                <a:gd name="connsiteY0" fmla="*/ 793859 h 1788792"/>
                <a:gd name="connsiteX1" fmla="*/ 642039 w 1292145"/>
                <a:gd name="connsiteY1" fmla="*/ 1114 h 1788792"/>
                <a:gd name="connsiteX2" fmla="*/ 1256959 w 1292145"/>
                <a:gd name="connsiteY2" fmla="*/ 979597 h 1788792"/>
                <a:gd name="connsiteX3" fmla="*/ 656326 w 1292145"/>
                <a:gd name="connsiteY3" fmla="*/ 1786629 h 1788792"/>
                <a:gd name="connsiteX4" fmla="*/ 92125 w 1292145"/>
                <a:gd name="connsiteY4" fmla="*/ 1203369 h 1788792"/>
                <a:gd name="connsiteX5" fmla="*/ 55694 w 1292145"/>
                <a:gd name="connsiteY5" fmla="*/ 793859 h 1788792"/>
                <a:gd name="connsiteX0" fmla="*/ 46678 w 1277955"/>
                <a:gd name="connsiteY0" fmla="*/ 765326 h 1760259"/>
                <a:gd name="connsiteX1" fmla="*/ 504436 w 1277955"/>
                <a:gd name="connsiteY1" fmla="*/ 1156 h 1760259"/>
                <a:gd name="connsiteX2" fmla="*/ 1247943 w 1277955"/>
                <a:gd name="connsiteY2" fmla="*/ 951064 h 1760259"/>
                <a:gd name="connsiteX3" fmla="*/ 647310 w 1277955"/>
                <a:gd name="connsiteY3" fmla="*/ 1758096 h 1760259"/>
                <a:gd name="connsiteX4" fmla="*/ 83109 w 1277955"/>
                <a:gd name="connsiteY4" fmla="*/ 1174836 h 1760259"/>
                <a:gd name="connsiteX5" fmla="*/ 46678 w 1277955"/>
                <a:gd name="connsiteY5" fmla="*/ 765326 h 1760259"/>
                <a:gd name="connsiteX0" fmla="*/ 41317 w 1286961"/>
                <a:gd name="connsiteY0" fmla="*/ 436527 h 1774360"/>
                <a:gd name="connsiteX1" fmla="*/ 513363 w 1286961"/>
                <a:gd name="connsiteY1" fmla="*/ 15257 h 1774360"/>
                <a:gd name="connsiteX2" fmla="*/ 1256870 w 1286961"/>
                <a:gd name="connsiteY2" fmla="*/ 965165 h 1774360"/>
                <a:gd name="connsiteX3" fmla="*/ 656237 w 1286961"/>
                <a:gd name="connsiteY3" fmla="*/ 1772197 h 1774360"/>
                <a:gd name="connsiteX4" fmla="*/ 92036 w 1286961"/>
                <a:gd name="connsiteY4" fmla="*/ 1188937 h 1774360"/>
                <a:gd name="connsiteX5" fmla="*/ 41317 w 1286961"/>
                <a:gd name="connsiteY5" fmla="*/ 436527 h 1774360"/>
                <a:gd name="connsiteX0" fmla="*/ 37200 w 1280988"/>
                <a:gd name="connsiteY0" fmla="*/ 381504 h 1719337"/>
                <a:gd name="connsiteX1" fmla="*/ 452096 w 1280988"/>
                <a:gd name="connsiteY1" fmla="*/ 17384 h 1719337"/>
                <a:gd name="connsiteX2" fmla="*/ 1252753 w 1280988"/>
                <a:gd name="connsiteY2" fmla="*/ 910142 h 1719337"/>
                <a:gd name="connsiteX3" fmla="*/ 652120 w 1280988"/>
                <a:gd name="connsiteY3" fmla="*/ 1717174 h 1719337"/>
                <a:gd name="connsiteX4" fmla="*/ 87919 w 1280988"/>
                <a:gd name="connsiteY4" fmla="*/ 1133914 h 1719337"/>
                <a:gd name="connsiteX5" fmla="*/ 37200 w 1280988"/>
                <a:gd name="connsiteY5" fmla="*/ 381504 h 1719337"/>
                <a:gd name="connsiteX0" fmla="*/ 37200 w 1279939"/>
                <a:gd name="connsiteY0" fmla="*/ 433724 h 1771557"/>
                <a:gd name="connsiteX1" fmla="*/ 259368 w 1279939"/>
                <a:gd name="connsiteY1" fmla="*/ 100283 h 1771557"/>
                <a:gd name="connsiteX2" fmla="*/ 452096 w 1279939"/>
                <a:gd name="connsiteY2" fmla="*/ 69604 h 1771557"/>
                <a:gd name="connsiteX3" fmla="*/ 1252753 w 1279939"/>
                <a:gd name="connsiteY3" fmla="*/ 962362 h 1771557"/>
                <a:gd name="connsiteX4" fmla="*/ 652120 w 1279939"/>
                <a:gd name="connsiteY4" fmla="*/ 1769394 h 1771557"/>
                <a:gd name="connsiteX5" fmla="*/ 87919 w 1279939"/>
                <a:gd name="connsiteY5" fmla="*/ 1186134 h 1771557"/>
                <a:gd name="connsiteX6" fmla="*/ 37200 w 1279939"/>
                <a:gd name="connsiteY6" fmla="*/ 433724 h 1771557"/>
                <a:gd name="connsiteX0" fmla="*/ 16796 w 1259998"/>
                <a:gd name="connsiteY0" fmla="*/ 428748 h 1766581"/>
                <a:gd name="connsiteX1" fmla="*/ 138952 w 1259998"/>
                <a:gd name="connsiteY1" fmla="*/ 109595 h 1766581"/>
                <a:gd name="connsiteX2" fmla="*/ 431692 w 1259998"/>
                <a:gd name="connsiteY2" fmla="*/ 64628 h 1766581"/>
                <a:gd name="connsiteX3" fmla="*/ 1232349 w 1259998"/>
                <a:gd name="connsiteY3" fmla="*/ 957386 h 1766581"/>
                <a:gd name="connsiteX4" fmla="*/ 631716 w 1259998"/>
                <a:gd name="connsiteY4" fmla="*/ 1764418 h 1766581"/>
                <a:gd name="connsiteX5" fmla="*/ 67515 w 1259998"/>
                <a:gd name="connsiteY5" fmla="*/ 1181158 h 1766581"/>
                <a:gd name="connsiteX6" fmla="*/ 16796 w 1259998"/>
                <a:gd name="connsiteY6" fmla="*/ 428748 h 1766581"/>
                <a:gd name="connsiteX0" fmla="*/ 16796 w 1268791"/>
                <a:gd name="connsiteY0" fmla="*/ 612512 h 1950345"/>
                <a:gd name="connsiteX1" fmla="*/ 138952 w 1268791"/>
                <a:gd name="connsiteY1" fmla="*/ 293359 h 1950345"/>
                <a:gd name="connsiteX2" fmla="*/ 660292 w 1268791"/>
                <a:gd name="connsiteY2" fmla="*/ 34079 h 1950345"/>
                <a:gd name="connsiteX3" fmla="*/ 1232349 w 1268791"/>
                <a:gd name="connsiteY3" fmla="*/ 1141150 h 1950345"/>
                <a:gd name="connsiteX4" fmla="*/ 631716 w 1268791"/>
                <a:gd name="connsiteY4" fmla="*/ 1948182 h 1950345"/>
                <a:gd name="connsiteX5" fmla="*/ 67515 w 1268791"/>
                <a:gd name="connsiteY5" fmla="*/ 1364922 h 1950345"/>
                <a:gd name="connsiteX6" fmla="*/ 16796 w 1268791"/>
                <a:gd name="connsiteY6" fmla="*/ 612512 h 1950345"/>
                <a:gd name="connsiteX0" fmla="*/ 37171 w 1289166"/>
                <a:gd name="connsiteY0" fmla="*/ 612512 h 1950359"/>
                <a:gd name="connsiteX1" fmla="*/ 159327 w 1289166"/>
                <a:gd name="connsiteY1" fmla="*/ 293359 h 1950359"/>
                <a:gd name="connsiteX2" fmla="*/ 680667 w 1289166"/>
                <a:gd name="connsiteY2" fmla="*/ 34079 h 1950359"/>
                <a:gd name="connsiteX3" fmla="*/ 1252724 w 1289166"/>
                <a:gd name="connsiteY3" fmla="*/ 1141150 h 1950359"/>
                <a:gd name="connsiteX4" fmla="*/ 652091 w 1289166"/>
                <a:gd name="connsiteY4" fmla="*/ 1948182 h 1950359"/>
                <a:gd name="connsiteX5" fmla="*/ 87890 w 1289166"/>
                <a:gd name="connsiteY5" fmla="*/ 1364922 h 1950359"/>
                <a:gd name="connsiteX6" fmla="*/ 2164 w 1289166"/>
                <a:gd name="connsiteY6" fmla="*/ 936296 h 1950359"/>
                <a:gd name="connsiteX7" fmla="*/ 37171 w 1289166"/>
                <a:gd name="connsiteY7" fmla="*/ 612512 h 1950359"/>
                <a:gd name="connsiteX0" fmla="*/ 92908 w 1344903"/>
                <a:gd name="connsiteY0" fmla="*/ 612512 h 1950359"/>
                <a:gd name="connsiteX1" fmla="*/ 215064 w 1344903"/>
                <a:gd name="connsiteY1" fmla="*/ 293359 h 1950359"/>
                <a:gd name="connsiteX2" fmla="*/ 736404 w 1344903"/>
                <a:gd name="connsiteY2" fmla="*/ 34079 h 1950359"/>
                <a:gd name="connsiteX3" fmla="*/ 1308461 w 1344903"/>
                <a:gd name="connsiteY3" fmla="*/ 1141150 h 1950359"/>
                <a:gd name="connsiteX4" fmla="*/ 707828 w 1344903"/>
                <a:gd name="connsiteY4" fmla="*/ 1948182 h 1950359"/>
                <a:gd name="connsiteX5" fmla="*/ 143627 w 1344903"/>
                <a:gd name="connsiteY5" fmla="*/ 1364922 h 1950359"/>
                <a:gd name="connsiteX6" fmla="*/ 751 w 1344903"/>
                <a:gd name="connsiteY6" fmla="*/ 936296 h 1950359"/>
                <a:gd name="connsiteX7" fmla="*/ 92908 w 1344903"/>
                <a:gd name="connsiteY7" fmla="*/ 612512 h 1950359"/>
                <a:gd name="connsiteX0" fmla="*/ 92908 w 1335155"/>
                <a:gd name="connsiteY0" fmla="*/ 612512 h 1952618"/>
                <a:gd name="connsiteX1" fmla="*/ 215064 w 1335155"/>
                <a:gd name="connsiteY1" fmla="*/ 293359 h 1952618"/>
                <a:gd name="connsiteX2" fmla="*/ 736404 w 1335155"/>
                <a:gd name="connsiteY2" fmla="*/ 34079 h 1952618"/>
                <a:gd name="connsiteX3" fmla="*/ 1308461 w 1335155"/>
                <a:gd name="connsiteY3" fmla="*/ 1141150 h 1952618"/>
                <a:gd name="connsiteX4" fmla="*/ 1186614 w 1335155"/>
                <a:gd name="connsiteY4" fmla="*/ 1607809 h 1952618"/>
                <a:gd name="connsiteX5" fmla="*/ 707828 w 1335155"/>
                <a:gd name="connsiteY5" fmla="*/ 1948182 h 1952618"/>
                <a:gd name="connsiteX6" fmla="*/ 143627 w 1335155"/>
                <a:gd name="connsiteY6" fmla="*/ 1364922 h 1952618"/>
                <a:gd name="connsiteX7" fmla="*/ 751 w 1335155"/>
                <a:gd name="connsiteY7" fmla="*/ 936296 h 1952618"/>
                <a:gd name="connsiteX8" fmla="*/ 92908 w 1335155"/>
                <a:gd name="connsiteY8" fmla="*/ 612512 h 1952618"/>
                <a:gd name="connsiteX0" fmla="*/ 92908 w 1526805"/>
                <a:gd name="connsiteY0" fmla="*/ 612512 h 2181944"/>
                <a:gd name="connsiteX1" fmla="*/ 215064 w 1526805"/>
                <a:gd name="connsiteY1" fmla="*/ 293359 h 2181944"/>
                <a:gd name="connsiteX2" fmla="*/ 736404 w 1526805"/>
                <a:gd name="connsiteY2" fmla="*/ 34079 h 2181944"/>
                <a:gd name="connsiteX3" fmla="*/ 1308461 w 1526805"/>
                <a:gd name="connsiteY3" fmla="*/ 1141150 h 2181944"/>
                <a:gd name="connsiteX4" fmla="*/ 1500939 w 1526805"/>
                <a:gd name="connsiteY4" fmla="*/ 2136446 h 2181944"/>
                <a:gd name="connsiteX5" fmla="*/ 707828 w 1526805"/>
                <a:gd name="connsiteY5" fmla="*/ 1948182 h 2181944"/>
                <a:gd name="connsiteX6" fmla="*/ 143627 w 1526805"/>
                <a:gd name="connsiteY6" fmla="*/ 1364922 h 2181944"/>
                <a:gd name="connsiteX7" fmla="*/ 751 w 1526805"/>
                <a:gd name="connsiteY7" fmla="*/ 936296 h 2181944"/>
                <a:gd name="connsiteX8" fmla="*/ 92908 w 1526805"/>
                <a:gd name="connsiteY8" fmla="*/ 612512 h 2181944"/>
                <a:gd name="connsiteX0" fmla="*/ 92908 w 1876881"/>
                <a:gd name="connsiteY0" fmla="*/ 612512 h 2181944"/>
                <a:gd name="connsiteX1" fmla="*/ 215064 w 1876881"/>
                <a:gd name="connsiteY1" fmla="*/ 293359 h 2181944"/>
                <a:gd name="connsiteX2" fmla="*/ 736404 w 1876881"/>
                <a:gd name="connsiteY2" fmla="*/ 34079 h 2181944"/>
                <a:gd name="connsiteX3" fmla="*/ 1308461 w 1876881"/>
                <a:gd name="connsiteY3" fmla="*/ 1141150 h 2181944"/>
                <a:gd name="connsiteX4" fmla="*/ 1500939 w 1876881"/>
                <a:gd name="connsiteY4" fmla="*/ 2136446 h 2181944"/>
                <a:gd name="connsiteX5" fmla="*/ 707828 w 1876881"/>
                <a:gd name="connsiteY5" fmla="*/ 1948182 h 2181944"/>
                <a:gd name="connsiteX6" fmla="*/ 143627 w 1876881"/>
                <a:gd name="connsiteY6" fmla="*/ 1364922 h 2181944"/>
                <a:gd name="connsiteX7" fmla="*/ 751 w 1876881"/>
                <a:gd name="connsiteY7" fmla="*/ 936296 h 2181944"/>
                <a:gd name="connsiteX8" fmla="*/ 92908 w 1876881"/>
                <a:gd name="connsiteY8" fmla="*/ 612512 h 2181944"/>
                <a:gd name="connsiteX0" fmla="*/ 92908 w 2072719"/>
                <a:gd name="connsiteY0" fmla="*/ 612512 h 2272250"/>
                <a:gd name="connsiteX1" fmla="*/ 215064 w 2072719"/>
                <a:gd name="connsiteY1" fmla="*/ 293359 h 2272250"/>
                <a:gd name="connsiteX2" fmla="*/ 736404 w 2072719"/>
                <a:gd name="connsiteY2" fmla="*/ 34079 h 2272250"/>
                <a:gd name="connsiteX3" fmla="*/ 1308461 w 2072719"/>
                <a:gd name="connsiteY3" fmla="*/ 1141150 h 2272250"/>
                <a:gd name="connsiteX4" fmla="*/ 1743826 w 2072719"/>
                <a:gd name="connsiteY4" fmla="*/ 2236458 h 2272250"/>
                <a:gd name="connsiteX5" fmla="*/ 707828 w 2072719"/>
                <a:gd name="connsiteY5" fmla="*/ 1948182 h 2272250"/>
                <a:gd name="connsiteX6" fmla="*/ 143627 w 2072719"/>
                <a:gd name="connsiteY6" fmla="*/ 1364922 h 2272250"/>
                <a:gd name="connsiteX7" fmla="*/ 751 w 2072719"/>
                <a:gd name="connsiteY7" fmla="*/ 936296 h 2272250"/>
                <a:gd name="connsiteX8" fmla="*/ 92908 w 2072719"/>
                <a:gd name="connsiteY8" fmla="*/ 612512 h 2272250"/>
                <a:gd name="connsiteX0" fmla="*/ 92908 w 2132442"/>
                <a:gd name="connsiteY0" fmla="*/ 612512 h 2367953"/>
                <a:gd name="connsiteX1" fmla="*/ 215064 w 2132442"/>
                <a:gd name="connsiteY1" fmla="*/ 293359 h 2367953"/>
                <a:gd name="connsiteX2" fmla="*/ 736404 w 2132442"/>
                <a:gd name="connsiteY2" fmla="*/ 34079 h 2367953"/>
                <a:gd name="connsiteX3" fmla="*/ 1308461 w 2132442"/>
                <a:gd name="connsiteY3" fmla="*/ 1141150 h 2367953"/>
                <a:gd name="connsiteX4" fmla="*/ 1815263 w 2132442"/>
                <a:gd name="connsiteY4" fmla="*/ 2336470 h 2367953"/>
                <a:gd name="connsiteX5" fmla="*/ 707828 w 2132442"/>
                <a:gd name="connsiteY5" fmla="*/ 1948182 h 2367953"/>
                <a:gd name="connsiteX6" fmla="*/ 143627 w 2132442"/>
                <a:gd name="connsiteY6" fmla="*/ 1364922 h 2367953"/>
                <a:gd name="connsiteX7" fmla="*/ 751 w 2132442"/>
                <a:gd name="connsiteY7" fmla="*/ 936296 h 2367953"/>
                <a:gd name="connsiteX8" fmla="*/ 92908 w 2132442"/>
                <a:gd name="connsiteY8" fmla="*/ 612512 h 2367953"/>
                <a:gd name="connsiteX0" fmla="*/ 92908 w 2123645"/>
                <a:gd name="connsiteY0" fmla="*/ 602814 h 2356209"/>
                <a:gd name="connsiteX1" fmla="*/ 215064 w 2123645"/>
                <a:gd name="connsiteY1" fmla="*/ 283661 h 2356209"/>
                <a:gd name="connsiteX2" fmla="*/ 736404 w 2123645"/>
                <a:gd name="connsiteY2" fmla="*/ 24381 h 2356209"/>
                <a:gd name="connsiteX3" fmla="*/ 1251311 w 2123645"/>
                <a:gd name="connsiteY3" fmla="*/ 960002 h 2356209"/>
                <a:gd name="connsiteX4" fmla="*/ 1815263 w 2123645"/>
                <a:gd name="connsiteY4" fmla="*/ 2326772 h 2356209"/>
                <a:gd name="connsiteX5" fmla="*/ 707828 w 2123645"/>
                <a:gd name="connsiteY5" fmla="*/ 1938484 h 2356209"/>
                <a:gd name="connsiteX6" fmla="*/ 143627 w 2123645"/>
                <a:gd name="connsiteY6" fmla="*/ 1355224 h 2356209"/>
                <a:gd name="connsiteX7" fmla="*/ 751 w 2123645"/>
                <a:gd name="connsiteY7" fmla="*/ 926598 h 2356209"/>
                <a:gd name="connsiteX8" fmla="*/ 92908 w 2123645"/>
                <a:gd name="connsiteY8" fmla="*/ 602814 h 2356209"/>
                <a:gd name="connsiteX0" fmla="*/ 92908 w 1854424"/>
                <a:gd name="connsiteY0" fmla="*/ 602814 h 2356209"/>
                <a:gd name="connsiteX1" fmla="*/ 215064 w 1854424"/>
                <a:gd name="connsiteY1" fmla="*/ 283661 h 2356209"/>
                <a:gd name="connsiteX2" fmla="*/ 736404 w 1854424"/>
                <a:gd name="connsiteY2" fmla="*/ 24381 h 2356209"/>
                <a:gd name="connsiteX3" fmla="*/ 1251311 w 1854424"/>
                <a:gd name="connsiteY3" fmla="*/ 960002 h 2356209"/>
                <a:gd name="connsiteX4" fmla="*/ 1572377 w 1854424"/>
                <a:gd name="connsiteY4" fmla="*/ 1412372 h 2356209"/>
                <a:gd name="connsiteX5" fmla="*/ 1815263 w 1854424"/>
                <a:gd name="connsiteY5" fmla="*/ 2326772 h 2356209"/>
                <a:gd name="connsiteX6" fmla="*/ 707828 w 1854424"/>
                <a:gd name="connsiteY6" fmla="*/ 1938484 h 2356209"/>
                <a:gd name="connsiteX7" fmla="*/ 143627 w 1854424"/>
                <a:gd name="connsiteY7" fmla="*/ 1355224 h 2356209"/>
                <a:gd name="connsiteX8" fmla="*/ 751 w 1854424"/>
                <a:gd name="connsiteY8" fmla="*/ 926598 h 2356209"/>
                <a:gd name="connsiteX9" fmla="*/ 92908 w 1854424"/>
                <a:gd name="connsiteY9" fmla="*/ 602814 h 2356209"/>
                <a:gd name="connsiteX0" fmla="*/ 92908 w 1854424"/>
                <a:gd name="connsiteY0" fmla="*/ 766874 h 2520269"/>
                <a:gd name="connsiteX1" fmla="*/ 215064 w 1854424"/>
                <a:gd name="connsiteY1" fmla="*/ 447721 h 2520269"/>
                <a:gd name="connsiteX2" fmla="*/ 607816 w 1854424"/>
                <a:gd name="connsiteY2" fmla="*/ 16991 h 2520269"/>
                <a:gd name="connsiteX3" fmla="*/ 1251311 w 1854424"/>
                <a:gd name="connsiteY3" fmla="*/ 1124062 h 2520269"/>
                <a:gd name="connsiteX4" fmla="*/ 1572377 w 1854424"/>
                <a:gd name="connsiteY4" fmla="*/ 1576432 h 2520269"/>
                <a:gd name="connsiteX5" fmla="*/ 1815263 w 1854424"/>
                <a:gd name="connsiteY5" fmla="*/ 2490832 h 2520269"/>
                <a:gd name="connsiteX6" fmla="*/ 707828 w 1854424"/>
                <a:gd name="connsiteY6" fmla="*/ 2102544 h 2520269"/>
                <a:gd name="connsiteX7" fmla="*/ 143627 w 1854424"/>
                <a:gd name="connsiteY7" fmla="*/ 1519284 h 2520269"/>
                <a:gd name="connsiteX8" fmla="*/ 751 w 1854424"/>
                <a:gd name="connsiteY8" fmla="*/ 1090658 h 2520269"/>
                <a:gd name="connsiteX9" fmla="*/ 92908 w 1854424"/>
                <a:gd name="connsiteY9" fmla="*/ 766874 h 2520269"/>
                <a:gd name="connsiteX0" fmla="*/ 92908 w 1854424"/>
                <a:gd name="connsiteY0" fmla="*/ 1032808 h 2786203"/>
                <a:gd name="connsiteX1" fmla="*/ 215064 w 1854424"/>
                <a:gd name="connsiteY1" fmla="*/ 713655 h 2786203"/>
                <a:gd name="connsiteX2" fmla="*/ 879278 w 1854424"/>
                <a:gd name="connsiteY2" fmla="*/ 11463 h 2786203"/>
                <a:gd name="connsiteX3" fmla="*/ 1251311 w 1854424"/>
                <a:gd name="connsiteY3" fmla="*/ 1389996 h 2786203"/>
                <a:gd name="connsiteX4" fmla="*/ 1572377 w 1854424"/>
                <a:gd name="connsiteY4" fmla="*/ 1842366 h 2786203"/>
                <a:gd name="connsiteX5" fmla="*/ 1815263 w 1854424"/>
                <a:gd name="connsiteY5" fmla="*/ 2756766 h 2786203"/>
                <a:gd name="connsiteX6" fmla="*/ 707828 w 1854424"/>
                <a:gd name="connsiteY6" fmla="*/ 2368478 h 2786203"/>
                <a:gd name="connsiteX7" fmla="*/ 143627 w 1854424"/>
                <a:gd name="connsiteY7" fmla="*/ 1785218 h 2786203"/>
                <a:gd name="connsiteX8" fmla="*/ 751 w 1854424"/>
                <a:gd name="connsiteY8" fmla="*/ 1356592 h 2786203"/>
                <a:gd name="connsiteX9" fmla="*/ 92908 w 1854424"/>
                <a:gd name="connsiteY9" fmla="*/ 1032808 h 2786203"/>
                <a:gd name="connsiteX0" fmla="*/ 92908 w 1854424"/>
                <a:gd name="connsiteY0" fmla="*/ 1031143 h 2784538"/>
                <a:gd name="connsiteX1" fmla="*/ 215064 w 1854424"/>
                <a:gd name="connsiteY1" fmla="*/ 711990 h 2784538"/>
                <a:gd name="connsiteX2" fmla="*/ 879278 w 1854424"/>
                <a:gd name="connsiteY2" fmla="*/ 9798 h 2784538"/>
                <a:gd name="connsiteX3" fmla="*/ 1279886 w 1854424"/>
                <a:gd name="connsiteY3" fmla="*/ 1331181 h 2784538"/>
                <a:gd name="connsiteX4" fmla="*/ 1572377 w 1854424"/>
                <a:gd name="connsiteY4" fmla="*/ 1840701 h 2784538"/>
                <a:gd name="connsiteX5" fmla="*/ 1815263 w 1854424"/>
                <a:gd name="connsiteY5" fmla="*/ 2755101 h 2784538"/>
                <a:gd name="connsiteX6" fmla="*/ 707828 w 1854424"/>
                <a:gd name="connsiteY6" fmla="*/ 2366813 h 2784538"/>
                <a:gd name="connsiteX7" fmla="*/ 143627 w 1854424"/>
                <a:gd name="connsiteY7" fmla="*/ 1783553 h 2784538"/>
                <a:gd name="connsiteX8" fmla="*/ 751 w 1854424"/>
                <a:gd name="connsiteY8" fmla="*/ 1354927 h 2784538"/>
                <a:gd name="connsiteX9" fmla="*/ 92908 w 1854424"/>
                <a:gd name="connsiteY9" fmla="*/ 1031143 h 2784538"/>
                <a:gd name="connsiteX0" fmla="*/ 92908 w 1854424"/>
                <a:gd name="connsiteY0" fmla="*/ 1031944 h 2785339"/>
                <a:gd name="connsiteX1" fmla="*/ 215064 w 1854424"/>
                <a:gd name="connsiteY1" fmla="*/ 712791 h 2785339"/>
                <a:gd name="connsiteX2" fmla="*/ 879278 w 1854424"/>
                <a:gd name="connsiteY2" fmla="*/ 10599 h 2785339"/>
                <a:gd name="connsiteX3" fmla="*/ 1013607 w 1854424"/>
                <a:gd name="connsiteY3" fmla="*/ 363330 h 2785339"/>
                <a:gd name="connsiteX4" fmla="*/ 1279886 w 1854424"/>
                <a:gd name="connsiteY4" fmla="*/ 1331982 h 2785339"/>
                <a:gd name="connsiteX5" fmla="*/ 1572377 w 1854424"/>
                <a:gd name="connsiteY5" fmla="*/ 1841502 h 2785339"/>
                <a:gd name="connsiteX6" fmla="*/ 1815263 w 1854424"/>
                <a:gd name="connsiteY6" fmla="*/ 2755902 h 2785339"/>
                <a:gd name="connsiteX7" fmla="*/ 707828 w 1854424"/>
                <a:gd name="connsiteY7" fmla="*/ 2367614 h 2785339"/>
                <a:gd name="connsiteX8" fmla="*/ 143627 w 1854424"/>
                <a:gd name="connsiteY8" fmla="*/ 1784354 h 2785339"/>
                <a:gd name="connsiteX9" fmla="*/ 751 w 1854424"/>
                <a:gd name="connsiteY9" fmla="*/ 1355728 h 2785339"/>
                <a:gd name="connsiteX10" fmla="*/ 92908 w 1854424"/>
                <a:gd name="connsiteY10" fmla="*/ 1031944 h 2785339"/>
                <a:gd name="connsiteX0" fmla="*/ 92908 w 1854424"/>
                <a:gd name="connsiteY0" fmla="*/ 1059434 h 2812829"/>
                <a:gd name="connsiteX1" fmla="*/ 215064 w 1854424"/>
                <a:gd name="connsiteY1" fmla="*/ 740281 h 2812829"/>
                <a:gd name="connsiteX2" fmla="*/ 736403 w 1854424"/>
                <a:gd name="connsiteY2" fmla="*/ 9514 h 2812829"/>
                <a:gd name="connsiteX3" fmla="*/ 1013607 w 1854424"/>
                <a:gd name="connsiteY3" fmla="*/ 390820 h 2812829"/>
                <a:gd name="connsiteX4" fmla="*/ 1279886 w 1854424"/>
                <a:gd name="connsiteY4" fmla="*/ 1359472 h 2812829"/>
                <a:gd name="connsiteX5" fmla="*/ 1572377 w 1854424"/>
                <a:gd name="connsiteY5" fmla="*/ 1868992 h 2812829"/>
                <a:gd name="connsiteX6" fmla="*/ 1815263 w 1854424"/>
                <a:gd name="connsiteY6" fmla="*/ 2783392 h 2812829"/>
                <a:gd name="connsiteX7" fmla="*/ 707828 w 1854424"/>
                <a:gd name="connsiteY7" fmla="*/ 2395104 h 2812829"/>
                <a:gd name="connsiteX8" fmla="*/ 143627 w 1854424"/>
                <a:gd name="connsiteY8" fmla="*/ 1811844 h 2812829"/>
                <a:gd name="connsiteX9" fmla="*/ 751 w 1854424"/>
                <a:gd name="connsiteY9" fmla="*/ 1383218 h 2812829"/>
                <a:gd name="connsiteX10" fmla="*/ 92908 w 1854424"/>
                <a:gd name="connsiteY10" fmla="*/ 1059434 h 2812829"/>
                <a:gd name="connsiteX0" fmla="*/ 92908 w 1854424"/>
                <a:gd name="connsiteY0" fmla="*/ 1463127 h 3216522"/>
                <a:gd name="connsiteX1" fmla="*/ 215064 w 1854424"/>
                <a:gd name="connsiteY1" fmla="*/ 1143974 h 3216522"/>
                <a:gd name="connsiteX2" fmla="*/ 736403 w 1854424"/>
                <a:gd name="connsiteY2" fmla="*/ 413207 h 3216522"/>
                <a:gd name="connsiteX3" fmla="*/ 1799420 w 1854424"/>
                <a:gd name="connsiteY3" fmla="*/ 65850 h 3216522"/>
                <a:gd name="connsiteX4" fmla="*/ 1279886 w 1854424"/>
                <a:gd name="connsiteY4" fmla="*/ 1763165 h 3216522"/>
                <a:gd name="connsiteX5" fmla="*/ 1572377 w 1854424"/>
                <a:gd name="connsiteY5" fmla="*/ 2272685 h 3216522"/>
                <a:gd name="connsiteX6" fmla="*/ 1815263 w 1854424"/>
                <a:gd name="connsiteY6" fmla="*/ 3187085 h 3216522"/>
                <a:gd name="connsiteX7" fmla="*/ 707828 w 1854424"/>
                <a:gd name="connsiteY7" fmla="*/ 2798797 h 3216522"/>
                <a:gd name="connsiteX8" fmla="*/ 143627 w 1854424"/>
                <a:gd name="connsiteY8" fmla="*/ 2215537 h 3216522"/>
                <a:gd name="connsiteX9" fmla="*/ 751 w 1854424"/>
                <a:gd name="connsiteY9" fmla="*/ 1786911 h 3216522"/>
                <a:gd name="connsiteX10" fmla="*/ 92908 w 1854424"/>
                <a:gd name="connsiteY10" fmla="*/ 1463127 h 3216522"/>
                <a:gd name="connsiteX0" fmla="*/ 92908 w 1854424"/>
                <a:gd name="connsiteY0" fmla="*/ 1450257 h 3203652"/>
                <a:gd name="connsiteX1" fmla="*/ 215064 w 1854424"/>
                <a:gd name="connsiteY1" fmla="*/ 1131104 h 3203652"/>
                <a:gd name="connsiteX2" fmla="*/ 736403 w 1854424"/>
                <a:gd name="connsiteY2" fmla="*/ 400337 h 3203652"/>
                <a:gd name="connsiteX3" fmla="*/ 1656545 w 1854424"/>
                <a:gd name="connsiteY3" fmla="*/ 67268 h 3203652"/>
                <a:gd name="connsiteX4" fmla="*/ 1279886 w 1854424"/>
                <a:gd name="connsiteY4" fmla="*/ 1750295 h 3203652"/>
                <a:gd name="connsiteX5" fmla="*/ 1572377 w 1854424"/>
                <a:gd name="connsiteY5" fmla="*/ 2259815 h 3203652"/>
                <a:gd name="connsiteX6" fmla="*/ 1815263 w 1854424"/>
                <a:gd name="connsiteY6" fmla="*/ 3174215 h 3203652"/>
                <a:gd name="connsiteX7" fmla="*/ 707828 w 1854424"/>
                <a:gd name="connsiteY7" fmla="*/ 2785927 h 3203652"/>
                <a:gd name="connsiteX8" fmla="*/ 143627 w 1854424"/>
                <a:gd name="connsiteY8" fmla="*/ 2202667 h 3203652"/>
                <a:gd name="connsiteX9" fmla="*/ 751 w 1854424"/>
                <a:gd name="connsiteY9" fmla="*/ 1774041 h 3203652"/>
                <a:gd name="connsiteX10" fmla="*/ 92908 w 1854424"/>
                <a:gd name="connsiteY10" fmla="*/ 1450257 h 3203652"/>
                <a:gd name="connsiteX0" fmla="*/ 92908 w 1854424"/>
                <a:gd name="connsiteY0" fmla="*/ 1394210 h 3147605"/>
                <a:gd name="connsiteX1" fmla="*/ 215064 w 1854424"/>
                <a:gd name="connsiteY1" fmla="*/ 1075057 h 3147605"/>
                <a:gd name="connsiteX2" fmla="*/ 736403 w 1854424"/>
                <a:gd name="connsiteY2" fmla="*/ 344290 h 3147605"/>
                <a:gd name="connsiteX3" fmla="*/ 1656545 w 1854424"/>
                <a:gd name="connsiteY3" fmla="*/ 11221 h 3147605"/>
                <a:gd name="connsiteX4" fmla="*/ 1470807 w 1854424"/>
                <a:gd name="connsiteY4" fmla="*/ 725597 h 3147605"/>
                <a:gd name="connsiteX5" fmla="*/ 1279886 w 1854424"/>
                <a:gd name="connsiteY5" fmla="*/ 1694248 h 3147605"/>
                <a:gd name="connsiteX6" fmla="*/ 1572377 w 1854424"/>
                <a:gd name="connsiteY6" fmla="*/ 2203768 h 3147605"/>
                <a:gd name="connsiteX7" fmla="*/ 1815263 w 1854424"/>
                <a:gd name="connsiteY7" fmla="*/ 3118168 h 3147605"/>
                <a:gd name="connsiteX8" fmla="*/ 707828 w 1854424"/>
                <a:gd name="connsiteY8" fmla="*/ 2729880 h 3147605"/>
                <a:gd name="connsiteX9" fmla="*/ 143627 w 1854424"/>
                <a:gd name="connsiteY9" fmla="*/ 2146620 h 3147605"/>
                <a:gd name="connsiteX10" fmla="*/ 751 w 1854424"/>
                <a:gd name="connsiteY10" fmla="*/ 1717994 h 3147605"/>
                <a:gd name="connsiteX11" fmla="*/ 92908 w 1854424"/>
                <a:gd name="connsiteY11" fmla="*/ 1394210 h 3147605"/>
                <a:gd name="connsiteX0" fmla="*/ 92908 w 2036277"/>
                <a:gd name="connsiteY0" fmla="*/ 1394210 h 3147605"/>
                <a:gd name="connsiteX1" fmla="*/ 215064 w 2036277"/>
                <a:gd name="connsiteY1" fmla="*/ 1075057 h 3147605"/>
                <a:gd name="connsiteX2" fmla="*/ 736403 w 2036277"/>
                <a:gd name="connsiteY2" fmla="*/ 344290 h 3147605"/>
                <a:gd name="connsiteX3" fmla="*/ 1656545 w 2036277"/>
                <a:gd name="connsiteY3" fmla="*/ 11221 h 3147605"/>
                <a:gd name="connsiteX4" fmla="*/ 2028020 w 2036277"/>
                <a:gd name="connsiteY4" fmla="*/ 782747 h 3147605"/>
                <a:gd name="connsiteX5" fmla="*/ 1279886 w 2036277"/>
                <a:gd name="connsiteY5" fmla="*/ 1694248 h 3147605"/>
                <a:gd name="connsiteX6" fmla="*/ 1572377 w 2036277"/>
                <a:gd name="connsiteY6" fmla="*/ 2203768 h 3147605"/>
                <a:gd name="connsiteX7" fmla="*/ 1815263 w 2036277"/>
                <a:gd name="connsiteY7" fmla="*/ 3118168 h 3147605"/>
                <a:gd name="connsiteX8" fmla="*/ 707828 w 2036277"/>
                <a:gd name="connsiteY8" fmla="*/ 2729880 h 3147605"/>
                <a:gd name="connsiteX9" fmla="*/ 143627 w 2036277"/>
                <a:gd name="connsiteY9" fmla="*/ 2146620 h 3147605"/>
                <a:gd name="connsiteX10" fmla="*/ 751 w 2036277"/>
                <a:gd name="connsiteY10" fmla="*/ 1717994 h 3147605"/>
                <a:gd name="connsiteX11" fmla="*/ 92908 w 2036277"/>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572377 w 2056135"/>
                <a:gd name="connsiteY6" fmla="*/ 2203768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308461 w 2056135"/>
                <a:gd name="connsiteY5" fmla="*/ 1822835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585107 w 2028413"/>
                <a:gd name="connsiteY5" fmla="*/ 136853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242207 w 2028413"/>
                <a:gd name="connsiteY5" fmla="*/ 142568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943852 w 2028413"/>
                <a:gd name="connsiteY7" fmla="*/ 2346643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843839 w 2028413"/>
                <a:gd name="connsiteY7" fmla="*/ 2360930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85495"/>
                <a:gd name="connsiteY0" fmla="*/ 1394210 h 3093785"/>
                <a:gd name="connsiteX1" fmla="*/ 215064 w 2085495"/>
                <a:gd name="connsiteY1" fmla="*/ 1075057 h 3093785"/>
                <a:gd name="connsiteX2" fmla="*/ 736403 w 2085495"/>
                <a:gd name="connsiteY2" fmla="*/ 344290 h 3093785"/>
                <a:gd name="connsiteX3" fmla="*/ 1656545 w 2085495"/>
                <a:gd name="connsiteY3" fmla="*/ 11221 h 3093785"/>
                <a:gd name="connsiteX4" fmla="*/ 2085170 w 2085495"/>
                <a:gd name="connsiteY4" fmla="*/ 539859 h 3093785"/>
                <a:gd name="connsiteX5" fmla="*/ 1242207 w 2085495"/>
                <a:gd name="connsiteY5" fmla="*/ 1425684 h 3093785"/>
                <a:gd name="connsiteX6" fmla="*/ 1308461 w 2085495"/>
                <a:gd name="connsiteY6" fmla="*/ 1822835 h 3093785"/>
                <a:gd name="connsiteX7" fmla="*/ 1843839 w 2085495"/>
                <a:gd name="connsiteY7" fmla="*/ 2360930 h 3093785"/>
                <a:gd name="connsiteX8" fmla="*/ 1715251 w 2085495"/>
                <a:gd name="connsiteY8" fmla="*/ 3061018 h 3093785"/>
                <a:gd name="connsiteX9" fmla="*/ 707828 w 2085495"/>
                <a:gd name="connsiteY9" fmla="*/ 2729880 h 3093785"/>
                <a:gd name="connsiteX10" fmla="*/ 143627 w 2085495"/>
                <a:gd name="connsiteY10" fmla="*/ 2146620 h 3093785"/>
                <a:gd name="connsiteX11" fmla="*/ 751 w 2085495"/>
                <a:gd name="connsiteY11" fmla="*/ 1717994 h 3093785"/>
                <a:gd name="connsiteX12" fmla="*/ 92908 w 2085495"/>
                <a:gd name="connsiteY12" fmla="*/ 1394210 h 3093785"/>
                <a:gd name="connsiteX0" fmla="*/ 92908 w 2108775"/>
                <a:gd name="connsiteY0" fmla="*/ 1386186 h 3085761"/>
                <a:gd name="connsiteX1" fmla="*/ 215064 w 2108775"/>
                <a:gd name="connsiteY1" fmla="*/ 1067033 h 3085761"/>
                <a:gd name="connsiteX2" fmla="*/ 736403 w 2108775"/>
                <a:gd name="connsiteY2" fmla="*/ 336266 h 3085761"/>
                <a:gd name="connsiteX3" fmla="*/ 1656545 w 2108775"/>
                <a:gd name="connsiteY3" fmla="*/ 3197 h 3085761"/>
                <a:gd name="connsiteX4" fmla="*/ 1856570 w 2108775"/>
                <a:gd name="connsiteY4" fmla="*/ 188935 h 3085761"/>
                <a:gd name="connsiteX5" fmla="*/ 2085170 w 2108775"/>
                <a:gd name="connsiteY5" fmla="*/ 531835 h 3085761"/>
                <a:gd name="connsiteX6" fmla="*/ 1242207 w 2108775"/>
                <a:gd name="connsiteY6" fmla="*/ 1417660 h 3085761"/>
                <a:gd name="connsiteX7" fmla="*/ 1308461 w 2108775"/>
                <a:gd name="connsiteY7" fmla="*/ 1814811 h 3085761"/>
                <a:gd name="connsiteX8" fmla="*/ 1843839 w 2108775"/>
                <a:gd name="connsiteY8" fmla="*/ 2352906 h 3085761"/>
                <a:gd name="connsiteX9" fmla="*/ 1715251 w 2108775"/>
                <a:gd name="connsiteY9" fmla="*/ 3052994 h 3085761"/>
                <a:gd name="connsiteX10" fmla="*/ 707828 w 2108775"/>
                <a:gd name="connsiteY10" fmla="*/ 2721856 h 3085761"/>
                <a:gd name="connsiteX11" fmla="*/ 143627 w 2108775"/>
                <a:gd name="connsiteY11" fmla="*/ 2138596 h 3085761"/>
                <a:gd name="connsiteX12" fmla="*/ 751 w 2108775"/>
                <a:gd name="connsiteY12" fmla="*/ 1709970 h 3085761"/>
                <a:gd name="connsiteX13" fmla="*/ 92908 w 2108775"/>
                <a:gd name="connsiteY13" fmla="*/ 1386186 h 3085761"/>
                <a:gd name="connsiteX0" fmla="*/ 92908 w 2125457"/>
                <a:gd name="connsiteY0" fmla="*/ 1390478 h 3090053"/>
                <a:gd name="connsiteX1" fmla="*/ 215064 w 2125457"/>
                <a:gd name="connsiteY1" fmla="*/ 1071325 h 3090053"/>
                <a:gd name="connsiteX2" fmla="*/ 736403 w 2125457"/>
                <a:gd name="connsiteY2" fmla="*/ 340558 h 3090053"/>
                <a:gd name="connsiteX3" fmla="*/ 1656545 w 2125457"/>
                <a:gd name="connsiteY3" fmla="*/ 7489 h 3090053"/>
                <a:gd name="connsiteX4" fmla="*/ 1999445 w 2125457"/>
                <a:gd name="connsiteY4" fmla="*/ 107502 h 3090053"/>
                <a:gd name="connsiteX5" fmla="*/ 2085170 w 2125457"/>
                <a:gd name="connsiteY5" fmla="*/ 536127 h 3090053"/>
                <a:gd name="connsiteX6" fmla="*/ 1242207 w 2125457"/>
                <a:gd name="connsiteY6" fmla="*/ 1421952 h 3090053"/>
                <a:gd name="connsiteX7" fmla="*/ 1308461 w 2125457"/>
                <a:gd name="connsiteY7" fmla="*/ 1819103 h 3090053"/>
                <a:gd name="connsiteX8" fmla="*/ 1843839 w 2125457"/>
                <a:gd name="connsiteY8" fmla="*/ 2357198 h 3090053"/>
                <a:gd name="connsiteX9" fmla="*/ 1715251 w 2125457"/>
                <a:gd name="connsiteY9" fmla="*/ 3057286 h 3090053"/>
                <a:gd name="connsiteX10" fmla="*/ 707828 w 2125457"/>
                <a:gd name="connsiteY10" fmla="*/ 2726148 h 3090053"/>
                <a:gd name="connsiteX11" fmla="*/ 143627 w 2125457"/>
                <a:gd name="connsiteY11" fmla="*/ 2142888 h 3090053"/>
                <a:gd name="connsiteX12" fmla="*/ 751 w 2125457"/>
                <a:gd name="connsiteY12" fmla="*/ 1714262 h 3090053"/>
                <a:gd name="connsiteX13" fmla="*/ 92908 w 2125457"/>
                <a:gd name="connsiteY13" fmla="*/ 1390478 h 3090053"/>
                <a:gd name="connsiteX0" fmla="*/ 92908 w 2125457"/>
                <a:gd name="connsiteY0" fmla="*/ 1471910 h 3171485"/>
                <a:gd name="connsiteX1" fmla="*/ 215064 w 2125457"/>
                <a:gd name="connsiteY1" fmla="*/ 1152757 h 3171485"/>
                <a:gd name="connsiteX2" fmla="*/ 736403 w 2125457"/>
                <a:gd name="connsiteY2" fmla="*/ 421990 h 3171485"/>
                <a:gd name="connsiteX3" fmla="*/ 1627970 w 2125457"/>
                <a:gd name="connsiteY3" fmla="*/ 3196 h 3171485"/>
                <a:gd name="connsiteX4" fmla="*/ 1999445 w 2125457"/>
                <a:gd name="connsiteY4" fmla="*/ 188934 h 3171485"/>
                <a:gd name="connsiteX5" fmla="*/ 2085170 w 2125457"/>
                <a:gd name="connsiteY5" fmla="*/ 617559 h 3171485"/>
                <a:gd name="connsiteX6" fmla="*/ 1242207 w 2125457"/>
                <a:gd name="connsiteY6" fmla="*/ 1503384 h 3171485"/>
                <a:gd name="connsiteX7" fmla="*/ 1308461 w 2125457"/>
                <a:gd name="connsiteY7" fmla="*/ 1900535 h 3171485"/>
                <a:gd name="connsiteX8" fmla="*/ 1843839 w 2125457"/>
                <a:gd name="connsiteY8" fmla="*/ 2438630 h 3171485"/>
                <a:gd name="connsiteX9" fmla="*/ 1715251 w 2125457"/>
                <a:gd name="connsiteY9" fmla="*/ 3138718 h 3171485"/>
                <a:gd name="connsiteX10" fmla="*/ 707828 w 2125457"/>
                <a:gd name="connsiteY10" fmla="*/ 2807580 h 3171485"/>
                <a:gd name="connsiteX11" fmla="*/ 143627 w 2125457"/>
                <a:gd name="connsiteY11" fmla="*/ 2224320 h 3171485"/>
                <a:gd name="connsiteX12" fmla="*/ 751 w 2125457"/>
                <a:gd name="connsiteY12" fmla="*/ 1795694 h 3171485"/>
                <a:gd name="connsiteX13" fmla="*/ 92908 w 2125457"/>
                <a:gd name="connsiteY13" fmla="*/ 1471910 h 3171485"/>
                <a:gd name="connsiteX0" fmla="*/ 92908 w 2065140"/>
                <a:gd name="connsiteY0" fmla="*/ 1471910 h 3171485"/>
                <a:gd name="connsiteX1" fmla="*/ 215064 w 2065140"/>
                <a:gd name="connsiteY1" fmla="*/ 1152757 h 3171485"/>
                <a:gd name="connsiteX2" fmla="*/ 736403 w 2065140"/>
                <a:gd name="connsiteY2" fmla="*/ 421990 h 3171485"/>
                <a:gd name="connsiteX3" fmla="*/ 1627970 w 2065140"/>
                <a:gd name="connsiteY3" fmla="*/ 3196 h 3171485"/>
                <a:gd name="connsiteX4" fmla="*/ 1999445 w 2065140"/>
                <a:gd name="connsiteY4" fmla="*/ 188934 h 3171485"/>
                <a:gd name="connsiteX5" fmla="*/ 1999445 w 2065140"/>
                <a:gd name="connsiteY5" fmla="*/ 703284 h 3171485"/>
                <a:gd name="connsiteX6" fmla="*/ 1242207 w 2065140"/>
                <a:gd name="connsiteY6" fmla="*/ 1503384 h 3171485"/>
                <a:gd name="connsiteX7" fmla="*/ 1308461 w 2065140"/>
                <a:gd name="connsiteY7" fmla="*/ 1900535 h 3171485"/>
                <a:gd name="connsiteX8" fmla="*/ 1843839 w 2065140"/>
                <a:gd name="connsiteY8" fmla="*/ 2438630 h 3171485"/>
                <a:gd name="connsiteX9" fmla="*/ 1715251 w 2065140"/>
                <a:gd name="connsiteY9" fmla="*/ 3138718 h 3171485"/>
                <a:gd name="connsiteX10" fmla="*/ 707828 w 2065140"/>
                <a:gd name="connsiteY10" fmla="*/ 2807580 h 3171485"/>
                <a:gd name="connsiteX11" fmla="*/ 143627 w 2065140"/>
                <a:gd name="connsiteY11" fmla="*/ 2224320 h 3171485"/>
                <a:gd name="connsiteX12" fmla="*/ 751 w 2065140"/>
                <a:gd name="connsiteY12" fmla="*/ 1795694 h 3171485"/>
                <a:gd name="connsiteX13" fmla="*/ 92908 w 2065140"/>
                <a:gd name="connsiteY13" fmla="*/ 1471910 h 3171485"/>
                <a:gd name="connsiteX0" fmla="*/ 92908 w 2079291"/>
                <a:gd name="connsiteY0" fmla="*/ 1470492 h 3170067"/>
                <a:gd name="connsiteX1" fmla="*/ 215064 w 2079291"/>
                <a:gd name="connsiteY1" fmla="*/ 1151339 h 3170067"/>
                <a:gd name="connsiteX2" fmla="*/ 736403 w 2079291"/>
                <a:gd name="connsiteY2" fmla="*/ 420572 h 3170067"/>
                <a:gd name="connsiteX3" fmla="*/ 1627970 w 2079291"/>
                <a:gd name="connsiteY3" fmla="*/ 1778 h 3170067"/>
                <a:gd name="connsiteX4" fmla="*/ 2028020 w 2079291"/>
                <a:gd name="connsiteY4" fmla="*/ 301816 h 3170067"/>
                <a:gd name="connsiteX5" fmla="*/ 1999445 w 2079291"/>
                <a:gd name="connsiteY5" fmla="*/ 701866 h 3170067"/>
                <a:gd name="connsiteX6" fmla="*/ 1242207 w 2079291"/>
                <a:gd name="connsiteY6" fmla="*/ 1501966 h 3170067"/>
                <a:gd name="connsiteX7" fmla="*/ 1308461 w 2079291"/>
                <a:gd name="connsiteY7" fmla="*/ 1899117 h 3170067"/>
                <a:gd name="connsiteX8" fmla="*/ 1843839 w 2079291"/>
                <a:gd name="connsiteY8" fmla="*/ 2437212 h 3170067"/>
                <a:gd name="connsiteX9" fmla="*/ 1715251 w 2079291"/>
                <a:gd name="connsiteY9" fmla="*/ 3137300 h 3170067"/>
                <a:gd name="connsiteX10" fmla="*/ 707828 w 2079291"/>
                <a:gd name="connsiteY10" fmla="*/ 2806162 h 3170067"/>
                <a:gd name="connsiteX11" fmla="*/ 143627 w 2079291"/>
                <a:gd name="connsiteY11" fmla="*/ 2222902 h 3170067"/>
                <a:gd name="connsiteX12" fmla="*/ 751 w 2079291"/>
                <a:gd name="connsiteY12" fmla="*/ 1794276 h 3170067"/>
                <a:gd name="connsiteX13" fmla="*/ 92908 w 2079291"/>
                <a:gd name="connsiteY13" fmla="*/ 1470492 h 3170067"/>
                <a:gd name="connsiteX0" fmla="*/ 92908 w 2079291"/>
                <a:gd name="connsiteY0" fmla="*/ 1413851 h 3113426"/>
                <a:gd name="connsiteX1" fmla="*/ 215064 w 2079291"/>
                <a:gd name="connsiteY1" fmla="*/ 1094698 h 3113426"/>
                <a:gd name="connsiteX2" fmla="*/ 736403 w 2079291"/>
                <a:gd name="connsiteY2" fmla="*/ 363931 h 3113426"/>
                <a:gd name="connsiteX3" fmla="*/ 1527958 w 2079291"/>
                <a:gd name="connsiteY3" fmla="*/ 2287 h 3113426"/>
                <a:gd name="connsiteX4" fmla="*/ 2028020 w 2079291"/>
                <a:gd name="connsiteY4" fmla="*/ 245175 h 3113426"/>
                <a:gd name="connsiteX5" fmla="*/ 1999445 w 2079291"/>
                <a:gd name="connsiteY5" fmla="*/ 645225 h 3113426"/>
                <a:gd name="connsiteX6" fmla="*/ 1242207 w 2079291"/>
                <a:gd name="connsiteY6" fmla="*/ 1445325 h 3113426"/>
                <a:gd name="connsiteX7" fmla="*/ 1308461 w 2079291"/>
                <a:gd name="connsiteY7" fmla="*/ 1842476 h 3113426"/>
                <a:gd name="connsiteX8" fmla="*/ 1843839 w 2079291"/>
                <a:gd name="connsiteY8" fmla="*/ 2380571 h 3113426"/>
                <a:gd name="connsiteX9" fmla="*/ 1715251 w 2079291"/>
                <a:gd name="connsiteY9" fmla="*/ 3080659 h 3113426"/>
                <a:gd name="connsiteX10" fmla="*/ 707828 w 2079291"/>
                <a:gd name="connsiteY10" fmla="*/ 2749521 h 3113426"/>
                <a:gd name="connsiteX11" fmla="*/ 143627 w 2079291"/>
                <a:gd name="connsiteY11" fmla="*/ 2166261 h 3113426"/>
                <a:gd name="connsiteX12" fmla="*/ 751 w 2079291"/>
                <a:gd name="connsiteY12" fmla="*/ 1737635 h 3113426"/>
                <a:gd name="connsiteX13" fmla="*/ 92908 w 2079291"/>
                <a:gd name="connsiteY13" fmla="*/ 1413851 h 3113426"/>
                <a:gd name="connsiteX0" fmla="*/ 92908 w 2079291"/>
                <a:gd name="connsiteY0" fmla="*/ 1371611 h 3071186"/>
                <a:gd name="connsiteX1" fmla="*/ 215064 w 2079291"/>
                <a:gd name="connsiteY1" fmla="*/ 1052458 h 3071186"/>
                <a:gd name="connsiteX2" fmla="*/ 736403 w 2079291"/>
                <a:gd name="connsiteY2" fmla="*/ 321691 h 3071186"/>
                <a:gd name="connsiteX3" fmla="*/ 1556533 w 2079291"/>
                <a:gd name="connsiteY3" fmla="*/ 2909 h 3071186"/>
                <a:gd name="connsiteX4" fmla="*/ 2028020 w 2079291"/>
                <a:gd name="connsiteY4" fmla="*/ 202935 h 3071186"/>
                <a:gd name="connsiteX5" fmla="*/ 1999445 w 2079291"/>
                <a:gd name="connsiteY5" fmla="*/ 602985 h 3071186"/>
                <a:gd name="connsiteX6" fmla="*/ 1242207 w 2079291"/>
                <a:gd name="connsiteY6" fmla="*/ 1403085 h 3071186"/>
                <a:gd name="connsiteX7" fmla="*/ 1308461 w 2079291"/>
                <a:gd name="connsiteY7" fmla="*/ 1800236 h 3071186"/>
                <a:gd name="connsiteX8" fmla="*/ 1843839 w 2079291"/>
                <a:gd name="connsiteY8" fmla="*/ 2338331 h 3071186"/>
                <a:gd name="connsiteX9" fmla="*/ 1715251 w 2079291"/>
                <a:gd name="connsiteY9" fmla="*/ 3038419 h 3071186"/>
                <a:gd name="connsiteX10" fmla="*/ 707828 w 2079291"/>
                <a:gd name="connsiteY10" fmla="*/ 2707281 h 3071186"/>
                <a:gd name="connsiteX11" fmla="*/ 143627 w 2079291"/>
                <a:gd name="connsiteY11" fmla="*/ 2124021 h 3071186"/>
                <a:gd name="connsiteX12" fmla="*/ 751 w 2079291"/>
                <a:gd name="connsiteY12" fmla="*/ 1695395 h 3071186"/>
                <a:gd name="connsiteX13" fmla="*/ 92908 w 2079291"/>
                <a:gd name="connsiteY13" fmla="*/ 1371611 h 3071186"/>
                <a:gd name="connsiteX0" fmla="*/ 92908 w 2059329"/>
                <a:gd name="connsiteY0" fmla="*/ 1373935 h 3073510"/>
                <a:gd name="connsiteX1" fmla="*/ 215064 w 2059329"/>
                <a:gd name="connsiteY1" fmla="*/ 1054782 h 3073510"/>
                <a:gd name="connsiteX2" fmla="*/ 736403 w 2059329"/>
                <a:gd name="connsiteY2" fmla="*/ 324015 h 3073510"/>
                <a:gd name="connsiteX3" fmla="*/ 1556533 w 2059329"/>
                <a:gd name="connsiteY3" fmla="*/ 5233 h 3073510"/>
                <a:gd name="connsiteX4" fmla="*/ 1985158 w 2059329"/>
                <a:gd name="connsiteY4" fmla="*/ 133821 h 3073510"/>
                <a:gd name="connsiteX5" fmla="*/ 1999445 w 2059329"/>
                <a:gd name="connsiteY5" fmla="*/ 605309 h 3073510"/>
                <a:gd name="connsiteX6" fmla="*/ 1242207 w 2059329"/>
                <a:gd name="connsiteY6" fmla="*/ 1405409 h 3073510"/>
                <a:gd name="connsiteX7" fmla="*/ 1308461 w 2059329"/>
                <a:gd name="connsiteY7" fmla="*/ 1802560 h 3073510"/>
                <a:gd name="connsiteX8" fmla="*/ 1843839 w 2059329"/>
                <a:gd name="connsiteY8" fmla="*/ 2340655 h 3073510"/>
                <a:gd name="connsiteX9" fmla="*/ 1715251 w 2059329"/>
                <a:gd name="connsiteY9" fmla="*/ 3040743 h 3073510"/>
                <a:gd name="connsiteX10" fmla="*/ 707828 w 2059329"/>
                <a:gd name="connsiteY10" fmla="*/ 2709605 h 3073510"/>
                <a:gd name="connsiteX11" fmla="*/ 143627 w 2059329"/>
                <a:gd name="connsiteY11" fmla="*/ 2126345 h 3073510"/>
                <a:gd name="connsiteX12" fmla="*/ 751 w 2059329"/>
                <a:gd name="connsiteY12" fmla="*/ 1697719 h 3073510"/>
                <a:gd name="connsiteX13" fmla="*/ 92908 w 2059329"/>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513670 w 2013178"/>
                <a:gd name="connsiteY6" fmla="*/ 1048221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2 w 2013178"/>
                <a:gd name="connsiteY7" fmla="*/ 1505421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970744 w 2013178"/>
                <a:gd name="connsiteY7" fmla="*/ 1476845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1 w 2013178"/>
                <a:gd name="connsiteY7" fmla="*/ 1519707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265598 w 2013178"/>
                <a:gd name="connsiteY8" fmla="*/ 1902573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07434"/>
                <a:gd name="connsiteX1" fmla="*/ 215064 w 2013178"/>
                <a:gd name="connsiteY1" fmla="*/ 1054782 h 3007434"/>
                <a:gd name="connsiteX2" fmla="*/ 736403 w 2013178"/>
                <a:gd name="connsiteY2" fmla="*/ 324015 h 3007434"/>
                <a:gd name="connsiteX3" fmla="*/ 1556533 w 2013178"/>
                <a:gd name="connsiteY3" fmla="*/ 5233 h 3007434"/>
                <a:gd name="connsiteX4" fmla="*/ 1985158 w 2013178"/>
                <a:gd name="connsiteY4" fmla="*/ 133821 h 3007434"/>
                <a:gd name="connsiteX5" fmla="*/ 1899432 w 2013178"/>
                <a:gd name="connsiteY5" fmla="*/ 676747 h 3007434"/>
                <a:gd name="connsiteX6" fmla="*/ 1413658 w 2013178"/>
                <a:gd name="connsiteY6" fmla="*/ 1005359 h 3007434"/>
                <a:gd name="connsiteX7" fmla="*/ 1170768 w 2013178"/>
                <a:gd name="connsiteY7" fmla="*/ 1548282 h 3007434"/>
                <a:gd name="connsiteX8" fmla="*/ 1265598 w 2013178"/>
                <a:gd name="connsiteY8" fmla="*/ 1902573 h 3007434"/>
                <a:gd name="connsiteX9" fmla="*/ 1843839 w 2013178"/>
                <a:gd name="connsiteY9" fmla="*/ 2340655 h 3007434"/>
                <a:gd name="connsiteX10" fmla="*/ 1629526 w 2013178"/>
                <a:gd name="connsiteY10" fmla="*/ 2969305 h 3007434"/>
                <a:gd name="connsiteX11" fmla="*/ 707828 w 2013178"/>
                <a:gd name="connsiteY11" fmla="*/ 2709605 h 3007434"/>
                <a:gd name="connsiteX12" fmla="*/ 143627 w 2013178"/>
                <a:gd name="connsiteY12" fmla="*/ 2126345 h 3007434"/>
                <a:gd name="connsiteX13" fmla="*/ 751 w 2013178"/>
                <a:gd name="connsiteY13" fmla="*/ 1697719 h 3007434"/>
                <a:gd name="connsiteX14" fmla="*/ 92908 w 2013178"/>
                <a:gd name="connsiteY14" fmla="*/ 1373935 h 3007434"/>
                <a:gd name="connsiteX0" fmla="*/ 92908 w 2008628"/>
                <a:gd name="connsiteY0" fmla="*/ 1373935 h 3007434"/>
                <a:gd name="connsiteX1" fmla="*/ 215064 w 2008628"/>
                <a:gd name="connsiteY1" fmla="*/ 1054782 h 3007434"/>
                <a:gd name="connsiteX2" fmla="*/ 736403 w 2008628"/>
                <a:gd name="connsiteY2" fmla="*/ 324015 h 3007434"/>
                <a:gd name="connsiteX3" fmla="*/ 1556533 w 2008628"/>
                <a:gd name="connsiteY3" fmla="*/ 5233 h 3007434"/>
                <a:gd name="connsiteX4" fmla="*/ 1985158 w 2008628"/>
                <a:gd name="connsiteY4" fmla="*/ 133821 h 3007434"/>
                <a:gd name="connsiteX5" fmla="*/ 1870857 w 2008628"/>
                <a:gd name="connsiteY5" fmla="*/ 676747 h 3007434"/>
                <a:gd name="connsiteX6" fmla="*/ 1413658 w 2008628"/>
                <a:gd name="connsiteY6" fmla="*/ 1005359 h 3007434"/>
                <a:gd name="connsiteX7" fmla="*/ 1170768 w 2008628"/>
                <a:gd name="connsiteY7" fmla="*/ 1548282 h 3007434"/>
                <a:gd name="connsiteX8" fmla="*/ 1265598 w 2008628"/>
                <a:gd name="connsiteY8" fmla="*/ 1902573 h 3007434"/>
                <a:gd name="connsiteX9" fmla="*/ 1843839 w 2008628"/>
                <a:gd name="connsiteY9" fmla="*/ 2340655 h 3007434"/>
                <a:gd name="connsiteX10" fmla="*/ 1629526 w 2008628"/>
                <a:gd name="connsiteY10" fmla="*/ 2969305 h 3007434"/>
                <a:gd name="connsiteX11" fmla="*/ 707828 w 2008628"/>
                <a:gd name="connsiteY11" fmla="*/ 2709605 h 3007434"/>
                <a:gd name="connsiteX12" fmla="*/ 143627 w 2008628"/>
                <a:gd name="connsiteY12" fmla="*/ 2126345 h 3007434"/>
                <a:gd name="connsiteX13" fmla="*/ 751 w 2008628"/>
                <a:gd name="connsiteY13" fmla="*/ 1697719 h 3007434"/>
                <a:gd name="connsiteX14" fmla="*/ 92908 w 2008628"/>
                <a:gd name="connsiteY14" fmla="*/ 1373935 h 3007434"/>
                <a:gd name="connsiteX0" fmla="*/ 92908 w 1962408"/>
                <a:gd name="connsiteY0" fmla="*/ 1372249 h 3005748"/>
                <a:gd name="connsiteX1" fmla="*/ 215064 w 1962408"/>
                <a:gd name="connsiteY1" fmla="*/ 1053096 h 3005748"/>
                <a:gd name="connsiteX2" fmla="*/ 736403 w 1962408"/>
                <a:gd name="connsiteY2" fmla="*/ 322329 h 3005748"/>
                <a:gd name="connsiteX3" fmla="*/ 1556533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62408"/>
                <a:gd name="connsiteY0" fmla="*/ 1372249 h 3005748"/>
                <a:gd name="connsiteX1" fmla="*/ 215064 w 1962408"/>
                <a:gd name="connsiteY1" fmla="*/ 1053096 h 3005748"/>
                <a:gd name="connsiteX2" fmla="*/ 736403 w 1962408"/>
                <a:gd name="connsiteY2" fmla="*/ 322329 h 3005748"/>
                <a:gd name="connsiteX3" fmla="*/ 1470808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96432"/>
                <a:gd name="connsiteY0" fmla="*/ 1370989 h 3004488"/>
                <a:gd name="connsiteX1" fmla="*/ 215064 w 1996432"/>
                <a:gd name="connsiteY1" fmla="*/ 1051836 h 3004488"/>
                <a:gd name="connsiteX2" fmla="*/ 736403 w 1996432"/>
                <a:gd name="connsiteY2" fmla="*/ 321069 h 3004488"/>
                <a:gd name="connsiteX3" fmla="*/ 1470808 w 1996432"/>
                <a:gd name="connsiteY3" fmla="*/ 2287 h 3004488"/>
                <a:gd name="connsiteX4" fmla="*/ 1970870 w 1996432"/>
                <a:gd name="connsiteY4" fmla="*/ 245176 h 3004488"/>
                <a:gd name="connsiteX5" fmla="*/ 1870857 w 1996432"/>
                <a:gd name="connsiteY5" fmla="*/ 673801 h 3004488"/>
                <a:gd name="connsiteX6" fmla="*/ 1413658 w 1996432"/>
                <a:gd name="connsiteY6" fmla="*/ 1002413 h 3004488"/>
                <a:gd name="connsiteX7" fmla="*/ 1170768 w 1996432"/>
                <a:gd name="connsiteY7" fmla="*/ 1545336 h 3004488"/>
                <a:gd name="connsiteX8" fmla="*/ 1265598 w 1996432"/>
                <a:gd name="connsiteY8" fmla="*/ 1899627 h 3004488"/>
                <a:gd name="connsiteX9" fmla="*/ 1843839 w 1996432"/>
                <a:gd name="connsiteY9" fmla="*/ 2337709 h 3004488"/>
                <a:gd name="connsiteX10" fmla="*/ 1629526 w 1996432"/>
                <a:gd name="connsiteY10" fmla="*/ 2966359 h 3004488"/>
                <a:gd name="connsiteX11" fmla="*/ 707828 w 1996432"/>
                <a:gd name="connsiteY11" fmla="*/ 2706659 h 3004488"/>
                <a:gd name="connsiteX12" fmla="*/ 143627 w 1996432"/>
                <a:gd name="connsiteY12" fmla="*/ 2123399 h 3004488"/>
                <a:gd name="connsiteX13" fmla="*/ 751 w 1996432"/>
                <a:gd name="connsiteY13" fmla="*/ 1694773 h 3004488"/>
                <a:gd name="connsiteX14" fmla="*/ 92908 w 1996432"/>
                <a:gd name="connsiteY14" fmla="*/ 1370989 h 3004488"/>
                <a:gd name="connsiteX0" fmla="*/ 93029 w 1996553"/>
                <a:gd name="connsiteY0" fmla="*/ 1370989 h 3004488"/>
                <a:gd name="connsiteX1" fmla="*/ 276979 w 1996553"/>
                <a:gd name="connsiteY1" fmla="*/ 822589 h 3004488"/>
                <a:gd name="connsiteX2" fmla="*/ 736524 w 1996553"/>
                <a:gd name="connsiteY2" fmla="*/ 321069 h 3004488"/>
                <a:gd name="connsiteX3" fmla="*/ 1470929 w 1996553"/>
                <a:gd name="connsiteY3" fmla="*/ 2287 h 3004488"/>
                <a:gd name="connsiteX4" fmla="*/ 1970991 w 1996553"/>
                <a:gd name="connsiteY4" fmla="*/ 245176 h 3004488"/>
                <a:gd name="connsiteX5" fmla="*/ 1870978 w 1996553"/>
                <a:gd name="connsiteY5" fmla="*/ 673801 h 3004488"/>
                <a:gd name="connsiteX6" fmla="*/ 1413779 w 1996553"/>
                <a:gd name="connsiteY6" fmla="*/ 1002413 h 3004488"/>
                <a:gd name="connsiteX7" fmla="*/ 1170889 w 1996553"/>
                <a:gd name="connsiteY7" fmla="*/ 1545336 h 3004488"/>
                <a:gd name="connsiteX8" fmla="*/ 1265719 w 1996553"/>
                <a:gd name="connsiteY8" fmla="*/ 1899627 h 3004488"/>
                <a:gd name="connsiteX9" fmla="*/ 1843960 w 1996553"/>
                <a:gd name="connsiteY9" fmla="*/ 2337709 h 3004488"/>
                <a:gd name="connsiteX10" fmla="*/ 1629647 w 1996553"/>
                <a:gd name="connsiteY10" fmla="*/ 2966359 h 3004488"/>
                <a:gd name="connsiteX11" fmla="*/ 707949 w 1996553"/>
                <a:gd name="connsiteY11" fmla="*/ 2706659 h 3004488"/>
                <a:gd name="connsiteX12" fmla="*/ 143748 w 1996553"/>
                <a:gd name="connsiteY12" fmla="*/ 2123399 h 3004488"/>
                <a:gd name="connsiteX13" fmla="*/ 872 w 1996553"/>
                <a:gd name="connsiteY13" fmla="*/ 1694773 h 3004488"/>
                <a:gd name="connsiteX14" fmla="*/ 93029 w 1996553"/>
                <a:gd name="connsiteY14" fmla="*/ 1370989 h 3004488"/>
                <a:gd name="connsiteX0" fmla="*/ 92986 w 1996510"/>
                <a:gd name="connsiteY0" fmla="*/ 1370989 h 3004488"/>
                <a:gd name="connsiteX1" fmla="*/ 256338 w 1996510"/>
                <a:gd name="connsiteY1" fmla="*/ 716782 h 3004488"/>
                <a:gd name="connsiteX2" fmla="*/ 736481 w 1996510"/>
                <a:gd name="connsiteY2" fmla="*/ 321069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70989 h 3004488"/>
                <a:gd name="connsiteX1" fmla="*/ 256338 w 1996510"/>
                <a:gd name="connsiteY1" fmla="*/ 716782 h 3004488"/>
                <a:gd name="connsiteX2" fmla="*/ 674688 w 1996510"/>
                <a:gd name="connsiteY2" fmla="*/ 215262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88437 h 3021936"/>
                <a:gd name="connsiteX1" fmla="*/ 256338 w 1996510"/>
                <a:gd name="connsiteY1" fmla="*/ 734230 h 3021936"/>
                <a:gd name="connsiteX2" fmla="*/ 674688 w 1996510"/>
                <a:gd name="connsiteY2" fmla="*/ 232710 h 3021936"/>
                <a:gd name="connsiteX3" fmla="*/ 1409093 w 1996510"/>
                <a:gd name="connsiteY3" fmla="*/ 2101 h 3021936"/>
                <a:gd name="connsiteX4" fmla="*/ 1970948 w 1996510"/>
                <a:gd name="connsiteY4" fmla="*/ 262624 h 3021936"/>
                <a:gd name="connsiteX5" fmla="*/ 1870935 w 1996510"/>
                <a:gd name="connsiteY5" fmla="*/ 691249 h 3021936"/>
                <a:gd name="connsiteX6" fmla="*/ 1413736 w 1996510"/>
                <a:gd name="connsiteY6" fmla="*/ 1019861 h 3021936"/>
                <a:gd name="connsiteX7" fmla="*/ 1170846 w 1996510"/>
                <a:gd name="connsiteY7" fmla="*/ 1562784 h 3021936"/>
                <a:gd name="connsiteX8" fmla="*/ 1265676 w 1996510"/>
                <a:gd name="connsiteY8" fmla="*/ 1917075 h 3021936"/>
                <a:gd name="connsiteX9" fmla="*/ 1843917 w 1996510"/>
                <a:gd name="connsiteY9" fmla="*/ 2355157 h 3021936"/>
                <a:gd name="connsiteX10" fmla="*/ 1629604 w 1996510"/>
                <a:gd name="connsiteY10" fmla="*/ 2983807 h 3021936"/>
                <a:gd name="connsiteX11" fmla="*/ 707906 w 1996510"/>
                <a:gd name="connsiteY11" fmla="*/ 2724107 h 3021936"/>
                <a:gd name="connsiteX12" fmla="*/ 143705 w 1996510"/>
                <a:gd name="connsiteY12" fmla="*/ 2140847 h 3021936"/>
                <a:gd name="connsiteX13" fmla="*/ 829 w 1996510"/>
                <a:gd name="connsiteY13" fmla="*/ 1712221 h 3021936"/>
                <a:gd name="connsiteX14" fmla="*/ 92986 w 1996510"/>
                <a:gd name="connsiteY14" fmla="*/ 1388437 h 3021936"/>
                <a:gd name="connsiteX0" fmla="*/ 33729 w 1937253"/>
                <a:gd name="connsiteY0" fmla="*/ 1388437 h 3021936"/>
                <a:gd name="connsiteX1" fmla="*/ 197081 w 1937253"/>
                <a:gd name="connsiteY1" fmla="*/ 734230 h 3021936"/>
                <a:gd name="connsiteX2" fmla="*/ 615431 w 1937253"/>
                <a:gd name="connsiteY2" fmla="*/ 232710 h 3021936"/>
                <a:gd name="connsiteX3" fmla="*/ 1349836 w 1937253"/>
                <a:gd name="connsiteY3" fmla="*/ 2101 h 3021936"/>
                <a:gd name="connsiteX4" fmla="*/ 1911691 w 1937253"/>
                <a:gd name="connsiteY4" fmla="*/ 262624 h 3021936"/>
                <a:gd name="connsiteX5" fmla="*/ 1811678 w 1937253"/>
                <a:gd name="connsiteY5" fmla="*/ 691249 h 3021936"/>
                <a:gd name="connsiteX6" fmla="*/ 1354479 w 1937253"/>
                <a:gd name="connsiteY6" fmla="*/ 1019861 h 3021936"/>
                <a:gd name="connsiteX7" fmla="*/ 1111589 w 1937253"/>
                <a:gd name="connsiteY7" fmla="*/ 1562784 h 3021936"/>
                <a:gd name="connsiteX8" fmla="*/ 1206419 w 1937253"/>
                <a:gd name="connsiteY8" fmla="*/ 1917075 h 3021936"/>
                <a:gd name="connsiteX9" fmla="*/ 1784660 w 1937253"/>
                <a:gd name="connsiteY9" fmla="*/ 2355157 h 3021936"/>
                <a:gd name="connsiteX10" fmla="*/ 1570347 w 1937253"/>
                <a:gd name="connsiteY10" fmla="*/ 2983807 h 3021936"/>
                <a:gd name="connsiteX11" fmla="*/ 648649 w 1937253"/>
                <a:gd name="connsiteY11" fmla="*/ 2724107 h 3021936"/>
                <a:gd name="connsiteX12" fmla="*/ 84448 w 1937253"/>
                <a:gd name="connsiteY12" fmla="*/ 2140847 h 3021936"/>
                <a:gd name="connsiteX13" fmla="*/ 3366 w 1937253"/>
                <a:gd name="connsiteY13" fmla="*/ 1729855 h 3021936"/>
                <a:gd name="connsiteX14" fmla="*/ 33729 w 1937253"/>
                <a:gd name="connsiteY14" fmla="*/ 1388437 h 3021936"/>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84660 w 1937253"/>
                <a:gd name="connsiteY9" fmla="*/ 2355157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02269 w 1937253"/>
                <a:gd name="connsiteY9" fmla="*/ 2372793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423412 h 3065737"/>
                <a:gd name="connsiteX1" fmla="*/ 197081 w 1937253"/>
                <a:gd name="connsiteY1" fmla="*/ 769205 h 3065737"/>
                <a:gd name="connsiteX2" fmla="*/ 615431 w 1937253"/>
                <a:gd name="connsiteY2" fmla="*/ 267685 h 3065737"/>
                <a:gd name="connsiteX3" fmla="*/ 1143858 w 1937253"/>
                <a:gd name="connsiteY3" fmla="*/ 1807 h 3065737"/>
                <a:gd name="connsiteX4" fmla="*/ 1911691 w 1937253"/>
                <a:gd name="connsiteY4" fmla="*/ 297599 h 3065737"/>
                <a:gd name="connsiteX5" fmla="*/ 1811678 w 1937253"/>
                <a:gd name="connsiteY5" fmla="*/ 726224 h 3065737"/>
                <a:gd name="connsiteX6" fmla="*/ 1354479 w 1937253"/>
                <a:gd name="connsiteY6" fmla="*/ 1054836 h 3065737"/>
                <a:gd name="connsiteX7" fmla="*/ 1111589 w 1937253"/>
                <a:gd name="connsiteY7" fmla="*/ 1597759 h 3065737"/>
                <a:gd name="connsiteX8" fmla="*/ 1206419 w 1937253"/>
                <a:gd name="connsiteY8" fmla="*/ 1952050 h 3065737"/>
                <a:gd name="connsiteX9" fmla="*/ 1702269 w 1937253"/>
                <a:gd name="connsiteY9" fmla="*/ 2407768 h 3065737"/>
                <a:gd name="connsiteX10" fmla="*/ 1570347 w 1937253"/>
                <a:gd name="connsiteY10" fmla="*/ 3018782 h 3065737"/>
                <a:gd name="connsiteX11" fmla="*/ 586855 w 1937253"/>
                <a:gd name="connsiteY11" fmla="*/ 2829621 h 3065737"/>
                <a:gd name="connsiteX12" fmla="*/ 84448 w 1937253"/>
                <a:gd name="connsiteY12" fmla="*/ 2175822 h 3065737"/>
                <a:gd name="connsiteX13" fmla="*/ 3366 w 1937253"/>
                <a:gd name="connsiteY13" fmla="*/ 1764830 h 3065737"/>
                <a:gd name="connsiteX14" fmla="*/ 33729 w 1937253"/>
                <a:gd name="connsiteY14" fmla="*/ 1423412 h 3065737"/>
                <a:gd name="connsiteX0" fmla="*/ 33729 w 1841692"/>
                <a:gd name="connsiteY0" fmla="*/ 1423412 h 3065737"/>
                <a:gd name="connsiteX1" fmla="*/ 197081 w 1841692"/>
                <a:gd name="connsiteY1" fmla="*/ 769205 h 3065737"/>
                <a:gd name="connsiteX2" fmla="*/ 615431 w 1841692"/>
                <a:gd name="connsiteY2" fmla="*/ 267685 h 3065737"/>
                <a:gd name="connsiteX3" fmla="*/ 1143858 w 1841692"/>
                <a:gd name="connsiteY3" fmla="*/ 1807 h 3065737"/>
                <a:gd name="connsiteX4" fmla="*/ 1726310 w 1841692"/>
                <a:gd name="connsiteY4" fmla="*/ 297599 h 3065737"/>
                <a:gd name="connsiteX5" fmla="*/ 1811678 w 1841692"/>
                <a:gd name="connsiteY5" fmla="*/ 726224 h 3065737"/>
                <a:gd name="connsiteX6" fmla="*/ 1354479 w 1841692"/>
                <a:gd name="connsiteY6" fmla="*/ 1054836 h 3065737"/>
                <a:gd name="connsiteX7" fmla="*/ 1111589 w 1841692"/>
                <a:gd name="connsiteY7" fmla="*/ 1597759 h 3065737"/>
                <a:gd name="connsiteX8" fmla="*/ 1206419 w 1841692"/>
                <a:gd name="connsiteY8" fmla="*/ 1952050 h 3065737"/>
                <a:gd name="connsiteX9" fmla="*/ 1702269 w 1841692"/>
                <a:gd name="connsiteY9" fmla="*/ 2407768 h 3065737"/>
                <a:gd name="connsiteX10" fmla="*/ 1570347 w 1841692"/>
                <a:gd name="connsiteY10" fmla="*/ 3018782 h 3065737"/>
                <a:gd name="connsiteX11" fmla="*/ 586855 w 1841692"/>
                <a:gd name="connsiteY11" fmla="*/ 2829621 h 3065737"/>
                <a:gd name="connsiteX12" fmla="*/ 84448 w 1841692"/>
                <a:gd name="connsiteY12" fmla="*/ 2175822 h 3065737"/>
                <a:gd name="connsiteX13" fmla="*/ 3366 w 1841692"/>
                <a:gd name="connsiteY13" fmla="*/ 1764830 h 3065737"/>
                <a:gd name="connsiteX14" fmla="*/ 33729 w 1841692"/>
                <a:gd name="connsiteY14" fmla="*/ 1423412 h 3065737"/>
                <a:gd name="connsiteX0" fmla="*/ 33729 w 1760273"/>
                <a:gd name="connsiteY0" fmla="*/ 1423412 h 3065737"/>
                <a:gd name="connsiteX1" fmla="*/ 197081 w 1760273"/>
                <a:gd name="connsiteY1" fmla="*/ 769205 h 3065737"/>
                <a:gd name="connsiteX2" fmla="*/ 615431 w 1760273"/>
                <a:gd name="connsiteY2" fmla="*/ 267685 h 3065737"/>
                <a:gd name="connsiteX3" fmla="*/ 1143858 w 1760273"/>
                <a:gd name="connsiteY3" fmla="*/ 1807 h 3065737"/>
                <a:gd name="connsiteX4" fmla="*/ 1726310 w 1760273"/>
                <a:gd name="connsiteY4" fmla="*/ 297599 h 3065737"/>
                <a:gd name="connsiteX5" fmla="*/ 1667493 w 1760273"/>
                <a:gd name="connsiteY5" fmla="*/ 690955 h 3065737"/>
                <a:gd name="connsiteX6" fmla="*/ 1354479 w 1760273"/>
                <a:gd name="connsiteY6" fmla="*/ 1054836 h 3065737"/>
                <a:gd name="connsiteX7" fmla="*/ 1111589 w 1760273"/>
                <a:gd name="connsiteY7" fmla="*/ 1597759 h 3065737"/>
                <a:gd name="connsiteX8" fmla="*/ 1206419 w 1760273"/>
                <a:gd name="connsiteY8" fmla="*/ 1952050 h 3065737"/>
                <a:gd name="connsiteX9" fmla="*/ 1702269 w 1760273"/>
                <a:gd name="connsiteY9" fmla="*/ 2407768 h 3065737"/>
                <a:gd name="connsiteX10" fmla="*/ 1570347 w 1760273"/>
                <a:gd name="connsiteY10" fmla="*/ 3018782 h 3065737"/>
                <a:gd name="connsiteX11" fmla="*/ 586855 w 1760273"/>
                <a:gd name="connsiteY11" fmla="*/ 2829621 h 3065737"/>
                <a:gd name="connsiteX12" fmla="*/ 84448 w 1760273"/>
                <a:gd name="connsiteY12" fmla="*/ 2175822 h 3065737"/>
                <a:gd name="connsiteX13" fmla="*/ 3366 w 1760273"/>
                <a:gd name="connsiteY13" fmla="*/ 1764830 h 3065737"/>
                <a:gd name="connsiteX14" fmla="*/ 33729 w 1760273"/>
                <a:gd name="connsiteY14" fmla="*/ 1423412 h 3065737"/>
                <a:gd name="connsiteX0" fmla="*/ 33729 w 1760273"/>
                <a:gd name="connsiteY0" fmla="*/ 1336209 h 2978534"/>
                <a:gd name="connsiteX1" fmla="*/ 197081 w 1760273"/>
                <a:gd name="connsiteY1" fmla="*/ 682002 h 2978534"/>
                <a:gd name="connsiteX2" fmla="*/ 615431 w 1760273"/>
                <a:gd name="connsiteY2" fmla="*/ 180482 h 2978534"/>
                <a:gd name="connsiteX3" fmla="*/ 1123260 w 1760273"/>
                <a:gd name="connsiteY3" fmla="*/ 2776 h 2978534"/>
                <a:gd name="connsiteX4" fmla="*/ 1726310 w 1760273"/>
                <a:gd name="connsiteY4" fmla="*/ 210396 h 2978534"/>
                <a:gd name="connsiteX5" fmla="*/ 1667493 w 1760273"/>
                <a:gd name="connsiteY5" fmla="*/ 603752 h 2978534"/>
                <a:gd name="connsiteX6" fmla="*/ 1354479 w 1760273"/>
                <a:gd name="connsiteY6" fmla="*/ 967633 h 2978534"/>
                <a:gd name="connsiteX7" fmla="*/ 1111589 w 1760273"/>
                <a:gd name="connsiteY7" fmla="*/ 1510556 h 2978534"/>
                <a:gd name="connsiteX8" fmla="*/ 1206419 w 1760273"/>
                <a:gd name="connsiteY8" fmla="*/ 1864847 h 2978534"/>
                <a:gd name="connsiteX9" fmla="*/ 1702269 w 1760273"/>
                <a:gd name="connsiteY9" fmla="*/ 2320565 h 2978534"/>
                <a:gd name="connsiteX10" fmla="*/ 1570347 w 1760273"/>
                <a:gd name="connsiteY10" fmla="*/ 2931579 h 2978534"/>
                <a:gd name="connsiteX11" fmla="*/ 586855 w 1760273"/>
                <a:gd name="connsiteY11" fmla="*/ 2742418 h 2978534"/>
                <a:gd name="connsiteX12" fmla="*/ 84448 w 1760273"/>
                <a:gd name="connsiteY12" fmla="*/ 2088619 h 2978534"/>
                <a:gd name="connsiteX13" fmla="*/ 3366 w 1760273"/>
                <a:gd name="connsiteY13" fmla="*/ 1677627 h 2978534"/>
                <a:gd name="connsiteX14" fmla="*/ 33729 w 1760273"/>
                <a:gd name="connsiteY14" fmla="*/ 1336209 h 2978534"/>
                <a:gd name="connsiteX0" fmla="*/ 33729 w 1748955"/>
                <a:gd name="connsiteY0" fmla="*/ 1336209 h 2978534"/>
                <a:gd name="connsiteX1" fmla="*/ 197081 w 1748955"/>
                <a:gd name="connsiteY1" fmla="*/ 682002 h 2978534"/>
                <a:gd name="connsiteX2" fmla="*/ 615431 w 1748955"/>
                <a:gd name="connsiteY2" fmla="*/ 180482 h 2978534"/>
                <a:gd name="connsiteX3" fmla="*/ 1123260 w 1748955"/>
                <a:gd name="connsiteY3" fmla="*/ 2776 h 2978534"/>
                <a:gd name="connsiteX4" fmla="*/ 1726310 w 1748955"/>
                <a:gd name="connsiteY4" fmla="*/ 210396 h 2978534"/>
                <a:gd name="connsiteX5" fmla="*/ 1605701 w 1748955"/>
                <a:gd name="connsiteY5" fmla="*/ 621387 h 2978534"/>
                <a:gd name="connsiteX6" fmla="*/ 1354479 w 1748955"/>
                <a:gd name="connsiteY6" fmla="*/ 967633 h 2978534"/>
                <a:gd name="connsiteX7" fmla="*/ 1111589 w 1748955"/>
                <a:gd name="connsiteY7" fmla="*/ 1510556 h 2978534"/>
                <a:gd name="connsiteX8" fmla="*/ 1206419 w 1748955"/>
                <a:gd name="connsiteY8" fmla="*/ 1864847 h 2978534"/>
                <a:gd name="connsiteX9" fmla="*/ 1702269 w 1748955"/>
                <a:gd name="connsiteY9" fmla="*/ 2320565 h 2978534"/>
                <a:gd name="connsiteX10" fmla="*/ 1570347 w 1748955"/>
                <a:gd name="connsiteY10" fmla="*/ 2931579 h 2978534"/>
                <a:gd name="connsiteX11" fmla="*/ 586855 w 1748955"/>
                <a:gd name="connsiteY11" fmla="*/ 2742418 h 2978534"/>
                <a:gd name="connsiteX12" fmla="*/ 84448 w 1748955"/>
                <a:gd name="connsiteY12" fmla="*/ 2088619 h 2978534"/>
                <a:gd name="connsiteX13" fmla="*/ 3366 w 1748955"/>
                <a:gd name="connsiteY13" fmla="*/ 1677627 h 2978534"/>
                <a:gd name="connsiteX14" fmla="*/ 33729 w 1748955"/>
                <a:gd name="connsiteY14" fmla="*/ 1336209 h 2978534"/>
                <a:gd name="connsiteX0" fmla="*/ 33729 w 1748954"/>
                <a:gd name="connsiteY0" fmla="*/ 1336209 h 2978534"/>
                <a:gd name="connsiteX1" fmla="*/ 197081 w 1748954"/>
                <a:gd name="connsiteY1" fmla="*/ 682002 h 2978534"/>
                <a:gd name="connsiteX2" fmla="*/ 615431 w 1748954"/>
                <a:gd name="connsiteY2" fmla="*/ 180482 h 2978534"/>
                <a:gd name="connsiteX3" fmla="*/ 1123260 w 1748954"/>
                <a:gd name="connsiteY3" fmla="*/ 2776 h 2978534"/>
                <a:gd name="connsiteX4" fmla="*/ 1726310 w 1748954"/>
                <a:gd name="connsiteY4" fmla="*/ 210396 h 2978534"/>
                <a:gd name="connsiteX5" fmla="*/ 1605701 w 1748954"/>
                <a:gd name="connsiteY5" fmla="*/ 621387 h 2978534"/>
                <a:gd name="connsiteX6" fmla="*/ 1251489 w 1748954"/>
                <a:gd name="connsiteY6" fmla="*/ 985268 h 2978534"/>
                <a:gd name="connsiteX7" fmla="*/ 1111589 w 1748954"/>
                <a:gd name="connsiteY7" fmla="*/ 1510556 h 2978534"/>
                <a:gd name="connsiteX8" fmla="*/ 1206419 w 1748954"/>
                <a:gd name="connsiteY8" fmla="*/ 1864847 h 2978534"/>
                <a:gd name="connsiteX9" fmla="*/ 1702269 w 1748954"/>
                <a:gd name="connsiteY9" fmla="*/ 2320565 h 2978534"/>
                <a:gd name="connsiteX10" fmla="*/ 1570347 w 1748954"/>
                <a:gd name="connsiteY10" fmla="*/ 2931579 h 2978534"/>
                <a:gd name="connsiteX11" fmla="*/ 586855 w 1748954"/>
                <a:gd name="connsiteY11" fmla="*/ 2742418 h 2978534"/>
                <a:gd name="connsiteX12" fmla="*/ 84448 w 1748954"/>
                <a:gd name="connsiteY12" fmla="*/ 2088619 h 2978534"/>
                <a:gd name="connsiteX13" fmla="*/ 3366 w 1748954"/>
                <a:gd name="connsiteY13" fmla="*/ 1677627 h 2978534"/>
                <a:gd name="connsiteX14" fmla="*/ 33729 w 1748954"/>
                <a:gd name="connsiteY14" fmla="*/ 1336209 h 2978534"/>
                <a:gd name="connsiteX0" fmla="*/ 33729 w 1742467"/>
                <a:gd name="connsiteY0" fmla="*/ 1335535 h 2977860"/>
                <a:gd name="connsiteX1" fmla="*/ 197081 w 1742467"/>
                <a:gd name="connsiteY1" fmla="*/ 681328 h 2977860"/>
                <a:gd name="connsiteX2" fmla="*/ 615431 w 1742467"/>
                <a:gd name="connsiteY2" fmla="*/ 179808 h 2977860"/>
                <a:gd name="connsiteX3" fmla="*/ 1123260 w 1742467"/>
                <a:gd name="connsiteY3" fmla="*/ 2102 h 2977860"/>
                <a:gd name="connsiteX4" fmla="*/ 1623320 w 1742467"/>
                <a:gd name="connsiteY4" fmla="*/ 262626 h 2977860"/>
                <a:gd name="connsiteX5" fmla="*/ 1605701 w 1742467"/>
                <a:gd name="connsiteY5" fmla="*/ 620713 h 2977860"/>
                <a:gd name="connsiteX6" fmla="*/ 1251489 w 1742467"/>
                <a:gd name="connsiteY6" fmla="*/ 984594 h 2977860"/>
                <a:gd name="connsiteX7" fmla="*/ 1111589 w 1742467"/>
                <a:gd name="connsiteY7" fmla="*/ 1509882 h 2977860"/>
                <a:gd name="connsiteX8" fmla="*/ 1206419 w 1742467"/>
                <a:gd name="connsiteY8" fmla="*/ 1864173 h 2977860"/>
                <a:gd name="connsiteX9" fmla="*/ 1702269 w 1742467"/>
                <a:gd name="connsiteY9" fmla="*/ 2319891 h 2977860"/>
                <a:gd name="connsiteX10" fmla="*/ 1570347 w 1742467"/>
                <a:gd name="connsiteY10" fmla="*/ 2930905 h 2977860"/>
                <a:gd name="connsiteX11" fmla="*/ 586855 w 1742467"/>
                <a:gd name="connsiteY11" fmla="*/ 2741744 h 2977860"/>
                <a:gd name="connsiteX12" fmla="*/ 84448 w 1742467"/>
                <a:gd name="connsiteY12" fmla="*/ 2087945 h 2977860"/>
                <a:gd name="connsiteX13" fmla="*/ 3366 w 1742467"/>
                <a:gd name="connsiteY13" fmla="*/ 1676953 h 2977860"/>
                <a:gd name="connsiteX14" fmla="*/ 33729 w 1742467"/>
                <a:gd name="connsiteY14" fmla="*/ 1335535 h 2977860"/>
                <a:gd name="connsiteX0" fmla="*/ 33729 w 1742466"/>
                <a:gd name="connsiteY0" fmla="*/ 1335535 h 2977860"/>
                <a:gd name="connsiteX1" fmla="*/ 197081 w 1742466"/>
                <a:gd name="connsiteY1" fmla="*/ 681328 h 2977860"/>
                <a:gd name="connsiteX2" fmla="*/ 615431 w 1742466"/>
                <a:gd name="connsiteY2" fmla="*/ 179808 h 2977860"/>
                <a:gd name="connsiteX3" fmla="*/ 1123260 w 1742466"/>
                <a:gd name="connsiteY3" fmla="*/ 2102 h 2977860"/>
                <a:gd name="connsiteX4" fmla="*/ 1623320 w 1742466"/>
                <a:gd name="connsiteY4" fmla="*/ 262626 h 2977860"/>
                <a:gd name="connsiteX5" fmla="*/ 1605701 w 1742466"/>
                <a:gd name="connsiteY5" fmla="*/ 620713 h 2977860"/>
                <a:gd name="connsiteX6" fmla="*/ 1251489 w 1742466"/>
                <a:gd name="connsiteY6" fmla="*/ 984594 h 2977860"/>
                <a:gd name="connsiteX7" fmla="*/ 1111589 w 1742466"/>
                <a:gd name="connsiteY7" fmla="*/ 1509882 h 2977860"/>
                <a:gd name="connsiteX8" fmla="*/ 1206419 w 1742466"/>
                <a:gd name="connsiteY8" fmla="*/ 1864173 h 2977860"/>
                <a:gd name="connsiteX9" fmla="*/ 1702269 w 1742466"/>
                <a:gd name="connsiteY9" fmla="*/ 2319891 h 2977860"/>
                <a:gd name="connsiteX10" fmla="*/ 1570347 w 1742466"/>
                <a:gd name="connsiteY10" fmla="*/ 2930905 h 2977860"/>
                <a:gd name="connsiteX11" fmla="*/ 525063 w 1742466"/>
                <a:gd name="connsiteY11" fmla="*/ 2741744 h 2977860"/>
                <a:gd name="connsiteX12" fmla="*/ 84448 w 1742466"/>
                <a:gd name="connsiteY12" fmla="*/ 2087945 h 2977860"/>
                <a:gd name="connsiteX13" fmla="*/ 3366 w 1742466"/>
                <a:gd name="connsiteY13" fmla="*/ 1676953 h 2977860"/>
                <a:gd name="connsiteX14" fmla="*/ 33729 w 1742466"/>
                <a:gd name="connsiteY14" fmla="*/ 1335535 h 29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466" h="2977860">
                  <a:moveTo>
                    <a:pt x="33729" y="1335535"/>
                  </a:moveTo>
                  <a:cubicBezTo>
                    <a:pt x="66015" y="1169598"/>
                    <a:pt x="127932" y="742015"/>
                    <a:pt x="197081" y="681328"/>
                  </a:cubicBezTo>
                  <a:cubicBezTo>
                    <a:pt x="266230" y="620641"/>
                    <a:pt x="461068" y="293012"/>
                    <a:pt x="615431" y="179808"/>
                  </a:cubicBezTo>
                  <a:cubicBezTo>
                    <a:pt x="769794" y="66604"/>
                    <a:pt x="936566" y="26657"/>
                    <a:pt x="1123260" y="2102"/>
                  </a:cubicBezTo>
                  <a:cubicBezTo>
                    <a:pt x="1309955" y="-22453"/>
                    <a:pt x="1551882" y="174520"/>
                    <a:pt x="1623320" y="262626"/>
                  </a:cubicBezTo>
                  <a:cubicBezTo>
                    <a:pt x="1694758" y="350732"/>
                    <a:pt x="1684282" y="468313"/>
                    <a:pt x="1605701" y="620713"/>
                  </a:cubicBezTo>
                  <a:cubicBezTo>
                    <a:pt x="1527120" y="773113"/>
                    <a:pt x="1361027" y="863150"/>
                    <a:pt x="1251489" y="984594"/>
                  </a:cubicBezTo>
                  <a:cubicBezTo>
                    <a:pt x="1141952" y="1106038"/>
                    <a:pt x="1002915" y="1255571"/>
                    <a:pt x="1111589" y="1509882"/>
                  </a:cubicBezTo>
                  <a:cubicBezTo>
                    <a:pt x="1063101" y="1778480"/>
                    <a:pt x="1146628" y="1701155"/>
                    <a:pt x="1206419" y="1864173"/>
                  </a:cubicBezTo>
                  <a:cubicBezTo>
                    <a:pt x="1266210" y="2027191"/>
                    <a:pt x="1608277" y="2092096"/>
                    <a:pt x="1702269" y="2319891"/>
                  </a:cubicBezTo>
                  <a:cubicBezTo>
                    <a:pt x="1796261" y="2547686"/>
                    <a:pt x="1714438" y="2843220"/>
                    <a:pt x="1570347" y="2930905"/>
                  </a:cubicBezTo>
                  <a:cubicBezTo>
                    <a:pt x="1470242" y="3065410"/>
                    <a:pt x="772713" y="2882237"/>
                    <a:pt x="525063" y="2741744"/>
                  </a:cubicBezTo>
                  <a:cubicBezTo>
                    <a:pt x="277413" y="2601251"/>
                    <a:pt x="192769" y="2256593"/>
                    <a:pt x="84448" y="2087945"/>
                  </a:cubicBezTo>
                  <a:cubicBezTo>
                    <a:pt x="-23873" y="1919297"/>
                    <a:pt x="11819" y="1802355"/>
                    <a:pt x="3366" y="1676953"/>
                  </a:cubicBezTo>
                  <a:cubicBezTo>
                    <a:pt x="-5087" y="1551551"/>
                    <a:pt x="1443" y="1501472"/>
                    <a:pt x="33729" y="1335535"/>
                  </a:cubicBezTo>
                  <a:close/>
                </a:path>
              </a:pathLst>
            </a:cu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F18DE99-A3B6-6F45-90C8-AD359D94DB5D}"/>
                </a:ext>
              </a:extLst>
            </p:cNvPr>
            <p:cNvSpPr txBox="1"/>
            <p:nvPr/>
          </p:nvSpPr>
          <p:spPr>
            <a:xfrm>
              <a:off x="521133" y="1584751"/>
              <a:ext cx="1714444" cy="830997"/>
            </a:xfrm>
            <a:prstGeom prst="rect">
              <a:avLst/>
            </a:prstGeom>
            <a:noFill/>
          </p:spPr>
          <p:txBody>
            <a:bodyPr wrap="none" rtlCol="0">
              <a:spAutoFit/>
            </a:bodyPr>
            <a:lstStyle/>
            <a:p>
              <a:r>
                <a:rPr lang="en-US" sz="2400" dirty="0"/>
                <a:t>Prefrontal </a:t>
              </a:r>
            </a:p>
            <a:p>
              <a:r>
                <a:rPr lang="en-US" sz="2400" dirty="0"/>
                <a:t>Cortex (PFC)</a:t>
              </a:r>
            </a:p>
          </p:txBody>
        </p:sp>
        <p:cxnSp>
          <p:nvCxnSpPr>
            <p:cNvPr id="22" name="Straight Connector 21">
              <a:extLst>
                <a:ext uri="{FF2B5EF4-FFF2-40B4-BE49-F238E27FC236}">
                  <a16:creationId xmlns:a16="http://schemas.microsoft.com/office/drawing/2014/main" id="{1865AE04-AD79-6941-BC53-DC1BA35B14ED}"/>
                </a:ext>
              </a:extLst>
            </p:cNvPr>
            <p:cNvCxnSpPr>
              <a:cxnSpLocks/>
            </p:cNvCxnSpPr>
            <p:nvPr/>
          </p:nvCxnSpPr>
          <p:spPr>
            <a:xfrm flipH="1" flipV="1">
              <a:off x="2242300" y="2268272"/>
              <a:ext cx="695986" cy="381702"/>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AEACC787-D980-C54A-892A-A7864AC08D54}"/>
              </a:ext>
            </a:extLst>
          </p:cNvPr>
          <p:cNvGrpSpPr/>
          <p:nvPr/>
        </p:nvGrpSpPr>
        <p:grpSpPr>
          <a:xfrm>
            <a:off x="6658591" y="1138834"/>
            <a:ext cx="5437591" cy="1952999"/>
            <a:chOff x="6131620" y="1226682"/>
            <a:chExt cx="5437591" cy="1952999"/>
          </a:xfrm>
        </p:grpSpPr>
        <p:sp>
          <p:nvSpPr>
            <p:cNvPr id="25" name="Oval 24">
              <a:extLst>
                <a:ext uri="{FF2B5EF4-FFF2-40B4-BE49-F238E27FC236}">
                  <a16:creationId xmlns:a16="http://schemas.microsoft.com/office/drawing/2014/main" id="{EAA6DDCE-DDB4-1F41-A2F8-249ECC9D901F}"/>
                </a:ext>
              </a:extLst>
            </p:cNvPr>
            <p:cNvSpPr/>
            <p:nvPr/>
          </p:nvSpPr>
          <p:spPr>
            <a:xfrm>
              <a:off x="6131620" y="2905361"/>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770BBA22-4D31-B344-9C60-E158A597778E}"/>
                </a:ext>
              </a:extLst>
            </p:cNvPr>
            <p:cNvCxnSpPr>
              <a:cxnSpLocks/>
            </p:cNvCxnSpPr>
            <p:nvPr/>
          </p:nvCxnSpPr>
          <p:spPr>
            <a:xfrm flipV="1">
              <a:off x="6414622" y="1725658"/>
              <a:ext cx="3195339" cy="1259982"/>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E333A02-7CBC-504D-BC26-A8845E53A5A8}"/>
                </a:ext>
              </a:extLst>
            </p:cNvPr>
            <p:cNvSpPr txBox="1"/>
            <p:nvPr/>
          </p:nvSpPr>
          <p:spPr>
            <a:xfrm>
              <a:off x="9671897" y="1226682"/>
              <a:ext cx="1897314" cy="1200329"/>
            </a:xfrm>
            <a:prstGeom prst="rect">
              <a:avLst/>
            </a:prstGeom>
            <a:noFill/>
          </p:spPr>
          <p:txBody>
            <a:bodyPr wrap="none" rtlCol="0">
              <a:spAutoFit/>
            </a:bodyPr>
            <a:lstStyle/>
            <a:p>
              <a:pPr algn="ctr"/>
              <a:r>
                <a:rPr lang="en-US" sz="2400" dirty="0"/>
                <a:t>Amygdala &amp;</a:t>
              </a:r>
            </a:p>
            <a:p>
              <a:pPr algn="ctr"/>
              <a:r>
                <a:rPr lang="en-US" sz="2400" dirty="0"/>
                <a:t>Hippocampus</a:t>
              </a:r>
            </a:p>
            <a:p>
              <a:pPr algn="ctr"/>
              <a:r>
                <a:rPr lang="en-US" sz="2400" dirty="0"/>
                <a:t>(A&amp;H)</a:t>
              </a:r>
            </a:p>
          </p:txBody>
        </p:sp>
      </p:grpSp>
      <p:grpSp>
        <p:nvGrpSpPr>
          <p:cNvPr id="2" name="Group 1">
            <a:extLst>
              <a:ext uri="{FF2B5EF4-FFF2-40B4-BE49-F238E27FC236}">
                <a16:creationId xmlns:a16="http://schemas.microsoft.com/office/drawing/2014/main" id="{5EACF7A0-E2EE-EC46-9E39-4904598CE9EE}"/>
              </a:ext>
            </a:extLst>
          </p:cNvPr>
          <p:cNvGrpSpPr/>
          <p:nvPr/>
        </p:nvGrpSpPr>
        <p:grpSpPr>
          <a:xfrm>
            <a:off x="3745702" y="2000250"/>
            <a:ext cx="2953062" cy="1665987"/>
            <a:chOff x="3745702" y="2000250"/>
            <a:chExt cx="2953062" cy="1665987"/>
          </a:xfrm>
        </p:grpSpPr>
        <p:cxnSp>
          <p:nvCxnSpPr>
            <p:cNvPr id="33" name="Straight Arrow Connector 32">
              <a:extLst>
                <a:ext uri="{FF2B5EF4-FFF2-40B4-BE49-F238E27FC236}">
                  <a16:creationId xmlns:a16="http://schemas.microsoft.com/office/drawing/2014/main" id="{D5B994F0-83DA-534A-92E4-7A0C9A43521E}"/>
                </a:ext>
              </a:extLst>
            </p:cNvPr>
            <p:cNvCxnSpPr>
              <a:cxnSpLocks/>
              <a:stCxn id="3" idx="2"/>
            </p:cNvCxnSpPr>
            <p:nvPr/>
          </p:nvCxnSpPr>
          <p:spPr>
            <a:xfrm flipH="1" flipV="1">
              <a:off x="5193484" y="3380131"/>
              <a:ext cx="1057298" cy="286106"/>
            </a:xfrm>
            <a:prstGeom prst="straightConnector1">
              <a:avLst/>
            </a:prstGeom>
            <a:ln w="889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88B9BF61-F722-6248-9CD3-17462D1BD3E2}"/>
                </a:ext>
              </a:extLst>
            </p:cNvPr>
            <p:cNvCxnSpPr>
              <a:cxnSpLocks/>
            </p:cNvCxnSpPr>
            <p:nvPr/>
          </p:nvCxnSpPr>
          <p:spPr>
            <a:xfrm flipH="1" flipV="1">
              <a:off x="3745702" y="2649974"/>
              <a:ext cx="1057681" cy="529706"/>
            </a:xfrm>
            <a:prstGeom prst="straightConnector1">
              <a:avLst/>
            </a:prstGeom>
            <a:ln w="53975">
              <a:solidFill>
                <a:srgbClr val="FF0000"/>
              </a:solidFill>
              <a:prstDash val="sysDot"/>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9" name="Curved Connector 38">
              <a:extLst>
                <a:ext uri="{FF2B5EF4-FFF2-40B4-BE49-F238E27FC236}">
                  <a16:creationId xmlns:a16="http://schemas.microsoft.com/office/drawing/2014/main" id="{B62422D1-7BE2-FE48-9306-0743B8C7C570}"/>
                </a:ext>
              </a:extLst>
            </p:cNvPr>
            <p:cNvCxnSpPr>
              <a:cxnSpLocks/>
            </p:cNvCxnSpPr>
            <p:nvPr/>
          </p:nvCxnSpPr>
          <p:spPr>
            <a:xfrm rot="10800000">
              <a:off x="4188392" y="2000250"/>
              <a:ext cx="2327286" cy="827473"/>
            </a:xfrm>
            <a:prstGeom prst="curvedConnector3">
              <a:avLst>
                <a:gd name="adj1" fmla="val 50000"/>
              </a:avLst>
            </a:prstGeom>
            <a:ln w="6350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76BE75A-E758-1A44-85B5-FD71A4B0755D}"/>
                </a:ext>
              </a:extLst>
            </p:cNvPr>
            <p:cNvCxnSpPr>
              <a:cxnSpLocks/>
            </p:cNvCxnSpPr>
            <p:nvPr/>
          </p:nvCxnSpPr>
          <p:spPr>
            <a:xfrm flipH="1">
              <a:off x="5207885" y="2976670"/>
              <a:ext cx="1379744" cy="167832"/>
            </a:xfrm>
            <a:prstGeom prst="straightConnector1">
              <a:avLst/>
            </a:prstGeom>
            <a:ln w="8572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61" name="Straight Arrow Connector 60">
              <a:extLst>
                <a:ext uri="{FF2B5EF4-FFF2-40B4-BE49-F238E27FC236}">
                  <a16:creationId xmlns:a16="http://schemas.microsoft.com/office/drawing/2014/main" id="{9E4BF0EF-0CFF-B742-A3D5-AC8F8B99A08F}"/>
                </a:ext>
              </a:extLst>
            </p:cNvPr>
            <p:cNvCxnSpPr>
              <a:cxnSpLocks/>
              <a:stCxn id="25" idx="3"/>
              <a:endCxn id="3" idx="7"/>
            </p:cNvCxnSpPr>
            <p:nvPr/>
          </p:nvCxnSpPr>
          <p:spPr>
            <a:xfrm flipH="1">
              <a:off x="6484929" y="3051660"/>
              <a:ext cx="213835" cy="517590"/>
            </a:xfrm>
            <a:prstGeom prst="straightConnector1">
              <a:avLst/>
            </a:prstGeom>
            <a:ln w="698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32" name="Oval 31">
            <a:extLst>
              <a:ext uri="{FF2B5EF4-FFF2-40B4-BE49-F238E27FC236}">
                <a16:creationId xmlns:a16="http://schemas.microsoft.com/office/drawing/2014/main" id="{C786BD63-94DB-7A44-898E-A447F6CF542F}"/>
              </a:ext>
            </a:extLst>
          </p:cNvPr>
          <p:cNvSpPr/>
          <p:nvPr/>
        </p:nvSpPr>
        <p:spPr>
          <a:xfrm>
            <a:off x="4860986" y="2339163"/>
            <a:ext cx="2953062" cy="1978701"/>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82324D4-7C66-0E40-8C85-5D84B7A54237}"/>
              </a:ext>
            </a:extLst>
          </p:cNvPr>
          <p:cNvSpPr/>
          <p:nvPr/>
        </p:nvSpPr>
        <p:spPr>
          <a:xfrm>
            <a:off x="1811355" y="961940"/>
            <a:ext cx="2743199" cy="3567658"/>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A25F07-505A-C34F-9618-843961993E5E}"/>
              </a:ext>
            </a:extLst>
          </p:cNvPr>
          <p:cNvSpPr txBox="1"/>
          <p:nvPr/>
        </p:nvSpPr>
        <p:spPr>
          <a:xfrm>
            <a:off x="666427" y="4529598"/>
            <a:ext cx="1546577" cy="175432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Cocaine</a:t>
            </a:r>
          </a:p>
          <a:p>
            <a:r>
              <a:rPr lang="en-US" b="1" dirty="0"/>
              <a:t>Heroin </a:t>
            </a:r>
          </a:p>
          <a:p>
            <a:r>
              <a:rPr lang="en-US" b="1" dirty="0"/>
              <a:t>Nicotine</a:t>
            </a:r>
          </a:p>
          <a:p>
            <a:r>
              <a:rPr lang="en-US" b="1" dirty="0"/>
              <a:t>Amphetamine</a:t>
            </a:r>
          </a:p>
          <a:p>
            <a:r>
              <a:rPr lang="en-US" b="1" dirty="0"/>
              <a:t>Opioids</a:t>
            </a:r>
          </a:p>
          <a:p>
            <a:r>
              <a:rPr lang="en-US" b="1" dirty="0"/>
              <a:t>THC</a:t>
            </a:r>
          </a:p>
        </p:txBody>
      </p:sp>
      <p:sp>
        <p:nvSpPr>
          <p:cNvPr id="6" name="Right Arrow 5">
            <a:extLst>
              <a:ext uri="{FF2B5EF4-FFF2-40B4-BE49-F238E27FC236}">
                <a16:creationId xmlns:a16="http://schemas.microsoft.com/office/drawing/2014/main" id="{24A70186-9E42-C548-A831-1B9FFAE96040}"/>
              </a:ext>
            </a:extLst>
          </p:cNvPr>
          <p:cNvSpPr/>
          <p:nvPr/>
        </p:nvSpPr>
        <p:spPr>
          <a:xfrm>
            <a:off x="2355742" y="5269424"/>
            <a:ext cx="615319" cy="418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9F193C7-FAD3-F94C-841A-859438A17DB2}"/>
              </a:ext>
            </a:extLst>
          </p:cNvPr>
          <p:cNvSpPr txBox="1"/>
          <p:nvPr/>
        </p:nvSpPr>
        <p:spPr>
          <a:xfrm>
            <a:off x="9820820" y="5860741"/>
            <a:ext cx="132670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Cocaine</a:t>
            </a:r>
          </a:p>
          <a:p>
            <a:r>
              <a:rPr lang="en-US" b="1" dirty="0"/>
              <a:t>Heroin</a:t>
            </a:r>
          </a:p>
        </p:txBody>
      </p:sp>
      <p:sp>
        <p:nvSpPr>
          <p:cNvPr id="36" name="Right Arrow 35">
            <a:extLst>
              <a:ext uri="{FF2B5EF4-FFF2-40B4-BE49-F238E27FC236}">
                <a16:creationId xmlns:a16="http://schemas.microsoft.com/office/drawing/2014/main" id="{EB52C3B7-E3CE-6144-9091-E4453788863E}"/>
              </a:ext>
            </a:extLst>
          </p:cNvPr>
          <p:cNvSpPr/>
          <p:nvPr/>
        </p:nvSpPr>
        <p:spPr>
          <a:xfrm rot="16200000">
            <a:off x="10190128" y="5002606"/>
            <a:ext cx="615319" cy="418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73D2107-99D2-6543-8995-08EEB68A3427}"/>
              </a:ext>
            </a:extLst>
          </p:cNvPr>
          <p:cNvSpPr txBox="1"/>
          <p:nvPr/>
        </p:nvSpPr>
        <p:spPr>
          <a:xfrm>
            <a:off x="8156922" y="289226"/>
            <a:ext cx="132670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Alcohol</a:t>
            </a:r>
          </a:p>
        </p:txBody>
      </p:sp>
      <p:sp>
        <p:nvSpPr>
          <p:cNvPr id="40" name="Right Arrow 39">
            <a:extLst>
              <a:ext uri="{FF2B5EF4-FFF2-40B4-BE49-F238E27FC236}">
                <a16:creationId xmlns:a16="http://schemas.microsoft.com/office/drawing/2014/main" id="{E98446A8-5537-0A49-920B-39B798DAAA53}"/>
              </a:ext>
            </a:extLst>
          </p:cNvPr>
          <p:cNvSpPr/>
          <p:nvPr/>
        </p:nvSpPr>
        <p:spPr>
          <a:xfrm rot="8012520">
            <a:off x="5776500" y="1569602"/>
            <a:ext cx="2766126" cy="316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BFFF35-A032-584E-A52E-63B4108683A9}"/>
              </a:ext>
            </a:extLst>
          </p:cNvPr>
          <p:cNvSpPr txBox="1"/>
          <p:nvPr/>
        </p:nvSpPr>
        <p:spPr>
          <a:xfrm>
            <a:off x="384284" y="110287"/>
            <a:ext cx="3488840" cy="584775"/>
          </a:xfrm>
          <a:prstGeom prst="rect">
            <a:avLst/>
          </a:prstGeom>
          <a:noFill/>
        </p:spPr>
        <p:txBody>
          <a:bodyPr wrap="none" rtlCol="0">
            <a:spAutoFit/>
          </a:bodyPr>
          <a:lstStyle/>
          <a:p>
            <a:r>
              <a:rPr lang="en-US" sz="3200" b="1" dirty="0"/>
              <a:t>Disengaged Circuits</a:t>
            </a:r>
          </a:p>
        </p:txBody>
      </p:sp>
    </p:spTree>
    <p:extLst>
      <p:ext uri="{BB962C8B-B14F-4D97-AF65-F5344CB8AC3E}">
        <p14:creationId xmlns:p14="http://schemas.microsoft.com/office/powerpoint/2010/main" val="1700083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DFD89E-D3AC-AF4B-926C-9D2ABAEE3C75}"/>
              </a:ext>
            </a:extLst>
          </p:cNvPr>
          <p:cNvGrpSpPr/>
          <p:nvPr/>
        </p:nvGrpSpPr>
        <p:grpSpPr>
          <a:xfrm>
            <a:off x="1337640" y="2040053"/>
            <a:ext cx="4758360" cy="3832118"/>
            <a:chOff x="2409511" y="328516"/>
            <a:chExt cx="7191689" cy="6240258"/>
          </a:xfrm>
        </p:grpSpPr>
        <p:pic>
          <p:nvPicPr>
            <p:cNvPr id="42" name="Picture 1" descr="page3image4208776752">
              <a:extLst>
                <a:ext uri="{FF2B5EF4-FFF2-40B4-BE49-F238E27FC236}">
                  <a16:creationId xmlns:a16="http://schemas.microsoft.com/office/drawing/2014/main" id="{4E51C002-433B-6049-9761-93A91C1EE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4" y="328516"/>
              <a:ext cx="6700836" cy="624025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21B8F450-BCFD-F944-8CD9-D1B0F3D38FC6}"/>
                </a:ext>
              </a:extLst>
            </p:cNvPr>
            <p:cNvSpPr/>
            <p:nvPr/>
          </p:nvSpPr>
          <p:spPr>
            <a:xfrm>
              <a:off x="6250783" y="3529077"/>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F0A59A3F-3D82-E14F-AB38-413909FA9755}"/>
                </a:ext>
              </a:extLst>
            </p:cNvPr>
            <p:cNvSpPr/>
            <p:nvPr/>
          </p:nvSpPr>
          <p:spPr>
            <a:xfrm>
              <a:off x="4874419" y="3097172"/>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18">
              <a:extLst>
                <a:ext uri="{FF2B5EF4-FFF2-40B4-BE49-F238E27FC236}">
                  <a16:creationId xmlns:a16="http://schemas.microsoft.com/office/drawing/2014/main" id="{480082C5-BBA6-A143-B48B-348646B89C0C}"/>
                </a:ext>
              </a:extLst>
            </p:cNvPr>
            <p:cNvSpPr/>
            <p:nvPr/>
          </p:nvSpPr>
          <p:spPr>
            <a:xfrm>
              <a:off x="2971060" y="1507688"/>
              <a:ext cx="1208649" cy="2412668"/>
            </a:xfrm>
            <a:custGeom>
              <a:avLst/>
              <a:gdLst>
                <a:gd name="connsiteX0" fmla="*/ 0 w 486889"/>
                <a:gd name="connsiteY0" fmla="*/ 907045 h 1814089"/>
                <a:gd name="connsiteX1" fmla="*/ 243445 w 486889"/>
                <a:gd name="connsiteY1" fmla="*/ 0 h 1814089"/>
                <a:gd name="connsiteX2" fmla="*/ 486890 w 486889"/>
                <a:gd name="connsiteY2" fmla="*/ 907045 h 1814089"/>
                <a:gd name="connsiteX3" fmla="*/ 243445 w 486889"/>
                <a:gd name="connsiteY3" fmla="*/ 1814090 h 1814089"/>
                <a:gd name="connsiteX4" fmla="*/ 0 w 486889"/>
                <a:gd name="connsiteY4" fmla="*/ 907045 h 1814089"/>
                <a:gd name="connsiteX0" fmla="*/ 0 w 829790"/>
                <a:gd name="connsiteY0" fmla="*/ 793573 h 1815534"/>
                <a:gd name="connsiteX1" fmla="*/ 586345 w 829790"/>
                <a:gd name="connsiteY1" fmla="*/ 828 h 1815534"/>
                <a:gd name="connsiteX2" fmla="*/ 829790 w 829790"/>
                <a:gd name="connsiteY2" fmla="*/ 907873 h 1815534"/>
                <a:gd name="connsiteX3" fmla="*/ 586345 w 829790"/>
                <a:gd name="connsiteY3" fmla="*/ 1814918 h 1815534"/>
                <a:gd name="connsiteX4" fmla="*/ 0 w 829790"/>
                <a:gd name="connsiteY4" fmla="*/ 793573 h 1815534"/>
                <a:gd name="connsiteX0" fmla="*/ 9 w 829799"/>
                <a:gd name="connsiteY0" fmla="*/ 793260 h 1786688"/>
                <a:gd name="connsiteX1" fmla="*/ 586354 w 829799"/>
                <a:gd name="connsiteY1" fmla="*/ 515 h 1786688"/>
                <a:gd name="connsiteX2" fmla="*/ 829799 w 829799"/>
                <a:gd name="connsiteY2" fmla="*/ 907560 h 1786688"/>
                <a:gd name="connsiteX3" fmla="*/ 600641 w 829799"/>
                <a:gd name="connsiteY3" fmla="*/ 1786030 h 1786688"/>
                <a:gd name="connsiteX4" fmla="*/ 9 w 829799"/>
                <a:gd name="connsiteY4" fmla="*/ 793260 h 1786688"/>
                <a:gd name="connsiteX0" fmla="*/ 10 w 1201275"/>
                <a:gd name="connsiteY0" fmla="*/ 794052 h 1788790"/>
                <a:gd name="connsiteX1" fmla="*/ 586355 w 1201275"/>
                <a:gd name="connsiteY1" fmla="*/ 1307 h 1788790"/>
                <a:gd name="connsiteX2" fmla="*/ 1201275 w 1201275"/>
                <a:gd name="connsiteY2" fmla="*/ 979790 h 1788790"/>
                <a:gd name="connsiteX3" fmla="*/ 600642 w 1201275"/>
                <a:gd name="connsiteY3" fmla="*/ 1786822 h 1788790"/>
                <a:gd name="connsiteX4" fmla="*/ 10 w 1201275"/>
                <a:gd name="connsiteY4" fmla="*/ 794052 h 1788790"/>
                <a:gd name="connsiteX0" fmla="*/ 10 w 1236461"/>
                <a:gd name="connsiteY0" fmla="*/ 794052 h 1788790"/>
                <a:gd name="connsiteX1" fmla="*/ 586355 w 1236461"/>
                <a:gd name="connsiteY1" fmla="*/ 1307 h 1788790"/>
                <a:gd name="connsiteX2" fmla="*/ 1201275 w 1236461"/>
                <a:gd name="connsiteY2" fmla="*/ 979790 h 1788790"/>
                <a:gd name="connsiteX3" fmla="*/ 600642 w 1236461"/>
                <a:gd name="connsiteY3" fmla="*/ 1786822 h 1788790"/>
                <a:gd name="connsiteX4" fmla="*/ 10 w 1236461"/>
                <a:gd name="connsiteY4" fmla="*/ 794052 h 1788790"/>
                <a:gd name="connsiteX0" fmla="*/ 55694 w 1292145"/>
                <a:gd name="connsiteY0" fmla="*/ 793859 h 1788792"/>
                <a:gd name="connsiteX1" fmla="*/ 642039 w 1292145"/>
                <a:gd name="connsiteY1" fmla="*/ 1114 h 1788792"/>
                <a:gd name="connsiteX2" fmla="*/ 1256959 w 1292145"/>
                <a:gd name="connsiteY2" fmla="*/ 979597 h 1788792"/>
                <a:gd name="connsiteX3" fmla="*/ 656326 w 1292145"/>
                <a:gd name="connsiteY3" fmla="*/ 1786629 h 1788792"/>
                <a:gd name="connsiteX4" fmla="*/ 92125 w 1292145"/>
                <a:gd name="connsiteY4" fmla="*/ 1203369 h 1788792"/>
                <a:gd name="connsiteX5" fmla="*/ 55694 w 1292145"/>
                <a:gd name="connsiteY5" fmla="*/ 793859 h 1788792"/>
                <a:gd name="connsiteX0" fmla="*/ 46678 w 1277955"/>
                <a:gd name="connsiteY0" fmla="*/ 765326 h 1760259"/>
                <a:gd name="connsiteX1" fmla="*/ 504436 w 1277955"/>
                <a:gd name="connsiteY1" fmla="*/ 1156 h 1760259"/>
                <a:gd name="connsiteX2" fmla="*/ 1247943 w 1277955"/>
                <a:gd name="connsiteY2" fmla="*/ 951064 h 1760259"/>
                <a:gd name="connsiteX3" fmla="*/ 647310 w 1277955"/>
                <a:gd name="connsiteY3" fmla="*/ 1758096 h 1760259"/>
                <a:gd name="connsiteX4" fmla="*/ 83109 w 1277955"/>
                <a:gd name="connsiteY4" fmla="*/ 1174836 h 1760259"/>
                <a:gd name="connsiteX5" fmla="*/ 46678 w 1277955"/>
                <a:gd name="connsiteY5" fmla="*/ 765326 h 1760259"/>
                <a:gd name="connsiteX0" fmla="*/ 41317 w 1286961"/>
                <a:gd name="connsiteY0" fmla="*/ 436527 h 1774360"/>
                <a:gd name="connsiteX1" fmla="*/ 513363 w 1286961"/>
                <a:gd name="connsiteY1" fmla="*/ 15257 h 1774360"/>
                <a:gd name="connsiteX2" fmla="*/ 1256870 w 1286961"/>
                <a:gd name="connsiteY2" fmla="*/ 965165 h 1774360"/>
                <a:gd name="connsiteX3" fmla="*/ 656237 w 1286961"/>
                <a:gd name="connsiteY3" fmla="*/ 1772197 h 1774360"/>
                <a:gd name="connsiteX4" fmla="*/ 92036 w 1286961"/>
                <a:gd name="connsiteY4" fmla="*/ 1188937 h 1774360"/>
                <a:gd name="connsiteX5" fmla="*/ 41317 w 1286961"/>
                <a:gd name="connsiteY5" fmla="*/ 436527 h 1774360"/>
                <a:gd name="connsiteX0" fmla="*/ 37200 w 1280988"/>
                <a:gd name="connsiteY0" fmla="*/ 381504 h 1719337"/>
                <a:gd name="connsiteX1" fmla="*/ 452096 w 1280988"/>
                <a:gd name="connsiteY1" fmla="*/ 17384 h 1719337"/>
                <a:gd name="connsiteX2" fmla="*/ 1252753 w 1280988"/>
                <a:gd name="connsiteY2" fmla="*/ 910142 h 1719337"/>
                <a:gd name="connsiteX3" fmla="*/ 652120 w 1280988"/>
                <a:gd name="connsiteY3" fmla="*/ 1717174 h 1719337"/>
                <a:gd name="connsiteX4" fmla="*/ 87919 w 1280988"/>
                <a:gd name="connsiteY4" fmla="*/ 1133914 h 1719337"/>
                <a:gd name="connsiteX5" fmla="*/ 37200 w 1280988"/>
                <a:gd name="connsiteY5" fmla="*/ 381504 h 1719337"/>
                <a:gd name="connsiteX0" fmla="*/ 37200 w 1279939"/>
                <a:gd name="connsiteY0" fmla="*/ 433724 h 1771557"/>
                <a:gd name="connsiteX1" fmla="*/ 259368 w 1279939"/>
                <a:gd name="connsiteY1" fmla="*/ 100283 h 1771557"/>
                <a:gd name="connsiteX2" fmla="*/ 452096 w 1279939"/>
                <a:gd name="connsiteY2" fmla="*/ 69604 h 1771557"/>
                <a:gd name="connsiteX3" fmla="*/ 1252753 w 1279939"/>
                <a:gd name="connsiteY3" fmla="*/ 962362 h 1771557"/>
                <a:gd name="connsiteX4" fmla="*/ 652120 w 1279939"/>
                <a:gd name="connsiteY4" fmla="*/ 1769394 h 1771557"/>
                <a:gd name="connsiteX5" fmla="*/ 87919 w 1279939"/>
                <a:gd name="connsiteY5" fmla="*/ 1186134 h 1771557"/>
                <a:gd name="connsiteX6" fmla="*/ 37200 w 1279939"/>
                <a:gd name="connsiteY6" fmla="*/ 433724 h 1771557"/>
                <a:gd name="connsiteX0" fmla="*/ 16796 w 1259998"/>
                <a:gd name="connsiteY0" fmla="*/ 428748 h 1766581"/>
                <a:gd name="connsiteX1" fmla="*/ 138952 w 1259998"/>
                <a:gd name="connsiteY1" fmla="*/ 109595 h 1766581"/>
                <a:gd name="connsiteX2" fmla="*/ 431692 w 1259998"/>
                <a:gd name="connsiteY2" fmla="*/ 64628 h 1766581"/>
                <a:gd name="connsiteX3" fmla="*/ 1232349 w 1259998"/>
                <a:gd name="connsiteY3" fmla="*/ 957386 h 1766581"/>
                <a:gd name="connsiteX4" fmla="*/ 631716 w 1259998"/>
                <a:gd name="connsiteY4" fmla="*/ 1764418 h 1766581"/>
                <a:gd name="connsiteX5" fmla="*/ 67515 w 1259998"/>
                <a:gd name="connsiteY5" fmla="*/ 1181158 h 1766581"/>
                <a:gd name="connsiteX6" fmla="*/ 16796 w 1259998"/>
                <a:gd name="connsiteY6" fmla="*/ 428748 h 1766581"/>
                <a:gd name="connsiteX0" fmla="*/ 16796 w 1268791"/>
                <a:gd name="connsiteY0" fmla="*/ 612512 h 1950345"/>
                <a:gd name="connsiteX1" fmla="*/ 138952 w 1268791"/>
                <a:gd name="connsiteY1" fmla="*/ 293359 h 1950345"/>
                <a:gd name="connsiteX2" fmla="*/ 660292 w 1268791"/>
                <a:gd name="connsiteY2" fmla="*/ 34079 h 1950345"/>
                <a:gd name="connsiteX3" fmla="*/ 1232349 w 1268791"/>
                <a:gd name="connsiteY3" fmla="*/ 1141150 h 1950345"/>
                <a:gd name="connsiteX4" fmla="*/ 631716 w 1268791"/>
                <a:gd name="connsiteY4" fmla="*/ 1948182 h 1950345"/>
                <a:gd name="connsiteX5" fmla="*/ 67515 w 1268791"/>
                <a:gd name="connsiteY5" fmla="*/ 1364922 h 1950345"/>
                <a:gd name="connsiteX6" fmla="*/ 16796 w 1268791"/>
                <a:gd name="connsiteY6" fmla="*/ 612512 h 1950345"/>
                <a:gd name="connsiteX0" fmla="*/ 37171 w 1289166"/>
                <a:gd name="connsiteY0" fmla="*/ 612512 h 1950359"/>
                <a:gd name="connsiteX1" fmla="*/ 159327 w 1289166"/>
                <a:gd name="connsiteY1" fmla="*/ 293359 h 1950359"/>
                <a:gd name="connsiteX2" fmla="*/ 680667 w 1289166"/>
                <a:gd name="connsiteY2" fmla="*/ 34079 h 1950359"/>
                <a:gd name="connsiteX3" fmla="*/ 1252724 w 1289166"/>
                <a:gd name="connsiteY3" fmla="*/ 1141150 h 1950359"/>
                <a:gd name="connsiteX4" fmla="*/ 652091 w 1289166"/>
                <a:gd name="connsiteY4" fmla="*/ 1948182 h 1950359"/>
                <a:gd name="connsiteX5" fmla="*/ 87890 w 1289166"/>
                <a:gd name="connsiteY5" fmla="*/ 1364922 h 1950359"/>
                <a:gd name="connsiteX6" fmla="*/ 2164 w 1289166"/>
                <a:gd name="connsiteY6" fmla="*/ 936296 h 1950359"/>
                <a:gd name="connsiteX7" fmla="*/ 37171 w 1289166"/>
                <a:gd name="connsiteY7" fmla="*/ 612512 h 1950359"/>
                <a:gd name="connsiteX0" fmla="*/ 92908 w 1344903"/>
                <a:gd name="connsiteY0" fmla="*/ 612512 h 1950359"/>
                <a:gd name="connsiteX1" fmla="*/ 215064 w 1344903"/>
                <a:gd name="connsiteY1" fmla="*/ 293359 h 1950359"/>
                <a:gd name="connsiteX2" fmla="*/ 736404 w 1344903"/>
                <a:gd name="connsiteY2" fmla="*/ 34079 h 1950359"/>
                <a:gd name="connsiteX3" fmla="*/ 1308461 w 1344903"/>
                <a:gd name="connsiteY3" fmla="*/ 1141150 h 1950359"/>
                <a:gd name="connsiteX4" fmla="*/ 707828 w 1344903"/>
                <a:gd name="connsiteY4" fmla="*/ 1948182 h 1950359"/>
                <a:gd name="connsiteX5" fmla="*/ 143627 w 1344903"/>
                <a:gd name="connsiteY5" fmla="*/ 1364922 h 1950359"/>
                <a:gd name="connsiteX6" fmla="*/ 751 w 1344903"/>
                <a:gd name="connsiteY6" fmla="*/ 936296 h 1950359"/>
                <a:gd name="connsiteX7" fmla="*/ 92908 w 1344903"/>
                <a:gd name="connsiteY7" fmla="*/ 612512 h 1950359"/>
                <a:gd name="connsiteX0" fmla="*/ 92908 w 1335155"/>
                <a:gd name="connsiteY0" fmla="*/ 612512 h 1952618"/>
                <a:gd name="connsiteX1" fmla="*/ 215064 w 1335155"/>
                <a:gd name="connsiteY1" fmla="*/ 293359 h 1952618"/>
                <a:gd name="connsiteX2" fmla="*/ 736404 w 1335155"/>
                <a:gd name="connsiteY2" fmla="*/ 34079 h 1952618"/>
                <a:gd name="connsiteX3" fmla="*/ 1308461 w 1335155"/>
                <a:gd name="connsiteY3" fmla="*/ 1141150 h 1952618"/>
                <a:gd name="connsiteX4" fmla="*/ 1186614 w 1335155"/>
                <a:gd name="connsiteY4" fmla="*/ 1607809 h 1952618"/>
                <a:gd name="connsiteX5" fmla="*/ 707828 w 1335155"/>
                <a:gd name="connsiteY5" fmla="*/ 1948182 h 1952618"/>
                <a:gd name="connsiteX6" fmla="*/ 143627 w 1335155"/>
                <a:gd name="connsiteY6" fmla="*/ 1364922 h 1952618"/>
                <a:gd name="connsiteX7" fmla="*/ 751 w 1335155"/>
                <a:gd name="connsiteY7" fmla="*/ 936296 h 1952618"/>
                <a:gd name="connsiteX8" fmla="*/ 92908 w 1335155"/>
                <a:gd name="connsiteY8" fmla="*/ 612512 h 1952618"/>
                <a:gd name="connsiteX0" fmla="*/ 92908 w 1526805"/>
                <a:gd name="connsiteY0" fmla="*/ 612512 h 2181944"/>
                <a:gd name="connsiteX1" fmla="*/ 215064 w 1526805"/>
                <a:gd name="connsiteY1" fmla="*/ 293359 h 2181944"/>
                <a:gd name="connsiteX2" fmla="*/ 736404 w 1526805"/>
                <a:gd name="connsiteY2" fmla="*/ 34079 h 2181944"/>
                <a:gd name="connsiteX3" fmla="*/ 1308461 w 1526805"/>
                <a:gd name="connsiteY3" fmla="*/ 1141150 h 2181944"/>
                <a:gd name="connsiteX4" fmla="*/ 1500939 w 1526805"/>
                <a:gd name="connsiteY4" fmla="*/ 2136446 h 2181944"/>
                <a:gd name="connsiteX5" fmla="*/ 707828 w 1526805"/>
                <a:gd name="connsiteY5" fmla="*/ 1948182 h 2181944"/>
                <a:gd name="connsiteX6" fmla="*/ 143627 w 1526805"/>
                <a:gd name="connsiteY6" fmla="*/ 1364922 h 2181944"/>
                <a:gd name="connsiteX7" fmla="*/ 751 w 1526805"/>
                <a:gd name="connsiteY7" fmla="*/ 936296 h 2181944"/>
                <a:gd name="connsiteX8" fmla="*/ 92908 w 1526805"/>
                <a:gd name="connsiteY8" fmla="*/ 612512 h 2181944"/>
                <a:gd name="connsiteX0" fmla="*/ 92908 w 1876881"/>
                <a:gd name="connsiteY0" fmla="*/ 612512 h 2181944"/>
                <a:gd name="connsiteX1" fmla="*/ 215064 w 1876881"/>
                <a:gd name="connsiteY1" fmla="*/ 293359 h 2181944"/>
                <a:gd name="connsiteX2" fmla="*/ 736404 w 1876881"/>
                <a:gd name="connsiteY2" fmla="*/ 34079 h 2181944"/>
                <a:gd name="connsiteX3" fmla="*/ 1308461 w 1876881"/>
                <a:gd name="connsiteY3" fmla="*/ 1141150 h 2181944"/>
                <a:gd name="connsiteX4" fmla="*/ 1500939 w 1876881"/>
                <a:gd name="connsiteY4" fmla="*/ 2136446 h 2181944"/>
                <a:gd name="connsiteX5" fmla="*/ 707828 w 1876881"/>
                <a:gd name="connsiteY5" fmla="*/ 1948182 h 2181944"/>
                <a:gd name="connsiteX6" fmla="*/ 143627 w 1876881"/>
                <a:gd name="connsiteY6" fmla="*/ 1364922 h 2181944"/>
                <a:gd name="connsiteX7" fmla="*/ 751 w 1876881"/>
                <a:gd name="connsiteY7" fmla="*/ 936296 h 2181944"/>
                <a:gd name="connsiteX8" fmla="*/ 92908 w 1876881"/>
                <a:gd name="connsiteY8" fmla="*/ 612512 h 2181944"/>
                <a:gd name="connsiteX0" fmla="*/ 92908 w 2072719"/>
                <a:gd name="connsiteY0" fmla="*/ 612512 h 2272250"/>
                <a:gd name="connsiteX1" fmla="*/ 215064 w 2072719"/>
                <a:gd name="connsiteY1" fmla="*/ 293359 h 2272250"/>
                <a:gd name="connsiteX2" fmla="*/ 736404 w 2072719"/>
                <a:gd name="connsiteY2" fmla="*/ 34079 h 2272250"/>
                <a:gd name="connsiteX3" fmla="*/ 1308461 w 2072719"/>
                <a:gd name="connsiteY3" fmla="*/ 1141150 h 2272250"/>
                <a:gd name="connsiteX4" fmla="*/ 1743826 w 2072719"/>
                <a:gd name="connsiteY4" fmla="*/ 2236458 h 2272250"/>
                <a:gd name="connsiteX5" fmla="*/ 707828 w 2072719"/>
                <a:gd name="connsiteY5" fmla="*/ 1948182 h 2272250"/>
                <a:gd name="connsiteX6" fmla="*/ 143627 w 2072719"/>
                <a:gd name="connsiteY6" fmla="*/ 1364922 h 2272250"/>
                <a:gd name="connsiteX7" fmla="*/ 751 w 2072719"/>
                <a:gd name="connsiteY7" fmla="*/ 936296 h 2272250"/>
                <a:gd name="connsiteX8" fmla="*/ 92908 w 2072719"/>
                <a:gd name="connsiteY8" fmla="*/ 612512 h 2272250"/>
                <a:gd name="connsiteX0" fmla="*/ 92908 w 2132442"/>
                <a:gd name="connsiteY0" fmla="*/ 612512 h 2367953"/>
                <a:gd name="connsiteX1" fmla="*/ 215064 w 2132442"/>
                <a:gd name="connsiteY1" fmla="*/ 293359 h 2367953"/>
                <a:gd name="connsiteX2" fmla="*/ 736404 w 2132442"/>
                <a:gd name="connsiteY2" fmla="*/ 34079 h 2367953"/>
                <a:gd name="connsiteX3" fmla="*/ 1308461 w 2132442"/>
                <a:gd name="connsiteY3" fmla="*/ 1141150 h 2367953"/>
                <a:gd name="connsiteX4" fmla="*/ 1815263 w 2132442"/>
                <a:gd name="connsiteY4" fmla="*/ 2336470 h 2367953"/>
                <a:gd name="connsiteX5" fmla="*/ 707828 w 2132442"/>
                <a:gd name="connsiteY5" fmla="*/ 1948182 h 2367953"/>
                <a:gd name="connsiteX6" fmla="*/ 143627 w 2132442"/>
                <a:gd name="connsiteY6" fmla="*/ 1364922 h 2367953"/>
                <a:gd name="connsiteX7" fmla="*/ 751 w 2132442"/>
                <a:gd name="connsiteY7" fmla="*/ 936296 h 2367953"/>
                <a:gd name="connsiteX8" fmla="*/ 92908 w 2132442"/>
                <a:gd name="connsiteY8" fmla="*/ 612512 h 2367953"/>
                <a:gd name="connsiteX0" fmla="*/ 92908 w 2123645"/>
                <a:gd name="connsiteY0" fmla="*/ 602814 h 2356209"/>
                <a:gd name="connsiteX1" fmla="*/ 215064 w 2123645"/>
                <a:gd name="connsiteY1" fmla="*/ 283661 h 2356209"/>
                <a:gd name="connsiteX2" fmla="*/ 736404 w 2123645"/>
                <a:gd name="connsiteY2" fmla="*/ 24381 h 2356209"/>
                <a:gd name="connsiteX3" fmla="*/ 1251311 w 2123645"/>
                <a:gd name="connsiteY3" fmla="*/ 960002 h 2356209"/>
                <a:gd name="connsiteX4" fmla="*/ 1815263 w 2123645"/>
                <a:gd name="connsiteY4" fmla="*/ 2326772 h 2356209"/>
                <a:gd name="connsiteX5" fmla="*/ 707828 w 2123645"/>
                <a:gd name="connsiteY5" fmla="*/ 1938484 h 2356209"/>
                <a:gd name="connsiteX6" fmla="*/ 143627 w 2123645"/>
                <a:gd name="connsiteY6" fmla="*/ 1355224 h 2356209"/>
                <a:gd name="connsiteX7" fmla="*/ 751 w 2123645"/>
                <a:gd name="connsiteY7" fmla="*/ 926598 h 2356209"/>
                <a:gd name="connsiteX8" fmla="*/ 92908 w 2123645"/>
                <a:gd name="connsiteY8" fmla="*/ 602814 h 2356209"/>
                <a:gd name="connsiteX0" fmla="*/ 92908 w 1854424"/>
                <a:gd name="connsiteY0" fmla="*/ 602814 h 2356209"/>
                <a:gd name="connsiteX1" fmla="*/ 215064 w 1854424"/>
                <a:gd name="connsiteY1" fmla="*/ 283661 h 2356209"/>
                <a:gd name="connsiteX2" fmla="*/ 736404 w 1854424"/>
                <a:gd name="connsiteY2" fmla="*/ 24381 h 2356209"/>
                <a:gd name="connsiteX3" fmla="*/ 1251311 w 1854424"/>
                <a:gd name="connsiteY3" fmla="*/ 960002 h 2356209"/>
                <a:gd name="connsiteX4" fmla="*/ 1572377 w 1854424"/>
                <a:gd name="connsiteY4" fmla="*/ 1412372 h 2356209"/>
                <a:gd name="connsiteX5" fmla="*/ 1815263 w 1854424"/>
                <a:gd name="connsiteY5" fmla="*/ 2326772 h 2356209"/>
                <a:gd name="connsiteX6" fmla="*/ 707828 w 1854424"/>
                <a:gd name="connsiteY6" fmla="*/ 1938484 h 2356209"/>
                <a:gd name="connsiteX7" fmla="*/ 143627 w 1854424"/>
                <a:gd name="connsiteY7" fmla="*/ 1355224 h 2356209"/>
                <a:gd name="connsiteX8" fmla="*/ 751 w 1854424"/>
                <a:gd name="connsiteY8" fmla="*/ 926598 h 2356209"/>
                <a:gd name="connsiteX9" fmla="*/ 92908 w 1854424"/>
                <a:gd name="connsiteY9" fmla="*/ 602814 h 2356209"/>
                <a:gd name="connsiteX0" fmla="*/ 92908 w 1854424"/>
                <a:gd name="connsiteY0" fmla="*/ 766874 h 2520269"/>
                <a:gd name="connsiteX1" fmla="*/ 215064 w 1854424"/>
                <a:gd name="connsiteY1" fmla="*/ 447721 h 2520269"/>
                <a:gd name="connsiteX2" fmla="*/ 607816 w 1854424"/>
                <a:gd name="connsiteY2" fmla="*/ 16991 h 2520269"/>
                <a:gd name="connsiteX3" fmla="*/ 1251311 w 1854424"/>
                <a:gd name="connsiteY3" fmla="*/ 1124062 h 2520269"/>
                <a:gd name="connsiteX4" fmla="*/ 1572377 w 1854424"/>
                <a:gd name="connsiteY4" fmla="*/ 1576432 h 2520269"/>
                <a:gd name="connsiteX5" fmla="*/ 1815263 w 1854424"/>
                <a:gd name="connsiteY5" fmla="*/ 2490832 h 2520269"/>
                <a:gd name="connsiteX6" fmla="*/ 707828 w 1854424"/>
                <a:gd name="connsiteY6" fmla="*/ 2102544 h 2520269"/>
                <a:gd name="connsiteX7" fmla="*/ 143627 w 1854424"/>
                <a:gd name="connsiteY7" fmla="*/ 1519284 h 2520269"/>
                <a:gd name="connsiteX8" fmla="*/ 751 w 1854424"/>
                <a:gd name="connsiteY8" fmla="*/ 1090658 h 2520269"/>
                <a:gd name="connsiteX9" fmla="*/ 92908 w 1854424"/>
                <a:gd name="connsiteY9" fmla="*/ 766874 h 2520269"/>
                <a:gd name="connsiteX0" fmla="*/ 92908 w 1854424"/>
                <a:gd name="connsiteY0" fmla="*/ 1032808 h 2786203"/>
                <a:gd name="connsiteX1" fmla="*/ 215064 w 1854424"/>
                <a:gd name="connsiteY1" fmla="*/ 713655 h 2786203"/>
                <a:gd name="connsiteX2" fmla="*/ 879278 w 1854424"/>
                <a:gd name="connsiteY2" fmla="*/ 11463 h 2786203"/>
                <a:gd name="connsiteX3" fmla="*/ 1251311 w 1854424"/>
                <a:gd name="connsiteY3" fmla="*/ 1389996 h 2786203"/>
                <a:gd name="connsiteX4" fmla="*/ 1572377 w 1854424"/>
                <a:gd name="connsiteY4" fmla="*/ 1842366 h 2786203"/>
                <a:gd name="connsiteX5" fmla="*/ 1815263 w 1854424"/>
                <a:gd name="connsiteY5" fmla="*/ 2756766 h 2786203"/>
                <a:gd name="connsiteX6" fmla="*/ 707828 w 1854424"/>
                <a:gd name="connsiteY6" fmla="*/ 2368478 h 2786203"/>
                <a:gd name="connsiteX7" fmla="*/ 143627 w 1854424"/>
                <a:gd name="connsiteY7" fmla="*/ 1785218 h 2786203"/>
                <a:gd name="connsiteX8" fmla="*/ 751 w 1854424"/>
                <a:gd name="connsiteY8" fmla="*/ 1356592 h 2786203"/>
                <a:gd name="connsiteX9" fmla="*/ 92908 w 1854424"/>
                <a:gd name="connsiteY9" fmla="*/ 1032808 h 2786203"/>
                <a:gd name="connsiteX0" fmla="*/ 92908 w 1854424"/>
                <a:gd name="connsiteY0" fmla="*/ 1031143 h 2784538"/>
                <a:gd name="connsiteX1" fmla="*/ 215064 w 1854424"/>
                <a:gd name="connsiteY1" fmla="*/ 711990 h 2784538"/>
                <a:gd name="connsiteX2" fmla="*/ 879278 w 1854424"/>
                <a:gd name="connsiteY2" fmla="*/ 9798 h 2784538"/>
                <a:gd name="connsiteX3" fmla="*/ 1279886 w 1854424"/>
                <a:gd name="connsiteY3" fmla="*/ 1331181 h 2784538"/>
                <a:gd name="connsiteX4" fmla="*/ 1572377 w 1854424"/>
                <a:gd name="connsiteY4" fmla="*/ 1840701 h 2784538"/>
                <a:gd name="connsiteX5" fmla="*/ 1815263 w 1854424"/>
                <a:gd name="connsiteY5" fmla="*/ 2755101 h 2784538"/>
                <a:gd name="connsiteX6" fmla="*/ 707828 w 1854424"/>
                <a:gd name="connsiteY6" fmla="*/ 2366813 h 2784538"/>
                <a:gd name="connsiteX7" fmla="*/ 143627 w 1854424"/>
                <a:gd name="connsiteY7" fmla="*/ 1783553 h 2784538"/>
                <a:gd name="connsiteX8" fmla="*/ 751 w 1854424"/>
                <a:gd name="connsiteY8" fmla="*/ 1354927 h 2784538"/>
                <a:gd name="connsiteX9" fmla="*/ 92908 w 1854424"/>
                <a:gd name="connsiteY9" fmla="*/ 1031143 h 2784538"/>
                <a:gd name="connsiteX0" fmla="*/ 92908 w 1854424"/>
                <a:gd name="connsiteY0" fmla="*/ 1031944 h 2785339"/>
                <a:gd name="connsiteX1" fmla="*/ 215064 w 1854424"/>
                <a:gd name="connsiteY1" fmla="*/ 712791 h 2785339"/>
                <a:gd name="connsiteX2" fmla="*/ 879278 w 1854424"/>
                <a:gd name="connsiteY2" fmla="*/ 10599 h 2785339"/>
                <a:gd name="connsiteX3" fmla="*/ 1013607 w 1854424"/>
                <a:gd name="connsiteY3" fmla="*/ 363330 h 2785339"/>
                <a:gd name="connsiteX4" fmla="*/ 1279886 w 1854424"/>
                <a:gd name="connsiteY4" fmla="*/ 1331982 h 2785339"/>
                <a:gd name="connsiteX5" fmla="*/ 1572377 w 1854424"/>
                <a:gd name="connsiteY5" fmla="*/ 1841502 h 2785339"/>
                <a:gd name="connsiteX6" fmla="*/ 1815263 w 1854424"/>
                <a:gd name="connsiteY6" fmla="*/ 2755902 h 2785339"/>
                <a:gd name="connsiteX7" fmla="*/ 707828 w 1854424"/>
                <a:gd name="connsiteY7" fmla="*/ 2367614 h 2785339"/>
                <a:gd name="connsiteX8" fmla="*/ 143627 w 1854424"/>
                <a:gd name="connsiteY8" fmla="*/ 1784354 h 2785339"/>
                <a:gd name="connsiteX9" fmla="*/ 751 w 1854424"/>
                <a:gd name="connsiteY9" fmla="*/ 1355728 h 2785339"/>
                <a:gd name="connsiteX10" fmla="*/ 92908 w 1854424"/>
                <a:gd name="connsiteY10" fmla="*/ 1031944 h 2785339"/>
                <a:gd name="connsiteX0" fmla="*/ 92908 w 1854424"/>
                <a:gd name="connsiteY0" fmla="*/ 1059434 h 2812829"/>
                <a:gd name="connsiteX1" fmla="*/ 215064 w 1854424"/>
                <a:gd name="connsiteY1" fmla="*/ 740281 h 2812829"/>
                <a:gd name="connsiteX2" fmla="*/ 736403 w 1854424"/>
                <a:gd name="connsiteY2" fmla="*/ 9514 h 2812829"/>
                <a:gd name="connsiteX3" fmla="*/ 1013607 w 1854424"/>
                <a:gd name="connsiteY3" fmla="*/ 390820 h 2812829"/>
                <a:gd name="connsiteX4" fmla="*/ 1279886 w 1854424"/>
                <a:gd name="connsiteY4" fmla="*/ 1359472 h 2812829"/>
                <a:gd name="connsiteX5" fmla="*/ 1572377 w 1854424"/>
                <a:gd name="connsiteY5" fmla="*/ 1868992 h 2812829"/>
                <a:gd name="connsiteX6" fmla="*/ 1815263 w 1854424"/>
                <a:gd name="connsiteY6" fmla="*/ 2783392 h 2812829"/>
                <a:gd name="connsiteX7" fmla="*/ 707828 w 1854424"/>
                <a:gd name="connsiteY7" fmla="*/ 2395104 h 2812829"/>
                <a:gd name="connsiteX8" fmla="*/ 143627 w 1854424"/>
                <a:gd name="connsiteY8" fmla="*/ 1811844 h 2812829"/>
                <a:gd name="connsiteX9" fmla="*/ 751 w 1854424"/>
                <a:gd name="connsiteY9" fmla="*/ 1383218 h 2812829"/>
                <a:gd name="connsiteX10" fmla="*/ 92908 w 1854424"/>
                <a:gd name="connsiteY10" fmla="*/ 1059434 h 2812829"/>
                <a:gd name="connsiteX0" fmla="*/ 92908 w 1854424"/>
                <a:gd name="connsiteY0" fmla="*/ 1463127 h 3216522"/>
                <a:gd name="connsiteX1" fmla="*/ 215064 w 1854424"/>
                <a:gd name="connsiteY1" fmla="*/ 1143974 h 3216522"/>
                <a:gd name="connsiteX2" fmla="*/ 736403 w 1854424"/>
                <a:gd name="connsiteY2" fmla="*/ 413207 h 3216522"/>
                <a:gd name="connsiteX3" fmla="*/ 1799420 w 1854424"/>
                <a:gd name="connsiteY3" fmla="*/ 65850 h 3216522"/>
                <a:gd name="connsiteX4" fmla="*/ 1279886 w 1854424"/>
                <a:gd name="connsiteY4" fmla="*/ 1763165 h 3216522"/>
                <a:gd name="connsiteX5" fmla="*/ 1572377 w 1854424"/>
                <a:gd name="connsiteY5" fmla="*/ 2272685 h 3216522"/>
                <a:gd name="connsiteX6" fmla="*/ 1815263 w 1854424"/>
                <a:gd name="connsiteY6" fmla="*/ 3187085 h 3216522"/>
                <a:gd name="connsiteX7" fmla="*/ 707828 w 1854424"/>
                <a:gd name="connsiteY7" fmla="*/ 2798797 h 3216522"/>
                <a:gd name="connsiteX8" fmla="*/ 143627 w 1854424"/>
                <a:gd name="connsiteY8" fmla="*/ 2215537 h 3216522"/>
                <a:gd name="connsiteX9" fmla="*/ 751 w 1854424"/>
                <a:gd name="connsiteY9" fmla="*/ 1786911 h 3216522"/>
                <a:gd name="connsiteX10" fmla="*/ 92908 w 1854424"/>
                <a:gd name="connsiteY10" fmla="*/ 1463127 h 3216522"/>
                <a:gd name="connsiteX0" fmla="*/ 92908 w 1854424"/>
                <a:gd name="connsiteY0" fmla="*/ 1450257 h 3203652"/>
                <a:gd name="connsiteX1" fmla="*/ 215064 w 1854424"/>
                <a:gd name="connsiteY1" fmla="*/ 1131104 h 3203652"/>
                <a:gd name="connsiteX2" fmla="*/ 736403 w 1854424"/>
                <a:gd name="connsiteY2" fmla="*/ 400337 h 3203652"/>
                <a:gd name="connsiteX3" fmla="*/ 1656545 w 1854424"/>
                <a:gd name="connsiteY3" fmla="*/ 67268 h 3203652"/>
                <a:gd name="connsiteX4" fmla="*/ 1279886 w 1854424"/>
                <a:gd name="connsiteY4" fmla="*/ 1750295 h 3203652"/>
                <a:gd name="connsiteX5" fmla="*/ 1572377 w 1854424"/>
                <a:gd name="connsiteY5" fmla="*/ 2259815 h 3203652"/>
                <a:gd name="connsiteX6" fmla="*/ 1815263 w 1854424"/>
                <a:gd name="connsiteY6" fmla="*/ 3174215 h 3203652"/>
                <a:gd name="connsiteX7" fmla="*/ 707828 w 1854424"/>
                <a:gd name="connsiteY7" fmla="*/ 2785927 h 3203652"/>
                <a:gd name="connsiteX8" fmla="*/ 143627 w 1854424"/>
                <a:gd name="connsiteY8" fmla="*/ 2202667 h 3203652"/>
                <a:gd name="connsiteX9" fmla="*/ 751 w 1854424"/>
                <a:gd name="connsiteY9" fmla="*/ 1774041 h 3203652"/>
                <a:gd name="connsiteX10" fmla="*/ 92908 w 1854424"/>
                <a:gd name="connsiteY10" fmla="*/ 1450257 h 3203652"/>
                <a:gd name="connsiteX0" fmla="*/ 92908 w 1854424"/>
                <a:gd name="connsiteY0" fmla="*/ 1394210 h 3147605"/>
                <a:gd name="connsiteX1" fmla="*/ 215064 w 1854424"/>
                <a:gd name="connsiteY1" fmla="*/ 1075057 h 3147605"/>
                <a:gd name="connsiteX2" fmla="*/ 736403 w 1854424"/>
                <a:gd name="connsiteY2" fmla="*/ 344290 h 3147605"/>
                <a:gd name="connsiteX3" fmla="*/ 1656545 w 1854424"/>
                <a:gd name="connsiteY3" fmla="*/ 11221 h 3147605"/>
                <a:gd name="connsiteX4" fmla="*/ 1470807 w 1854424"/>
                <a:gd name="connsiteY4" fmla="*/ 725597 h 3147605"/>
                <a:gd name="connsiteX5" fmla="*/ 1279886 w 1854424"/>
                <a:gd name="connsiteY5" fmla="*/ 1694248 h 3147605"/>
                <a:gd name="connsiteX6" fmla="*/ 1572377 w 1854424"/>
                <a:gd name="connsiteY6" fmla="*/ 2203768 h 3147605"/>
                <a:gd name="connsiteX7" fmla="*/ 1815263 w 1854424"/>
                <a:gd name="connsiteY7" fmla="*/ 3118168 h 3147605"/>
                <a:gd name="connsiteX8" fmla="*/ 707828 w 1854424"/>
                <a:gd name="connsiteY8" fmla="*/ 2729880 h 3147605"/>
                <a:gd name="connsiteX9" fmla="*/ 143627 w 1854424"/>
                <a:gd name="connsiteY9" fmla="*/ 2146620 h 3147605"/>
                <a:gd name="connsiteX10" fmla="*/ 751 w 1854424"/>
                <a:gd name="connsiteY10" fmla="*/ 1717994 h 3147605"/>
                <a:gd name="connsiteX11" fmla="*/ 92908 w 1854424"/>
                <a:gd name="connsiteY11" fmla="*/ 1394210 h 3147605"/>
                <a:gd name="connsiteX0" fmla="*/ 92908 w 2036277"/>
                <a:gd name="connsiteY0" fmla="*/ 1394210 h 3147605"/>
                <a:gd name="connsiteX1" fmla="*/ 215064 w 2036277"/>
                <a:gd name="connsiteY1" fmla="*/ 1075057 h 3147605"/>
                <a:gd name="connsiteX2" fmla="*/ 736403 w 2036277"/>
                <a:gd name="connsiteY2" fmla="*/ 344290 h 3147605"/>
                <a:gd name="connsiteX3" fmla="*/ 1656545 w 2036277"/>
                <a:gd name="connsiteY3" fmla="*/ 11221 h 3147605"/>
                <a:gd name="connsiteX4" fmla="*/ 2028020 w 2036277"/>
                <a:gd name="connsiteY4" fmla="*/ 782747 h 3147605"/>
                <a:gd name="connsiteX5" fmla="*/ 1279886 w 2036277"/>
                <a:gd name="connsiteY5" fmla="*/ 1694248 h 3147605"/>
                <a:gd name="connsiteX6" fmla="*/ 1572377 w 2036277"/>
                <a:gd name="connsiteY6" fmla="*/ 2203768 h 3147605"/>
                <a:gd name="connsiteX7" fmla="*/ 1815263 w 2036277"/>
                <a:gd name="connsiteY7" fmla="*/ 3118168 h 3147605"/>
                <a:gd name="connsiteX8" fmla="*/ 707828 w 2036277"/>
                <a:gd name="connsiteY8" fmla="*/ 2729880 h 3147605"/>
                <a:gd name="connsiteX9" fmla="*/ 143627 w 2036277"/>
                <a:gd name="connsiteY9" fmla="*/ 2146620 h 3147605"/>
                <a:gd name="connsiteX10" fmla="*/ 751 w 2036277"/>
                <a:gd name="connsiteY10" fmla="*/ 1717994 h 3147605"/>
                <a:gd name="connsiteX11" fmla="*/ 92908 w 2036277"/>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572377 w 2056135"/>
                <a:gd name="connsiteY6" fmla="*/ 2203768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279886 w 2056135"/>
                <a:gd name="connsiteY5" fmla="*/ 1694248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56135"/>
                <a:gd name="connsiteY0" fmla="*/ 1394210 h 3147605"/>
                <a:gd name="connsiteX1" fmla="*/ 215064 w 2056135"/>
                <a:gd name="connsiteY1" fmla="*/ 1075057 h 3147605"/>
                <a:gd name="connsiteX2" fmla="*/ 736403 w 2056135"/>
                <a:gd name="connsiteY2" fmla="*/ 344290 h 3147605"/>
                <a:gd name="connsiteX3" fmla="*/ 1656545 w 2056135"/>
                <a:gd name="connsiteY3" fmla="*/ 11221 h 3147605"/>
                <a:gd name="connsiteX4" fmla="*/ 2028020 w 2056135"/>
                <a:gd name="connsiteY4" fmla="*/ 782747 h 3147605"/>
                <a:gd name="connsiteX5" fmla="*/ 1308461 w 2056135"/>
                <a:gd name="connsiteY5" fmla="*/ 1822835 h 3147605"/>
                <a:gd name="connsiteX6" fmla="*/ 1943852 w 2056135"/>
                <a:gd name="connsiteY6" fmla="*/ 2346643 h 3147605"/>
                <a:gd name="connsiteX7" fmla="*/ 1815263 w 2056135"/>
                <a:gd name="connsiteY7" fmla="*/ 3118168 h 3147605"/>
                <a:gd name="connsiteX8" fmla="*/ 707828 w 2056135"/>
                <a:gd name="connsiteY8" fmla="*/ 2729880 h 3147605"/>
                <a:gd name="connsiteX9" fmla="*/ 143627 w 2056135"/>
                <a:gd name="connsiteY9" fmla="*/ 2146620 h 3147605"/>
                <a:gd name="connsiteX10" fmla="*/ 751 w 2056135"/>
                <a:gd name="connsiteY10" fmla="*/ 1717994 h 3147605"/>
                <a:gd name="connsiteX11" fmla="*/ 92908 w 2056135"/>
                <a:gd name="connsiteY11"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585107 w 2028413"/>
                <a:gd name="connsiteY5" fmla="*/ 136853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147605"/>
                <a:gd name="connsiteX1" fmla="*/ 215064 w 2028413"/>
                <a:gd name="connsiteY1" fmla="*/ 1075057 h 3147605"/>
                <a:gd name="connsiteX2" fmla="*/ 736403 w 2028413"/>
                <a:gd name="connsiteY2" fmla="*/ 344290 h 3147605"/>
                <a:gd name="connsiteX3" fmla="*/ 1656545 w 2028413"/>
                <a:gd name="connsiteY3" fmla="*/ 11221 h 3147605"/>
                <a:gd name="connsiteX4" fmla="*/ 2028020 w 2028413"/>
                <a:gd name="connsiteY4" fmla="*/ 782747 h 3147605"/>
                <a:gd name="connsiteX5" fmla="*/ 1242207 w 2028413"/>
                <a:gd name="connsiteY5" fmla="*/ 1425684 h 3147605"/>
                <a:gd name="connsiteX6" fmla="*/ 1308461 w 2028413"/>
                <a:gd name="connsiteY6" fmla="*/ 1822835 h 3147605"/>
                <a:gd name="connsiteX7" fmla="*/ 1943852 w 2028413"/>
                <a:gd name="connsiteY7" fmla="*/ 2346643 h 3147605"/>
                <a:gd name="connsiteX8" fmla="*/ 1815263 w 2028413"/>
                <a:gd name="connsiteY8" fmla="*/ 3118168 h 3147605"/>
                <a:gd name="connsiteX9" fmla="*/ 707828 w 2028413"/>
                <a:gd name="connsiteY9" fmla="*/ 2729880 h 3147605"/>
                <a:gd name="connsiteX10" fmla="*/ 143627 w 2028413"/>
                <a:gd name="connsiteY10" fmla="*/ 2146620 h 3147605"/>
                <a:gd name="connsiteX11" fmla="*/ 751 w 2028413"/>
                <a:gd name="connsiteY11" fmla="*/ 1717994 h 3147605"/>
                <a:gd name="connsiteX12" fmla="*/ 92908 w 2028413"/>
                <a:gd name="connsiteY12" fmla="*/ 1394210 h 314760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943852 w 2028413"/>
                <a:gd name="connsiteY7" fmla="*/ 2346643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28413"/>
                <a:gd name="connsiteY0" fmla="*/ 1394210 h 3093785"/>
                <a:gd name="connsiteX1" fmla="*/ 215064 w 2028413"/>
                <a:gd name="connsiteY1" fmla="*/ 1075057 h 3093785"/>
                <a:gd name="connsiteX2" fmla="*/ 736403 w 2028413"/>
                <a:gd name="connsiteY2" fmla="*/ 344290 h 3093785"/>
                <a:gd name="connsiteX3" fmla="*/ 1656545 w 2028413"/>
                <a:gd name="connsiteY3" fmla="*/ 11221 h 3093785"/>
                <a:gd name="connsiteX4" fmla="*/ 2028020 w 2028413"/>
                <a:gd name="connsiteY4" fmla="*/ 782747 h 3093785"/>
                <a:gd name="connsiteX5" fmla="*/ 1242207 w 2028413"/>
                <a:gd name="connsiteY5" fmla="*/ 1425684 h 3093785"/>
                <a:gd name="connsiteX6" fmla="*/ 1308461 w 2028413"/>
                <a:gd name="connsiteY6" fmla="*/ 1822835 h 3093785"/>
                <a:gd name="connsiteX7" fmla="*/ 1843839 w 2028413"/>
                <a:gd name="connsiteY7" fmla="*/ 2360930 h 3093785"/>
                <a:gd name="connsiteX8" fmla="*/ 1715251 w 2028413"/>
                <a:gd name="connsiteY8" fmla="*/ 3061018 h 3093785"/>
                <a:gd name="connsiteX9" fmla="*/ 707828 w 2028413"/>
                <a:gd name="connsiteY9" fmla="*/ 2729880 h 3093785"/>
                <a:gd name="connsiteX10" fmla="*/ 143627 w 2028413"/>
                <a:gd name="connsiteY10" fmla="*/ 2146620 h 3093785"/>
                <a:gd name="connsiteX11" fmla="*/ 751 w 2028413"/>
                <a:gd name="connsiteY11" fmla="*/ 1717994 h 3093785"/>
                <a:gd name="connsiteX12" fmla="*/ 92908 w 2028413"/>
                <a:gd name="connsiteY12" fmla="*/ 1394210 h 3093785"/>
                <a:gd name="connsiteX0" fmla="*/ 92908 w 2085495"/>
                <a:gd name="connsiteY0" fmla="*/ 1394210 h 3093785"/>
                <a:gd name="connsiteX1" fmla="*/ 215064 w 2085495"/>
                <a:gd name="connsiteY1" fmla="*/ 1075057 h 3093785"/>
                <a:gd name="connsiteX2" fmla="*/ 736403 w 2085495"/>
                <a:gd name="connsiteY2" fmla="*/ 344290 h 3093785"/>
                <a:gd name="connsiteX3" fmla="*/ 1656545 w 2085495"/>
                <a:gd name="connsiteY3" fmla="*/ 11221 h 3093785"/>
                <a:gd name="connsiteX4" fmla="*/ 2085170 w 2085495"/>
                <a:gd name="connsiteY4" fmla="*/ 539859 h 3093785"/>
                <a:gd name="connsiteX5" fmla="*/ 1242207 w 2085495"/>
                <a:gd name="connsiteY5" fmla="*/ 1425684 h 3093785"/>
                <a:gd name="connsiteX6" fmla="*/ 1308461 w 2085495"/>
                <a:gd name="connsiteY6" fmla="*/ 1822835 h 3093785"/>
                <a:gd name="connsiteX7" fmla="*/ 1843839 w 2085495"/>
                <a:gd name="connsiteY7" fmla="*/ 2360930 h 3093785"/>
                <a:gd name="connsiteX8" fmla="*/ 1715251 w 2085495"/>
                <a:gd name="connsiteY8" fmla="*/ 3061018 h 3093785"/>
                <a:gd name="connsiteX9" fmla="*/ 707828 w 2085495"/>
                <a:gd name="connsiteY9" fmla="*/ 2729880 h 3093785"/>
                <a:gd name="connsiteX10" fmla="*/ 143627 w 2085495"/>
                <a:gd name="connsiteY10" fmla="*/ 2146620 h 3093785"/>
                <a:gd name="connsiteX11" fmla="*/ 751 w 2085495"/>
                <a:gd name="connsiteY11" fmla="*/ 1717994 h 3093785"/>
                <a:gd name="connsiteX12" fmla="*/ 92908 w 2085495"/>
                <a:gd name="connsiteY12" fmla="*/ 1394210 h 3093785"/>
                <a:gd name="connsiteX0" fmla="*/ 92908 w 2108775"/>
                <a:gd name="connsiteY0" fmla="*/ 1386186 h 3085761"/>
                <a:gd name="connsiteX1" fmla="*/ 215064 w 2108775"/>
                <a:gd name="connsiteY1" fmla="*/ 1067033 h 3085761"/>
                <a:gd name="connsiteX2" fmla="*/ 736403 w 2108775"/>
                <a:gd name="connsiteY2" fmla="*/ 336266 h 3085761"/>
                <a:gd name="connsiteX3" fmla="*/ 1656545 w 2108775"/>
                <a:gd name="connsiteY3" fmla="*/ 3197 h 3085761"/>
                <a:gd name="connsiteX4" fmla="*/ 1856570 w 2108775"/>
                <a:gd name="connsiteY4" fmla="*/ 188935 h 3085761"/>
                <a:gd name="connsiteX5" fmla="*/ 2085170 w 2108775"/>
                <a:gd name="connsiteY5" fmla="*/ 531835 h 3085761"/>
                <a:gd name="connsiteX6" fmla="*/ 1242207 w 2108775"/>
                <a:gd name="connsiteY6" fmla="*/ 1417660 h 3085761"/>
                <a:gd name="connsiteX7" fmla="*/ 1308461 w 2108775"/>
                <a:gd name="connsiteY7" fmla="*/ 1814811 h 3085761"/>
                <a:gd name="connsiteX8" fmla="*/ 1843839 w 2108775"/>
                <a:gd name="connsiteY8" fmla="*/ 2352906 h 3085761"/>
                <a:gd name="connsiteX9" fmla="*/ 1715251 w 2108775"/>
                <a:gd name="connsiteY9" fmla="*/ 3052994 h 3085761"/>
                <a:gd name="connsiteX10" fmla="*/ 707828 w 2108775"/>
                <a:gd name="connsiteY10" fmla="*/ 2721856 h 3085761"/>
                <a:gd name="connsiteX11" fmla="*/ 143627 w 2108775"/>
                <a:gd name="connsiteY11" fmla="*/ 2138596 h 3085761"/>
                <a:gd name="connsiteX12" fmla="*/ 751 w 2108775"/>
                <a:gd name="connsiteY12" fmla="*/ 1709970 h 3085761"/>
                <a:gd name="connsiteX13" fmla="*/ 92908 w 2108775"/>
                <a:gd name="connsiteY13" fmla="*/ 1386186 h 3085761"/>
                <a:gd name="connsiteX0" fmla="*/ 92908 w 2125457"/>
                <a:gd name="connsiteY0" fmla="*/ 1390478 h 3090053"/>
                <a:gd name="connsiteX1" fmla="*/ 215064 w 2125457"/>
                <a:gd name="connsiteY1" fmla="*/ 1071325 h 3090053"/>
                <a:gd name="connsiteX2" fmla="*/ 736403 w 2125457"/>
                <a:gd name="connsiteY2" fmla="*/ 340558 h 3090053"/>
                <a:gd name="connsiteX3" fmla="*/ 1656545 w 2125457"/>
                <a:gd name="connsiteY3" fmla="*/ 7489 h 3090053"/>
                <a:gd name="connsiteX4" fmla="*/ 1999445 w 2125457"/>
                <a:gd name="connsiteY4" fmla="*/ 107502 h 3090053"/>
                <a:gd name="connsiteX5" fmla="*/ 2085170 w 2125457"/>
                <a:gd name="connsiteY5" fmla="*/ 536127 h 3090053"/>
                <a:gd name="connsiteX6" fmla="*/ 1242207 w 2125457"/>
                <a:gd name="connsiteY6" fmla="*/ 1421952 h 3090053"/>
                <a:gd name="connsiteX7" fmla="*/ 1308461 w 2125457"/>
                <a:gd name="connsiteY7" fmla="*/ 1819103 h 3090053"/>
                <a:gd name="connsiteX8" fmla="*/ 1843839 w 2125457"/>
                <a:gd name="connsiteY8" fmla="*/ 2357198 h 3090053"/>
                <a:gd name="connsiteX9" fmla="*/ 1715251 w 2125457"/>
                <a:gd name="connsiteY9" fmla="*/ 3057286 h 3090053"/>
                <a:gd name="connsiteX10" fmla="*/ 707828 w 2125457"/>
                <a:gd name="connsiteY10" fmla="*/ 2726148 h 3090053"/>
                <a:gd name="connsiteX11" fmla="*/ 143627 w 2125457"/>
                <a:gd name="connsiteY11" fmla="*/ 2142888 h 3090053"/>
                <a:gd name="connsiteX12" fmla="*/ 751 w 2125457"/>
                <a:gd name="connsiteY12" fmla="*/ 1714262 h 3090053"/>
                <a:gd name="connsiteX13" fmla="*/ 92908 w 2125457"/>
                <a:gd name="connsiteY13" fmla="*/ 1390478 h 3090053"/>
                <a:gd name="connsiteX0" fmla="*/ 92908 w 2125457"/>
                <a:gd name="connsiteY0" fmla="*/ 1471910 h 3171485"/>
                <a:gd name="connsiteX1" fmla="*/ 215064 w 2125457"/>
                <a:gd name="connsiteY1" fmla="*/ 1152757 h 3171485"/>
                <a:gd name="connsiteX2" fmla="*/ 736403 w 2125457"/>
                <a:gd name="connsiteY2" fmla="*/ 421990 h 3171485"/>
                <a:gd name="connsiteX3" fmla="*/ 1627970 w 2125457"/>
                <a:gd name="connsiteY3" fmla="*/ 3196 h 3171485"/>
                <a:gd name="connsiteX4" fmla="*/ 1999445 w 2125457"/>
                <a:gd name="connsiteY4" fmla="*/ 188934 h 3171485"/>
                <a:gd name="connsiteX5" fmla="*/ 2085170 w 2125457"/>
                <a:gd name="connsiteY5" fmla="*/ 617559 h 3171485"/>
                <a:gd name="connsiteX6" fmla="*/ 1242207 w 2125457"/>
                <a:gd name="connsiteY6" fmla="*/ 1503384 h 3171485"/>
                <a:gd name="connsiteX7" fmla="*/ 1308461 w 2125457"/>
                <a:gd name="connsiteY7" fmla="*/ 1900535 h 3171485"/>
                <a:gd name="connsiteX8" fmla="*/ 1843839 w 2125457"/>
                <a:gd name="connsiteY8" fmla="*/ 2438630 h 3171485"/>
                <a:gd name="connsiteX9" fmla="*/ 1715251 w 2125457"/>
                <a:gd name="connsiteY9" fmla="*/ 3138718 h 3171485"/>
                <a:gd name="connsiteX10" fmla="*/ 707828 w 2125457"/>
                <a:gd name="connsiteY10" fmla="*/ 2807580 h 3171485"/>
                <a:gd name="connsiteX11" fmla="*/ 143627 w 2125457"/>
                <a:gd name="connsiteY11" fmla="*/ 2224320 h 3171485"/>
                <a:gd name="connsiteX12" fmla="*/ 751 w 2125457"/>
                <a:gd name="connsiteY12" fmla="*/ 1795694 h 3171485"/>
                <a:gd name="connsiteX13" fmla="*/ 92908 w 2125457"/>
                <a:gd name="connsiteY13" fmla="*/ 1471910 h 3171485"/>
                <a:gd name="connsiteX0" fmla="*/ 92908 w 2065140"/>
                <a:gd name="connsiteY0" fmla="*/ 1471910 h 3171485"/>
                <a:gd name="connsiteX1" fmla="*/ 215064 w 2065140"/>
                <a:gd name="connsiteY1" fmla="*/ 1152757 h 3171485"/>
                <a:gd name="connsiteX2" fmla="*/ 736403 w 2065140"/>
                <a:gd name="connsiteY2" fmla="*/ 421990 h 3171485"/>
                <a:gd name="connsiteX3" fmla="*/ 1627970 w 2065140"/>
                <a:gd name="connsiteY3" fmla="*/ 3196 h 3171485"/>
                <a:gd name="connsiteX4" fmla="*/ 1999445 w 2065140"/>
                <a:gd name="connsiteY4" fmla="*/ 188934 h 3171485"/>
                <a:gd name="connsiteX5" fmla="*/ 1999445 w 2065140"/>
                <a:gd name="connsiteY5" fmla="*/ 703284 h 3171485"/>
                <a:gd name="connsiteX6" fmla="*/ 1242207 w 2065140"/>
                <a:gd name="connsiteY6" fmla="*/ 1503384 h 3171485"/>
                <a:gd name="connsiteX7" fmla="*/ 1308461 w 2065140"/>
                <a:gd name="connsiteY7" fmla="*/ 1900535 h 3171485"/>
                <a:gd name="connsiteX8" fmla="*/ 1843839 w 2065140"/>
                <a:gd name="connsiteY8" fmla="*/ 2438630 h 3171485"/>
                <a:gd name="connsiteX9" fmla="*/ 1715251 w 2065140"/>
                <a:gd name="connsiteY9" fmla="*/ 3138718 h 3171485"/>
                <a:gd name="connsiteX10" fmla="*/ 707828 w 2065140"/>
                <a:gd name="connsiteY10" fmla="*/ 2807580 h 3171485"/>
                <a:gd name="connsiteX11" fmla="*/ 143627 w 2065140"/>
                <a:gd name="connsiteY11" fmla="*/ 2224320 h 3171485"/>
                <a:gd name="connsiteX12" fmla="*/ 751 w 2065140"/>
                <a:gd name="connsiteY12" fmla="*/ 1795694 h 3171485"/>
                <a:gd name="connsiteX13" fmla="*/ 92908 w 2065140"/>
                <a:gd name="connsiteY13" fmla="*/ 1471910 h 3171485"/>
                <a:gd name="connsiteX0" fmla="*/ 92908 w 2079291"/>
                <a:gd name="connsiteY0" fmla="*/ 1470492 h 3170067"/>
                <a:gd name="connsiteX1" fmla="*/ 215064 w 2079291"/>
                <a:gd name="connsiteY1" fmla="*/ 1151339 h 3170067"/>
                <a:gd name="connsiteX2" fmla="*/ 736403 w 2079291"/>
                <a:gd name="connsiteY2" fmla="*/ 420572 h 3170067"/>
                <a:gd name="connsiteX3" fmla="*/ 1627970 w 2079291"/>
                <a:gd name="connsiteY3" fmla="*/ 1778 h 3170067"/>
                <a:gd name="connsiteX4" fmla="*/ 2028020 w 2079291"/>
                <a:gd name="connsiteY4" fmla="*/ 301816 h 3170067"/>
                <a:gd name="connsiteX5" fmla="*/ 1999445 w 2079291"/>
                <a:gd name="connsiteY5" fmla="*/ 701866 h 3170067"/>
                <a:gd name="connsiteX6" fmla="*/ 1242207 w 2079291"/>
                <a:gd name="connsiteY6" fmla="*/ 1501966 h 3170067"/>
                <a:gd name="connsiteX7" fmla="*/ 1308461 w 2079291"/>
                <a:gd name="connsiteY7" fmla="*/ 1899117 h 3170067"/>
                <a:gd name="connsiteX8" fmla="*/ 1843839 w 2079291"/>
                <a:gd name="connsiteY8" fmla="*/ 2437212 h 3170067"/>
                <a:gd name="connsiteX9" fmla="*/ 1715251 w 2079291"/>
                <a:gd name="connsiteY9" fmla="*/ 3137300 h 3170067"/>
                <a:gd name="connsiteX10" fmla="*/ 707828 w 2079291"/>
                <a:gd name="connsiteY10" fmla="*/ 2806162 h 3170067"/>
                <a:gd name="connsiteX11" fmla="*/ 143627 w 2079291"/>
                <a:gd name="connsiteY11" fmla="*/ 2222902 h 3170067"/>
                <a:gd name="connsiteX12" fmla="*/ 751 w 2079291"/>
                <a:gd name="connsiteY12" fmla="*/ 1794276 h 3170067"/>
                <a:gd name="connsiteX13" fmla="*/ 92908 w 2079291"/>
                <a:gd name="connsiteY13" fmla="*/ 1470492 h 3170067"/>
                <a:gd name="connsiteX0" fmla="*/ 92908 w 2079291"/>
                <a:gd name="connsiteY0" fmla="*/ 1413851 h 3113426"/>
                <a:gd name="connsiteX1" fmla="*/ 215064 w 2079291"/>
                <a:gd name="connsiteY1" fmla="*/ 1094698 h 3113426"/>
                <a:gd name="connsiteX2" fmla="*/ 736403 w 2079291"/>
                <a:gd name="connsiteY2" fmla="*/ 363931 h 3113426"/>
                <a:gd name="connsiteX3" fmla="*/ 1527958 w 2079291"/>
                <a:gd name="connsiteY3" fmla="*/ 2287 h 3113426"/>
                <a:gd name="connsiteX4" fmla="*/ 2028020 w 2079291"/>
                <a:gd name="connsiteY4" fmla="*/ 245175 h 3113426"/>
                <a:gd name="connsiteX5" fmla="*/ 1999445 w 2079291"/>
                <a:gd name="connsiteY5" fmla="*/ 645225 h 3113426"/>
                <a:gd name="connsiteX6" fmla="*/ 1242207 w 2079291"/>
                <a:gd name="connsiteY6" fmla="*/ 1445325 h 3113426"/>
                <a:gd name="connsiteX7" fmla="*/ 1308461 w 2079291"/>
                <a:gd name="connsiteY7" fmla="*/ 1842476 h 3113426"/>
                <a:gd name="connsiteX8" fmla="*/ 1843839 w 2079291"/>
                <a:gd name="connsiteY8" fmla="*/ 2380571 h 3113426"/>
                <a:gd name="connsiteX9" fmla="*/ 1715251 w 2079291"/>
                <a:gd name="connsiteY9" fmla="*/ 3080659 h 3113426"/>
                <a:gd name="connsiteX10" fmla="*/ 707828 w 2079291"/>
                <a:gd name="connsiteY10" fmla="*/ 2749521 h 3113426"/>
                <a:gd name="connsiteX11" fmla="*/ 143627 w 2079291"/>
                <a:gd name="connsiteY11" fmla="*/ 2166261 h 3113426"/>
                <a:gd name="connsiteX12" fmla="*/ 751 w 2079291"/>
                <a:gd name="connsiteY12" fmla="*/ 1737635 h 3113426"/>
                <a:gd name="connsiteX13" fmla="*/ 92908 w 2079291"/>
                <a:gd name="connsiteY13" fmla="*/ 1413851 h 3113426"/>
                <a:gd name="connsiteX0" fmla="*/ 92908 w 2079291"/>
                <a:gd name="connsiteY0" fmla="*/ 1371611 h 3071186"/>
                <a:gd name="connsiteX1" fmla="*/ 215064 w 2079291"/>
                <a:gd name="connsiteY1" fmla="*/ 1052458 h 3071186"/>
                <a:gd name="connsiteX2" fmla="*/ 736403 w 2079291"/>
                <a:gd name="connsiteY2" fmla="*/ 321691 h 3071186"/>
                <a:gd name="connsiteX3" fmla="*/ 1556533 w 2079291"/>
                <a:gd name="connsiteY3" fmla="*/ 2909 h 3071186"/>
                <a:gd name="connsiteX4" fmla="*/ 2028020 w 2079291"/>
                <a:gd name="connsiteY4" fmla="*/ 202935 h 3071186"/>
                <a:gd name="connsiteX5" fmla="*/ 1999445 w 2079291"/>
                <a:gd name="connsiteY5" fmla="*/ 602985 h 3071186"/>
                <a:gd name="connsiteX6" fmla="*/ 1242207 w 2079291"/>
                <a:gd name="connsiteY6" fmla="*/ 1403085 h 3071186"/>
                <a:gd name="connsiteX7" fmla="*/ 1308461 w 2079291"/>
                <a:gd name="connsiteY7" fmla="*/ 1800236 h 3071186"/>
                <a:gd name="connsiteX8" fmla="*/ 1843839 w 2079291"/>
                <a:gd name="connsiteY8" fmla="*/ 2338331 h 3071186"/>
                <a:gd name="connsiteX9" fmla="*/ 1715251 w 2079291"/>
                <a:gd name="connsiteY9" fmla="*/ 3038419 h 3071186"/>
                <a:gd name="connsiteX10" fmla="*/ 707828 w 2079291"/>
                <a:gd name="connsiteY10" fmla="*/ 2707281 h 3071186"/>
                <a:gd name="connsiteX11" fmla="*/ 143627 w 2079291"/>
                <a:gd name="connsiteY11" fmla="*/ 2124021 h 3071186"/>
                <a:gd name="connsiteX12" fmla="*/ 751 w 2079291"/>
                <a:gd name="connsiteY12" fmla="*/ 1695395 h 3071186"/>
                <a:gd name="connsiteX13" fmla="*/ 92908 w 2079291"/>
                <a:gd name="connsiteY13" fmla="*/ 1371611 h 3071186"/>
                <a:gd name="connsiteX0" fmla="*/ 92908 w 2059329"/>
                <a:gd name="connsiteY0" fmla="*/ 1373935 h 3073510"/>
                <a:gd name="connsiteX1" fmla="*/ 215064 w 2059329"/>
                <a:gd name="connsiteY1" fmla="*/ 1054782 h 3073510"/>
                <a:gd name="connsiteX2" fmla="*/ 736403 w 2059329"/>
                <a:gd name="connsiteY2" fmla="*/ 324015 h 3073510"/>
                <a:gd name="connsiteX3" fmla="*/ 1556533 w 2059329"/>
                <a:gd name="connsiteY3" fmla="*/ 5233 h 3073510"/>
                <a:gd name="connsiteX4" fmla="*/ 1985158 w 2059329"/>
                <a:gd name="connsiteY4" fmla="*/ 133821 h 3073510"/>
                <a:gd name="connsiteX5" fmla="*/ 1999445 w 2059329"/>
                <a:gd name="connsiteY5" fmla="*/ 605309 h 3073510"/>
                <a:gd name="connsiteX6" fmla="*/ 1242207 w 2059329"/>
                <a:gd name="connsiteY6" fmla="*/ 1405409 h 3073510"/>
                <a:gd name="connsiteX7" fmla="*/ 1308461 w 2059329"/>
                <a:gd name="connsiteY7" fmla="*/ 1802560 h 3073510"/>
                <a:gd name="connsiteX8" fmla="*/ 1843839 w 2059329"/>
                <a:gd name="connsiteY8" fmla="*/ 2340655 h 3073510"/>
                <a:gd name="connsiteX9" fmla="*/ 1715251 w 2059329"/>
                <a:gd name="connsiteY9" fmla="*/ 3040743 h 3073510"/>
                <a:gd name="connsiteX10" fmla="*/ 707828 w 2059329"/>
                <a:gd name="connsiteY10" fmla="*/ 2709605 h 3073510"/>
                <a:gd name="connsiteX11" fmla="*/ 143627 w 2059329"/>
                <a:gd name="connsiteY11" fmla="*/ 2126345 h 3073510"/>
                <a:gd name="connsiteX12" fmla="*/ 751 w 2059329"/>
                <a:gd name="connsiteY12" fmla="*/ 1697719 h 3073510"/>
                <a:gd name="connsiteX13" fmla="*/ 92908 w 2059329"/>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7554"/>
                <a:gd name="connsiteY0" fmla="*/ 1373935 h 3073510"/>
                <a:gd name="connsiteX1" fmla="*/ 215064 w 2017554"/>
                <a:gd name="connsiteY1" fmla="*/ 1054782 h 3073510"/>
                <a:gd name="connsiteX2" fmla="*/ 736403 w 2017554"/>
                <a:gd name="connsiteY2" fmla="*/ 324015 h 3073510"/>
                <a:gd name="connsiteX3" fmla="*/ 1556533 w 2017554"/>
                <a:gd name="connsiteY3" fmla="*/ 5233 h 3073510"/>
                <a:gd name="connsiteX4" fmla="*/ 1985158 w 2017554"/>
                <a:gd name="connsiteY4" fmla="*/ 133821 h 3073510"/>
                <a:gd name="connsiteX5" fmla="*/ 1899432 w 2017554"/>
                <a:gd name="connsiteY5" fmla="*/ 676747 h 3073510"/>
                <a:gd name="connsiteX6" fmla="*/ 1242207 w 2017554"/>
                <a:gd name="connsiteY6" fmla="*/ 1405409 h 3073510"/>
                <a:gd name="connsiteX7" fmla="*/ 1308461 w 2017554"/>
                <a:gd name="connsiteY7" fmla="*/ 1802560 h 3073510"/>
                <a:gd name="connsiteX8" fmla="*/ 1843839 w 2017554"/>
                <a:gd name="connsiteY8" fmla="*/ 2340655 h 3073510"/>
                <a:gd name="connsiteX9" fmla="*/ 1715251 w 2017554"/>
                <a:gd name="connsiteY9" fmla="*/ 3040743 h 3073510"/>
                <a:gd name="connsiteX10" fmla="*/ 707828 w 2017554"/>
                <a:gd name="connsiteY10" fmla="*/ 2709605 h 3073510"/>
                <a:gd name="connsiteX11" fmla="*/ 143627 w 2017554"/>
                <a:gd name="connsiteY11" fmla="*/ 2126345 h 3073510"/>
                <a:gd name="connsiteX12" fmla="*/ 751 w 2017554"/>
                <a:gd name="connsiteY12" fmla="*/ 1697719 h 3073510"/>
                <a:gd name="connsiteX13" fmla="*/ 92908 w 2017554"/>
                <a:gd name="connsiteY13"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513670 w 2013178"/>
                <a:gd name="connsiteY6" fmla="*/ 1048221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242207 w 2013178"/>
                <a:gd name="connsiteY7" fmla="*/ 1405409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2 w 2013178"/>
                <a:gd name="connsiteY7" fmla="*/ 1505421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42182 w 2013178"/>
                <a:gd name="connsiteY7" fmla="*/ 1433983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970744 w 2013178"/>
                <a:gd name="connsiteY7" fmla="*/ 1476845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099331 w 2013178"/>
                <a:gd name="connsiteY7" fmla="*/ 1519707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308461 w 2013178"/>
                <a:gd name="connsiteY8" fmla="*/ 1802560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73510"/>
                <a:gd name="connsiteX1" fmla="*/ 215064 w 2013178"/>
                <a:gd name="connsiteY1" fmla="*/ 1054782 h 3073510"/>
                <a:gd name="connsiteX2" fmla="*/ 736403 w 2013178"/>
                <a:gd name="connsiteY2" fmla="*/ 324015 h 3073510"/>
                <a:gd name="connsiteX3" fmla="*/ 1556533 w 2013178"/>
                <a:gd name="connsiteY3" fmla="*/ 5233 h 3073510"/>
                <a:gd name="connsiteX4" fmla="*/ 1985158 w 2013178"/>
                <a:gd name="connsiteY4" fmla="*/ 133821 h 3073510"/>
                <a:gd name="connsiteX5" fmla="*/ 1899432 w 2013178"/>
                <a:gd name="connsiteY5" fmla="*/ 676747 h 3073510"/>
                <a:gd name="connsiteX6" fmla="*/ 1413658 w 2013178"/>
                <a:gd name="connsiteY6" fmla="*/ 1005359 h 3073510"/>
                <a:gd name="connsiteX7" fmla="*/ 1170768 w 2013178"/>
                <a:gd name="connsiteY7" fmla="*/ 1548282 h 3073510"/>
                <a:gd name="connsiteX8" fmla="*/ 1265598 w 2013178"/>
                <a:gd name="connsiteY8" fmla="*/ 1902573 h 3073510"/>
                <a:gd name="connsiteX9" fmla="*/ 1843839 w 2013178"/>
                <a:gd name="connsiteY9" fmla="*/ 2340655 h 3073510"/>
                <a:gd name="connsiteX10" fmla="*/ 1715251 w 2013178"/>
                <a:gd name="connsiteY10" fmla="*/ 3040743 h 3073510"/>
                <a:gd name="connsiteX11" fmla="*/ 707828 w 2013178"/>
                <a:gd name="connsiteY11" fmla="*/ 2709605 h 3073510"/>
                <a:gd name="connsiteX12" fmla="*/ 143627 w 2013178"/>
                <a:gd name="connsiteY12" fmla="*/ 2126345 h 3073510"/>
                <a:gd name="connsiteX13" fmla="*/ 751 w 2013178"/>
                <a:gd name="connsiteY13" fmla="*/ 1697719 h 3073510"/>
                <a:gd name="connsiteX14" fmla="*/ 92908 w 2013178"/>
                <a:gd name="connsiteY14" fmla="*/ 1373935 h 3073510"/>
                <a:gd name="connsiteX0" fmla="*/ 92908 w 2013178"/>
                <a:gd name="connsiteY0" fmla="*/ 1373935 h 3007434"/>
                <a:gd name="connsiteX1" fmla="*/ 215064 w 2013178"/>
                <a:gd name="connsiteY1" fmla="*/ 1054782 h 3007434"/>
                <a:gd name="connsiteX2" fmla="*/ 736403 w 2013178"/>
                <a:gd name="connsiteY2" fmla="*/ 324015 h 3007434"/>
                <a:gd name="connsiteX3" fmla="*/ 1556533 w 2013178"/>
                <a:gd name="connsiteY3" fmla="*/ 5233 h 3007434"/>
                <a:gd name="connsiteX4" fmla="*/ 1985158 w 2013178"/>
                <a:gd name="connsiteY4" fmla="*/ 133821 h 3007434"/>
                <a:gd name="connsiteX5" fmla="*/ 1899432 w 2013178"/>
                <a:gd name="connsiteY5" fmla="*/ 676747 h 3007434"/>
                <a:gd name="connsiteX6" fmla="*/ 1413658 w 2013178"/>
                <a:gd name="connsiteY6" fmla="*/ 1005359 h 3007434"/>
                <a:gd name="connsiteX7" fmla="*/ 1170768 w 2013178"/>
                <a:gd name="connsiteY7" fmla="*/ 1548282 h 3007434"/>
                <a:gd name="connsiteX8" fmla="*/ 1265598 w 2013178"/>
                <a:gd name="connsiteY8" fmla="*/ 1902573 h 3007434"/>
                <a:gd name="connsiteX9" fmla="*/ 1843839 w 2013178"/>
                <a:gd name="connsiteY9" fmla="*/ 2340655 h 3007434"/>
                <a:gd name="connsiteX10" fmla="*/ 1629526 w 2013178"/>
                <a:gd name="connsiteY10" fmla="*/ 2969305 h 3007434"/>
                <a:gd name="connsiteX11" fmla="*/ 707828 w 2013178"/>
                <a:gd name="connsiteY11" fmla="*/ 2709605 h 3007434"/>
                <a:gd name="connsiteX12" fmla="*/ 143627 w 2013178"/>
                <a:gd name="connsiteY12" fmla="*/ 2126345 h 3007434"/>
                <a:gd name="connsiteX13" fmla="*/ 751 w 2013178"/>
                <a:gd name="connsiteY13" fmla="*/ 1697719 h 3007434"/>
                <a:gd name="connsiteX14" fmla="*/ 92908 w 2013178"/>
                <a:gd name="connsiteY14" fmla="*/ 1373935 h 3007434"/>
                <a:gd name="connsiteX0" fmla="*/ 92908 w 2008628"/>
                <a:gd name="connsiteY0" fmla="*/ 1373935 h 3007434"/>
                <a:gd name="connsiteX1" fmla="*/ 215064 w 2008628"/>
                <a:gd name="connsiteY1" fmla="*/ 1054782 h 3007434"/>
                <a:gd name="connsiteX2" fmla="*/ 736403 w 2008628"/>
                <a:gd name="connsiteY2" fmla="*/ 324015 h 3007434"/>
                <a:gd name="connsiteX3" fmla="*/ 1556533 w 2008628"/>
                <a:gd name="connsiteY3" fmla="*/ 5233 h 3007434"/>
                <a:gd name="connsiteX4" fmla="*/ 1985158 w 2008628"/>
                <a:gd name="connsiteY4" fmla="*/ 133821 h 3007434"/>
                <a:gd name="connsiteX5" fmla="*/ 1870857 w 2008628"/>
                <a:gd name="connsiteY5" fmla="*/ 676747 h 3007434"/>
                <a:gd name="connsiteX6" fmla="*/ 1413658 w 2008628"/>
                <a:gd name="connsiteY6" fmla="*/ 1005359 h 3007434"/>
                <a:gd name="connsiteX7" fmla="*/ 1170768 w 2008628"/>
                <a:gd name="connsiteY7" fmla="*/ 1548282 h 3007434"/>
                <a:gd name="connsiteX8" fmla="*/ 1265598 w 2008628"/>
                <a:gd name="connsiteY8" fmla="*/ 1902573 h 3007434"/>
                <a:gd name="connsiteX9" fmla="*/ 1843839 w 2008628"/>
                <a:gd name="connsiteY9" fmla="*/ 2340655 h 3007434"/>
                <a:gd name="connsiteX10" fmla="*/ 1629526 w 2008628"/>
                <a:gd name="connsiteY10" fmla="*/ 2969305 h 3007434"/>
                <a:gd name="connsiteX11" fmla="*/ 707828 w 2008628"/>
                <a:gd name="connsiteY11" fmla="*/ 2709605 h 3007434"/>
                <a:gd name="connsiteX12" fmla="*/ 143627 w 2008628"/>
                <a:gd name="connsiteY12" fmla="*/ 2126345 h 3007434"/>
                <a:gd name="connsiteX13" fmla="*/ 751 w 2008628"/>
                <a:gd name="connsiteY13" fmla="*/ 1697719 h 3007434"/>
                <a:gd name="connsiteX14" fmla="*/ 92908 w 2008628"/>
                <a:gd name="connsiteY14" fmla="*/ 1373935 h 3007434"/>
                <a:gd name="connsiteX0" fmla="*/ 92908 w 1962408"/>
                <a:gd name="connsiteY0" fmla="*/ 1372249 h 3005748"/>
                <a:gd name="connsiteX1" fmla="*/ 215064 w 1962408"/>
                <a:gd name="connsiteY1" fmla="*/ 1053096 h 3005748"/>
                <a:gd name="connsiteX2" fmla="*/ 736403 w 1962408"/>
                <a:gd name="connsiteY2" fmla="*/ 322329 h 3005748"/>
                <a:gd name="connsiteX3" fmla="*/ 1556533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62408"/>
                <a:gd name="connsiteY0" fmla="*/ 1372249 h 3005748"/>
                <a:gd name="connsiteX1" fmla="*/ 215064 w 1962408"/>
                <a:gd name="connsiteY1" fmla="*/ 1053096 h 3005748"/>
                <a:gd name="connsiteX2" fmla="*/ 736403 w 1962408"/>
                <a:gd name="connsiteY2" fmla="*/ 322329 h 3005748"/>
                <a:gd name="connsiteX3" fmla="*/ 1470808 w 1962408"/>
                <a:gd name="connsiteY3" fmla="*/ 3547 h 3005748"/>
                <a:gd name="connsiteX4" fmla="*/ 1928008 w 1962408"/>
                <a:gd name="connsiteY4" fmla="*/ 174998 h 3005748"/>
                <a:gd name="connsiteX5" fmla="*/ 1870857 w 1962408"/>
                <a:gd name="connsiteY5" fmla="*/ 675061 h 3005748"/>
                <a:gd name="connsiteX6" fmla="*/ 1413658 w 1962408"/>
                <a:gd name="connsiteY6" fmla="*/ 1003673 h 3005748"/>
                <a:gd name="connsiteX7" fmla="*/ 1170768 w 1962408"/>
                <a:gd name="connsiteY7" fmla="*/ 1546596 h 3005748"/>
                <a:gd name="connsiteX8" fmla="*/ 1265598 w 1962408"/>
                <a:gd name="connsiteY8" fmla="*/ 1900887 h 3005748"/>
                <a:gd name="connsiteX9" fmla="*/ 1843839 w 1962408"/>
                <a:gd name="connsiteY9" fmla="*/ 2338969 h 3005748"/>
                <a:gd name="connsiteX10" fmla="*/ 1629526 w 1962408"/>
                <a:gd name="connsiteY10" fmla="*/ 2967619 h 3005748"/>
                <a:gd name="connsiteX11" fmla="*/ 707828 w 1962408"/>
                <a:gd name="connsiteY11" fmla="*/ 2707919 h 3005748"/>
                <a:gd name="connsiteX12" fmla="*/ 143627 w 1962408"/>
                <a:gd name="connsiteY12" fmla="*/ 2124659 h 3005748"/>
                <a:gd name="connsiteX13" fmla="*/ 751 w 1962408"/>
                <a:gd name="connsiteY13" fmla="*/ 1696033 h 3005748"/>
                <a:gd name="connsiteX14" fmla="*/ 92908 w 1962408"/>
                <a:gd name="connsiteY14" fmla="*/ 1372249 h 3005748"/>
                <a:gd name="connsiteX0" fmla="*/ 92908 w 1996432"/>
                <a:gd name="connsiteY0" fmla="*/ 1370989 h 3004488"/>
                <a:gd name="connsiteX1" fmla="*/ 215064 w 1996432"/>
                <a:gd name="connsiteY1" fmla="*/ 1051836 h 3004488"/>
                <a:gd name="connsiteX2" fmla="*/ 736403 w 1996432"/>
                <a:gd name="connsiteY2" fmla="*/ 321069 h 3004488"/>
                <a:gd name="connsiteX3" fmla="*/ 1470808 w 1996432"/>
                <a:gd name="connsiteY3" fmla="*/ 2287 h 3004488"/>
                <a:gd name="connsiteX4" fmla="*/ 1970870 w 1996432"/>
                <a:gd name="connsiteY4" fmla="*/ 245176 h 3004488"/>
                <a:gd name="connsiteX5" fmla="*/ 1870857 w 1996432"/>
                <a:gd name="connsiteY5" fmla="*/ 673801 h 3004488"/>
                <a:gd name="connsiteX6" fmla="*/ 1413658 w 1996432"/>
                <a:gd name="connsiteY6" fmla="*/ 1002413 h 3004488"/>
                <a:gd name="connsiteX7" fmla="*/ 1170768 w 1996432"/>
                <a:gd name="connsiteY7" fmla="*/ 1545336 h 3004488"/>
                <a:gd name="connsiteX8" fmla="*/ 1265598 w 1996432"/>
                <a:gd name="connsiteY8" fmla="*/ 1899627 h 3004488"/>
                <a:gd name="connsiteX9" fmla="*/ 1843839 w 1996432"/>
                <a:gd name="connsiteY9" fmla="*/ 2337709 h 3004488"/>
                <a:gd name="connsiteX10" fmla="*/ 1629526 w 1996432"/>
                <a:gd name="connsiteY10" fmla="*/ 2966359 h 3004488"/>
                <a:gd name="connsiteX11" fmla="*/ 707828 w 1996432"/>
                <a:gd name="connsiteY11" fmla="*/ 2706659 h 3004488"/>
                <a:gd name="connsiteX12" fmla="*/ 143627 w 1996432"/>
                <a:gd name="connsiteY12" fmla="*/ 2123399 h 3004488"/>
                <a:gd name="connsiteX13" fmla="*/ 751 w 1996432"/>
                <a:gd name="connsiteY13" fmla="*/ 1694773 h 3004488"/>
                <a:gd name="connsiteX14" fmla="*/ 92908 w 1996432"/>
                <a:gd name="connsiteY14" fmla="*/ 1370989 h 3004488"/>
                <a:gd name="connsiteX0" fmla="*/ 93029 w 1996553"/>
                <a:gd name="connsiteY0" fmla="*/ 1370989 h 3004488"/>
                <a:gd name="connsiteX1" fmla="*/ 276979 w 1996553"/>
                <a:gd name="connsiteY1" fmla="*/ 822589 h 3004488"/>
                <a:gd name="connsiteX2" fmla="*/ 736524 w 1996553"/>
                <a:gd name="connsiteY2" fmla="*/ 321069 h 3004488"/>
                <a:gd name="connsiteX3" fmla="*/ 1470929 w 1996553"/>
                <a:gd name="connsiteY3" fmla="*/ 2287 h 3004488"/>
                <a:gd name="connsiteX4" fmla="*/ 1970991 w 1996553"/>
                <a:gd name="connsiteY4" fmla="*/ 245176 h 3004488"/>
                <a:gd name="connsiteX5" fmla="*/ 1870978 w 1996553"/>
                <a:gd name="connsiteY5" fmla="*/ 673801 h 3004488"/>
                <a:gd name="connsiteX6" fmla="*/ 1413779 w 1996553"/>
                <a:gd name="connsiteY6" fmla="*/ 1002413 h 3004488"/>
                <a:gd name="connsiteX7" fmla="*/ 1170889 w 1996553"/>
                <a:gd name="connsiteY7" fmla="*/ 1545336 h 3004488"/>
                <a:gd name="connsiteX8" fmla="*/ 1265719 w 1996553"/>
                <a:gd name="connsiteY8" fmla="*/ 1899627 h 3004488"/>
                <a:gd name="connsiteX9" fmla="*/ 1843960 w 1996553"/>
                <a:gd name="connsiteY9" fmla="*/ 2337709 h 3004488"/>
                <a:gd name="connsiteX10" fmla="*/ 1629647 w 1996553"/>
                <a:gd name="connsiteY10" fmla="*/ 2966359 h 3004488"/>
                <a:gd name="connsiteX11" fmla="*/ 707949 w 1996553"/>
                <a:gd name="connsiteY11" fmla="*/ 2706659 h 3004488"/>
                <a:gd name="connsiteX12" fmla="*/ 143748 w 1996553"/>
                <a:gd name="connsiteY12" fmla="*/ 2123399 h 3004488"/>
                <a:gd name="connsiteX13" fmla="*/ 872 w 1996553"/>
                <a:gd name="connsiteY13" fmla="*/ 1694773 h 3004488"/>
                <a:gd name="connsiteX14" fmla="*/ 93029 w 1996553"/>
                <a:gd name="connsiteY14" fmla="*/ 1370989 h 3004488"/>
                <a:gd name="connsiteX0" fmla="*/ 92986 w 1996510"/>
                <a:gd name="connsiteY0" fmla="*/ 1370989 h 3004488"/>
                <a:gd name="connsiteX1" fmla="*/ 256338 w 1996510"/>
                <a:gd name="connsiteY1" fmla="*/ 716782 h 3004488"/>
                <a:gd name="connsiteX2" fmla="*/ 736481 w 1996510"/>
                <a:gd name="connsiteY2" fmla="*/ 321069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70989 h 3004488"/>
                <a:gd name="connsiteX1" fmla="*/ 256338 w 1996510"/>
                <a:gd name="connsiteY1" fmla="*/ 716782 h 3004488"/>
                <a:gd name="connsiteX2" fmla="*/ 674688 w 1996510"/>
                <a:gd name="connsiteY2" fmla="*/ 215262 h 3004488"/>
                <a:gd name="connsiteX3" fmla="*/ 1470886 w 1996510"/>
                <a:gd name="connsiteY3" fmla="*/ 2287 h 3004488"/>
                <a:gd name="connsiteX4" fmla="*/ 1970948 w 1996510"/>
                <a:gd name="connsiteY4" fmla="*/ 245176 h 3004488"/>
                <a:gd name="connsiteX5" fmla="*/ 1870935 w 1996510"/>
                <a:gd name="connsiteY5" fmla="*/ 673801 h 3004488"/>
                <a:gd name="connsiteX6" fmla="*/ 1413736 w 1996510"/>
                <a:gd name="connsiteY6" fmla="*/ 1002413 h 3004488"/>
                <a:gd name="connsiteX7" fmla="*/ 1170846 w 1996510"/>
                <a:gd name="connsiteY7" fmla="*/ 1545336 h 3004488"/>
                <a:gd name="connsiteX8" fmla="*/ 1265676 w 1996510"/>
                <a:gd name="connsiteY8" fmla="*/ 1899627 h 3004488"/>
                <a:gd name="connsiteX9" fmla="*/ 1843917 w 1996510"/>
                <a:gd name="connsiteY9" fmla="*/ 2337709 h 3004488"/>
                <a:gd name="connsiteX10" fmla="*/ 1629604 w 1996510"/>
                <a:gd name="connsiteY10" fmla="*/ 2966359 h 3004488"/>
                <a:gd name="connsiteX11" fmla="*/ 707906 w 1996510"/>
                <a:gd name="connsiteY11" fmla="*/ 2706659 h 3004488"/>
                <a:gd name="connsiteX12" fmla="*/ 143705 w 1996510"/>
                <a:gd name="connsiteY12" fmla="*/ 2123399 h 3004488"/>
                <a:gd name="connsiteX13" fmla="*/ 829 w 1996510"/>
                <a:gd name="connsiteY13" fmla="*/ 1694773 h 3004488"/>
                <a:gd name="connsiteX14" fmla="*/ 92986 w 1996510"/>
                <a:gd name="connsiteY14" fmla="*/ 1370989 h 3004488"/>
                <a:gd name="connsiteX0" fmla="*/ 92986 w 1996510"/>
                <a:gd name="connsiteY0" fmla="*/ 1388437 h 3021936"/>
                <a:gd name="connsiteX1" fmla="*/ 256338 w 1996510"/>
                <a:gd name="connsiteY1" fmla="*/ 734230 h 3021936"/>
                <a:gd name="connsiteX2" fmla="*/ 674688 w 1996510"/>
                <a:gd name="connsiteY2" fmla="*/ 232710 h 3021936"/>
                <a:gd name="connsiteX3" fmla="*/ 1409093 w 1996510"/>
                <a:gd name="connsiteY3" fmla="*/ 2101 h 3021936"/>
                <a:gd name="connsiteX4" fmla="*/ 1970948 w 1996510"/>
                <a:gd name="connsiteY4" fmla="*/ 262624 h 3021936"/>
                <a:gd name="connsiteX5" fmla="*/ 1870935 w 1996510"/>
                <a:gd name="connsiteY5" fmla="*/ 691249 h 3021936"/>
                <a:gd name="connsiteX6" fmla="*/ 1413736 w 1996510"/>
                <a:gd name="connsiteY6" fmla="*/ 1019861 h 3021936"/>
                <a:gd name="connsiteX7" fmla="*/ 1170846 w 1996510"/>
                <a:gd name="connsiteY7" fmla="*/ 1562784 h 3021936"/>
                <a:gd name="connsiteX8" fmla="*/ 1265676 w 1996510"/>
                <a:gd name="connsiteY8" fmla="*/ 1917075 h 3021936"/>
                <a:gd name="connsiteX9" fmla="*/ 1843917 w 1996510"/>
                <a:gd name="connsiteY9" fmla="*/ 2355157 h 3021936"/>
                <a:gd name="connsiteX10" fmla="*/ 1629604 w 1996510"/>
                <a:gd name="connsiteY10" fmla="*/ 2983807 h 3021936"/>
                <a:gd name="connsiteX11" fmla="*/ 707906 w 1996510"/>
                <a:gd name="connsiteY11" fmla="*/ 2724107 h 3021936"/>
                <a:gd name="connsiteX12" fmla="*/ 143705 w 1996510"/>
                <a:gd name="connsiteY12" fmla="*/ 2140847 h 3021936"/>
                <a:gd name="connsiteX13" fmla="*/ 829 w 1996510"/>
                <a:gd name="connsiteY13" fmla="*/ 1712221 h 3021936"/>
                <a:gd name="connsiteX14" fmla="*/ 92986 w 1996510"/>
                <a:gd name="connsiteY14" fmla="*/ 1388437 h 3021936"/>
                <a:gd name="connsiteX0" fmla="*/ 33729 w 1937253"/>
                <a:gd name="connsiteY0" fmla="*/ 1388437 h 3021936"/>
                <a:gd name="connsiteX1" fmla="*/ 197081 w 1937253"/>
                <a:gd name="connsiteY1" fmla="*/ 734230 h 3021936"/>
                <a:gd name="connsiteX2" fmla="*/ 615431 w 1937253"/>
                <a:gd name="connsiteY2" fmla="*/ 232710 h 3021936"/>
                <a:gd name="connsiteX3" fmla="*/ 1349836 w 1937253"/>
                <a:gd name="connsiteY3" fmla="*/ 2101 h 3021936"/>
                <a:gd name="connsiteX4" fmla="*/ 1911691 w 1937253"/>
                <a:gd name="connsiteY4" fmla="*/ 262624 h 3021936"/>
                <a:gd name="connsiteX5" fmla="*/ 1811678 w 1937253"/>
                <a:gd name="connsiteY5" fmla="*/ 691249 h 3021936"/>
                <a:gd name="connsiteX6" fmla="*/ 1354479 w 1937253"/>
                <a:gd name="connsiteY6" fmla="*/ 1019861 h 3021936"/>
                <a:gd name="connsiteX7" fmla="*/ 1111589 w 1937253"/>
                <a:gd name="connsiteY7" fmla="*/ 1562784 h 3021936"/>
                <a:gd name="connsiteX8" fmla="*/ 1206419 w 1937253"/>
                <a:gd name="connsiteY8" fmla="*/ 1917075 h 3021936"/>
                <a:gd name="connsiteX9" fmla="*/ 1784660 w 1937253"/>
                <a:gd name="connsiteY9" fmla="*/ 2355157 h 3021936"/>
                <a:gd name="connsiteX10" fmla="*/ 1570347 w 1937253"/>
                <a:gd name="connsiteY10" fmla="*/ 2983807 h 3021936"/>
                <a:gd name="connsiteX11" fmla="*/ 648649 w 1937253"/>
                <a:gd name="connsiteY11" fmla="*/ 2724107 h 3021936"/>
                <a:gd name="connsiteX12" fmla="*/ 84448 w 1937253"/>
                <a:gd name="connsiteY12" fmla="*/ 2140847 h 3021936"/>
                <a:gd name="connsiteX13" fmla="*/ 3366 w 1937253"/>
                <a:gd name="connsiteY13" fmla="*/ 1729855 h 3021936"/>
                <a:gd name="connsiteX14" fmla="*/ 33729 w 1937253"/>
                <a:gd name="connsiteY14" fmla="*/ 1388437 h 3021936"/>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84660 w 1937253"/>
                <a:gd name="connsiteY9" fmla="*/ 2355157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388437 h 3030762"/>
                <a:gd name="connsiteX1" fmla="*/ 197081 w 1937253"/>
                <a:gd name="connsiteY1" fmla="*/ 734230 h 3030762"/>
                <a:gd name="connsiteX2" fmla="*/ 615431 w 1937253"/>
                <a:gd name="connsiteY2" fmla="*/ 232710 h 3030762"/>
                <a:gd name="connsiteX3" fmla="*/ 1349836 w 1937253"/>
                <a:gd name="connsiteY3" fmla="*/ 2101 h 3030762"/>
                <a:gd name="connsiteX4" fmla="*/ 1911691 w 1937253"/>
                <a:gd name="connsiteY4" fmla="*/ 262624 h 3030762"/>
                <a:gd name="connsiteX5" fmla="*/ 1811678 w 1937253"/>
                <a:gd name="connsiteY5" fmla="*/ 691249 h 3030762"/>
                <a:gd name="connsiteX6" fmla="*/ 1354479 w 1937253"/>
                <a:gd name="connsiteY6" fmla="*/ 1019861 h 3030762"/>
                <a:gd name="connsiteX7" fmla="*/ 1111589 w 1937253"/>
                <a:gd name="connsiteY7" fmla="*/ 1562784 h 3030762"/>
                <a:gd name="connsiteX8" fmla="*/ 1206419 w 1937253"/>
                <a:gd name="connsiteY8" fmla="*/ 1917075 h 3030762"/>
                <a:gd name="connsiteX9" fmla="*/ 1702269 w 1937253"/>
                <a:gd name="connsiteY9" fmla="*/ 2372793 h 3030762"/>
                <a:gd name="connsiteX10" fmla="*/ 1570347 w 1937253"/>
                <a:gd name="connsiteY10" fmla="*/ 2983807 h 3030762"/>
                <a:gd name="connsiteX11" fmla="*/ 586855 w 1937253"/>
                <a:gd name="connsiteY11" fmla="*/ 2794646 h 3030762"/>
                <a:gd name="connsiteX12" fmla="*/ 84448 w 1937253"/>
                <a:gd name="connsiteY12" fmla="*/ 2140847 h 3030762"/>
                <a:gd name="connsiteX13" fmla="*/ 3366 w 1937253"/>
                <a:gd name="connsiteY13" fmla="*/ 1729855 h 3030762"/>
                <a:gd name="connsiteX14" fmla="*/ 33729 w 1937253"/>
                <a:gd name="connsiteY14" fmla="*/ 1388437 h 3030762"/>
                <a:gd name="connsiteX0" fmla="*/ 33729 w 1937253"/>
                <a:gd name="connsiteY0" fmla="*/ 1423412 h 3065737"/>
                <a:gd name="connsiteX1" fmla="*/ 197081 w 1937253"/>
                <a:gd name="connsiteY1" fmla="*/ 769205 h 3065737"/>
                <a:gd name="connsiteX2" fmla="*/ 615431 w 1937253"/>
                <a:gd name="connsiteY2" fmla="*/ 267685 h 3065737"/>
                <a:gd name="connsiteX3" fmla="*/ 1143858 w 1937253"/>
                <a:gd name="connsiteY3" fmla="*/ 1807 h 3065737"/>
                <a:gd name="connsiteX4" fmla="*/ 1911691 w 1937253"/>
                <a:gd name="connsiteY4" fmla="*/ 297599 h 3065737"/>
                <a:gd name="connsiteX5" fmla="*/ 1811678 w 1937253"/>
                <a:gd name="connsiteY5" fmla="*/ 726224 h 3065737"/>
                <a:gd name="connsiteX6" fmla="*/ 1354479 w 1937253"/>
                <a:gd name="connsiteY6" fmla="*/ 1054836 h 3065737"/>
                <a:gd name="connsiteX7" fmla="*/ 1111589 w 1937253"/>
                <a:gd name="connsiteY7" fmla="*/ 1597759 h 3065737"/>
                <a:gd name="connsiteX8" fmla="*/ 1206419 w 1937253"/>
                <a:gd name="connsiteY8" fmla="*/ 1952050 h 3065737"/>
                <a:gd name="connsiteX9" fmla="*/ 1702269 w 1937253"/>
                <a:gd name="connsiteY9" fmla="*/ 2407768 h 3065737"/>
                <a:gd name="connsiteX10" fmla="*/ 1570347 w 1937253"/>
                <a:gd name="connsiteY10" fmla="*/ 3018782 h 3065737"/>
                <a:gd name="connsiteX11" fmla="*/ 586855 w 1937253"/>
                <a:gd name="connsiteY11" fmla="*/ 2829621 h 3065737"/>
                <a:gd name="connsiteX12" fmla="*/ 84448 w 1937253"/>
                <a:gd name="connsiteY12" fmla="*/ 2175822 h 3065737"/>
                <a:gd name="connsiteX13" fmla="*/ 3366 w 1937253"/>
                <a:gd name="connsiteY13" fmla="*/ 1764830 h 3065737"/>
                <a:gd name="connsiteX14" fmla="*/ 33729 w 1937253"/>
                <a:gd name="connsiteY14" fmla="*/ 1423412 h 3065737"/>
                <a:gd name="connsiteX0" fmla="*/ 33729 w 1841692"/>
                <a:gd name="connsiteY0" fmla="*/ 1423412 h 3065737"/>
                <a:gd name="connsiteX1" fmla="*/ 197081 w 1841692"/>
                <a:gd name="connsiteY1" fmla="*/ 769205 h 3065737"/>
                <a:gd name="connsiteX2" fmla="*/ 615431 w 1841692"/>
                <a:gd name="connsiteY2" fmla="*/ 267685 h 3065737"/>
                <a:gd name="connsiteX3" fmla="*/ 1143858 w 1841692"/>
                <a:gd name="connsiteY3" fmla="*/ 1807 h 3065737"/>
                <a:gd name="connsiteX4" fmla="*/ 1726310 w 1841692"/>
                <a:gd name="connsiteY4" fmla="*/ 297599 h 3065737"/>
                <a:gd name="connsiteX5" fmla="*/ 1811678 w 1841692"/>
                <a:gd name="connsiteY5" fmla="*/ 726224 h 3065737"/>
                <a:gd name="connsiteX6" fmla="*/ 1354479 w 1841692"/>
                <a:gd name="connsiteY6" fmla="*/ 1054836 h 3065737"/>
                <a:gd name="connsiteX7" fmla="*/ 1111589 w 1841692"/>
                <a:gd name="connsiteY7" fmla="*/ 1597759 h 3065737"/>
                <a:gd name="connsiteX8" fmla="*/ 1206419 w 1841692"/>
                <a:gd name="connsiteY8" fmla="*/ 1952050 h 3065737"/>
                <a:gd name="connsiteX9" fmla="*/ 1702269 w 1841692"/>
                <a:gd name="connsiteY9" fmla="*/ 2407768 h 3065737"/>
                <a:gd name="connsiteX10" fmla="*/ 1570347 w 1841692"/>
                <a:gd name="connsiteY10" fmla="*/ 3018782 h 3065737"/>
                <a:gd name="connsiteX11" fmla="*/ 586855 w 1841692"/>
                <a:gd name="connsiteY11" fmla="*/ 2829621 h 3065737"/>
                <a:gd name="connsiteX12" fmla="*/ 84448 w 1841692"/>
                <a:gd name="connsiteY12" fmla="*/ 2175822 h 3065737"/>
                <a:gd name="connsiteX13" fmla="*/ 3366 w 1841692"/>
                <a:gd name="connsiteY13" fmla="*/ 1764830 h 3065737"/>
                <a:gd name="connsiteX14" fmla="*/ 33729 w 1841692"/>
                <a:gd name="connsiteY14" fmla="*/ 1423412 h 3065737"/>
                <a:gd name="connsiteX0" fmla="*/ 33729 w 1760273"/>
                <a:gd name="connsiteY0" fmla="*/ 1423412 h 3065737"/>
                <a:gd name="connsiteX1" fmla="*/ 197081 w 1760273"/>
                <a:gd name="connsiteY1" fmla="*/ 769205 h 3065737"/>
                <a:gd name="connsiteX2" fmla="*/ 615431 w 1760273"/>
                <a:gd name="connsiteY2" fmla="*/ 267685 h 3065737"/>
                <a:gd name="connsiteX3" fmla="*/ 1143858 w 1760273"/>
                <a:gd name="connsiteY3" fmla="*/ 1807 h 3065737"/>
                <a:gd name="connsiteX4" fmla="*/ 1726310 w 1760273"/>
                <a:gd name="connsiteY4" fmla="*/ 297599 h 3065737"/>
                <a:gd name="connsiteX5" fmla="*/ 1667493 w 1760273"/>
                <a:gd name="connsiteY5" fmla="*/ 690955 h 3065737"/>
                <a:gd name="connsiteX6" fmla="*/ 1354479 w 1760273"/>
                <a:gd name="connsiteY6" fmla="*/ 1054836 h 3065737"/>
                <a:gd name="connsiteX7" fmla="*/ 1111589 w 1760273"/>
                <a:gd name="connsiteY7" fmla="*/ 1597759 h 3065737"/>
                <a:gd name="connsiteX8" fmla="*/ 1206419 w 1760273"/>
                <a:gd name="connsiteY8" fmla="*/ 1952050 h 3065737"/>
                <a:gd name="connsiteX9" fmla="*/ 1702269 w 1760273"/>
                <a:gd name="connsiteY9" fmla="*/ 2407768 h 3065737"/>
                <a:gd name="connsiteX10" fmla="*/ 1570347 w 1760273"/>
                <a:gd name="connsiteY10" fmla="*/ 3018782 h 3065737"/>
                <a:gd name="connsiteX11" fmla="*/ 586855 w 1760273"/>
                <a:gd name="connsiteY11" fmla="*/ 2829621 h 3065737"/>
                <a:gd name="connsiteX12" fmla="*/ 84448 w 1760273"/>
                <a:gd name="connsiteY12" fmla="*/ 2175822 h 3065737"/>
                <a:gd name="connsiteX13" fmla="*/ 3366 w 1760273"/>
                <a:gd name="connsiteY13" fmla="*/ 1764830 h 3065737"/>
                <a:gd name="connsiteX14" fmla="*/ 33729 w 1760273"/>
                <a:gd name="connsiteY14" fmla="*/ 1423412 h 3065737"/>
                <a:gd name="connsiteX0" fmla="*/ 33729 w 1760273"/>
                <a:gd name="connsiteY0" fmla="*/ 1336209 h 2978534"/>
                <a:gd name="connsiteX1" fmla="*/ 197081 w 1760273"/>
                <a:gd name="connsiteY1" fmla="*/ 682002 h 2978534"/>
                <a:gd name="connsiteX2" fmla="*/ 615431 w 1760273"/>
                <a:gd name="connsiteY2" fmla="*/ 180482 h 2978534"/>
                <a:gd name="connsiteX3" fmla="*/ 1123260 w 1760273"/>
                <a:gd name="connsiteY3" fmla="*/ 2776 h 2978534"/>
                <a:gd name="connsiteX4" fmla="*/ 1726310 w 1760273"/>
                <a:gd name="connsiteY4" fmla="*/ 210396 h 2978534"/>
                <a:gd name="connsiteX5" fmla="*/ 1667493 w 1760273"/>
                <a:gd name="connsiteY5" fmla="*/ 603752 h 2978534"/>
                <a:gd name="connsiteX6" fmla="*/ 1354479 w 1760273"/>
                <a:gd name="connsiteY6" fmla="*/ 967633 h 2978534"/>
                <a:gd name="connsiteX7" fmla="*/ 1111589 w 1760273"/>
                <a:gd name="connsiteY7" fmla="*/ 1510556 h 2978534"/>
                <a:gd name="connsiteX8" fmla="*/ 1206419 w 1760273"/>
                <a:gd name="connsiteY8" fmla="*/ 1864847 h 2978534"/>
                <a:gd name="connsiteX9" fmla="*/ 1702269 w 1760273"/>
                <a:gd name="connsiteY9" fmla="*/ 2320565 h 2978534"/>
                <a:gd name="connsiteX10" fmla="*/ 1570347 w 1760273"/>
                <a:gd name="connsiteY10" fmla="*/ 2931579 h 2978534"/>
                <a:gd name="connsiteX11" fmla="*/ 586855 w 1760273"/>
                <a:gd name="connsiteY11" fmla="*/ 2742418 h 2978534"/>
                <a:gd name="connsiteX12" fmla="*/ 84448 w 1760273"/>
                <a:gd name="connsiteY12" fmla="*/ 2088619 h 2978534"/>
                <a:gd name="connsiteX13" fmla="*/ 3366 w 1760273"/>
                <a:gd name="connsiteY13" fmla="*/ 1677627 h 2978534"/>
                <a:gd name="connsiteX14" fmla="*/ 33729 w 1760273"/>
                <a:gd name="connsiteY14" fmla="*/ 1336209 h 2978534"/>
                <a:gd name="connsiteX0" fmla="*/ 33729 w 1748955"/>
                <a:gd name="connsiteY0" fmla="*/ 1336209 h 2978534"/>
                <a:gd name="connsiteX1" fmla="*/ 197081 w 1748955"/>
                <a:gd name="connsiteY1" fmla="*/ 682002 h 2978534"/>
                <a:gd name="connsiteX2" fmla="*/ 615431 w 1748955"/>
                <a:gd name="connsiteY2" fmla="*/ 180482 h 2978534"/>
                <a:gd name="connsiteX3" fmla="*/ 1123260 w 1748955"/>
                <a:gd name="connsiteY3" fmla="*/ 2776 h 2978534"/>
                <a:gd name="connsiteX4" fmla="*/ 1726310 w 1748955"/>
                <a:gd name="connsiteY4" fmla="*/ 210396 h 2978534"/>
                <a:gd name="connsiteX5" fmla="*/ 1605701 w 1748955"/>
                <a:gd name="connsiteY5" fmla="*/ 621387 h 2978534"/>
                <a:gd name="connsiteX6" fmla="*/ 1354479 w 1748955"/>
                <a:gd name="connsiteY6" fmla="*/ 967633 h 2978534"/>
                <a:gd name="connsiteX7" fmla="*/ 1111589 w 1748955"/>
                <a:gd name="connsiteY7" fmla="*/ 1510556 h 2978534"/>
                <a:gd name="connsiteX8" fmla="*/ 1206419 w 1748955"/>
                <a:gd name="connsiteY8" fmla="*/ 1864847 h 2978534"/>
                <a:gd name="connsiteX9" fmla="*/ 1702269 w 1748955"/>
                <a:gd name="connsiteY9" fmla="*/ 2320565 h 2978534"/>
                <a:gd name="connsiteX10" fmla="*/ 1570347 w 1748955"/>
                <a:gd name="connsiteY10" fmla="*/ 2931579 h 2978534"/>
                <a:gd name="connsiteX11" fmla="*/ 586855 w 1748955"/>
                <a:gd name="connsiteY11" fmla="*/ 2742418 h 2978534"/>
                <a:gd name="connsiteX12" fmla="*/ 84448 w 1748955"/>
                <a:gd name="connsiteY12" fmla="*/ 2088619 h 2978534"/>
                <a:gd name="connsiteX13" fmla="*/ 3366 w 1748955"/>
                <a:gd name="connsiteY13" fmla="*/ 1677627 h 2978534"/>
                <a:gd name="connsiteX14" fmla="*/ 33729 w 1748955"/>
                <a:gd name="connsiteY14" fmla="*/ 1336209 h 2978534"/>
                <a:gd name="connsiteX0" fmla="*/ 33729 w 1748954"/>
                <a:gd name="connsiteY0" fmla="*/ 1336209 h 2978534"/>
                <a:gd name="connsiteX1" fmla="*/ 197081 w 1748954"/>
                <a:gd name="connsiteY1" fmla="*/ 682002 h 2978534"/>
                <a:gd name="connsiteX2" fmla="*/ 615431 w 1748954"/>
                <a:gd name="connsiteY2" fmla="*/ 180482 h 2978534"/>
                <a:gd name="connsiteX3" fmla="*/ 1123260 w 1748954"/>
                <a:gd name="connsiteY3" fmla="*/ 2776 h 2978534"/>
                <a:gd name="connsiteX4" fmla="*/ 1726310 w 1748954"/>
                <a:gd name="connsiteY4" fmla="*/ 210396 h 2978534"/>
                <a:gd name="connsiteX5" fmla="*/ 1605701 w 1748954"/>
                <a:gd name="connsiteY5" fmla="*/ 621387 h 2978534"/>
                <a:gd name="connsiteX6" fmla="*/ 1251489 w 1748954"/>
                <a:gd name="connsiteY6" fmla="*/ 985268 h 2978534"/>
                <a:gd name="connsiteX7" fmla="*/ 1111589 w 1748954"/>
                <a:gd name="connsiteY7" fmla="*/ 1510556 h 2978534"/>
                <a:gd name="connsiteX8" fmla="*/ 1206419 w 1748954"/>
                <a:gd name="connsiteY8" fmla="*/ 1864847 h 2978534"/>
                <a:gd name="connsiteX9" fmla="*/ 1702269 w 1748954"/>
                <a:gd name="connsiteY9" fmla="*/ 2320565 h 2978534"/>
                <a:gd name="connsiteX10" fmla="*/ 1570347 w 1748954"/>
                <a:gd name="connsiteY10" fmla="*/ 2931579 h 2978534"/>
                <a:gd name="connsiteX11" fmla="*/ 586855 w 1748954"/>
                <a:gd name="connsiteY11" fmla="*/ 2742418 h 2978534"/>
                <a:gd name="connsiteX12" fmla="*/ 84448 w 1748954"/>
                <a:gd name="connsiteY12" fmla="*/ 2088619 h 2978534"/>
                <a:gd name="connsiteX13" fmla="*/ 3366 w 1748954"/>
                <a:gd name="connsiteY13" fmla="*/ 1677627 h 2978534"/>
                <a:gd name="connsiteX14" fmla="*/ 33729 w 1748954"/>
                <a:gd name="connsiteY14" fmla="*/ 1336209 h 2978534"/>
                <a:gd name="connsiteX0" fmla="*/ 33729 w 1742467"/>
                <a:gd name="connsiteY0" fmla="*/ 1335535 h 2977860"/>
                <a:gd name="connsiteX1" fmla="*/ 197081 w 1742467"/>
                <a:gd name="connsiteY1" fmla="*/ 681328 h 2977860"/>
                <a:gd name="connsiteX2" fmla="*/ 615431 w 1742467"/>
                <a:gd name="connsiteY2" fmla="*/ 179808 h 2977860"/>
                <a:gd name="connsiteX3" fmla="*/ 1123260 w 1742467"/>
                <a:gd name="connsiteY3" fmla="*/ 2102 h 2977860"/>
                <a:gd name="connsiteX4" fmla="*/ 1623320 w 1742467"/>
                <a:gd name="connsiteY4" fmla="*/ 262626 h 2977860"/>
                <a:gd name="connsiteX5" fmla="*/ 1605701 w 1742467"/>
                <a:gd name="connsiteY5" fmla="*/ 620713 h 2977860"/>
                <a:gd name="connsiteX6" fmla="*/ 1251489 w 1742467"/>
                <a:gd name="connsiteY6" fmla="*/ 984594 h 2977860"/>
                <a:gd name="connsiteX7" fmla="*/ 1111589 w 1742467"/>
                <a:gd name="connsiteY7" fmla="*/ 1509882 h 2977860"/>
                <a:gd name="connsiteX8" fmla="*/ 1206419 w 1742467"/>
                <a:gd name="connsiteY8" fmla="*/ 1864173 h 2977860"/>
                <a:gd name="connsiteX9" fmla="*/ 1702269 w 1742467"/>
                <a:gd name="connsiteY9" fmla="*/ 2319891 h 2977860"/>
                <a:gd name="connsiteX10" fmla="*/ 1570347 w 1742467"/>
                <a:gd name="connsiteY10" fmla="*/ 2930905 h 2977860"/>
                <a:gd name="connsiteX11" fmla="*/ 586855 w 1742467"/>
                <a:gd name="connsiteY11" fmla="*/ 2741744 h 2977860"/>
                <a:gd name="connsiteX12" fmla="*/ 84448 w 1742467"/>
                <a:gd name="connsiteY12" fmla="*/ 2087945 h 2977860"/>
                <a:gd name="connsiteX13" fmla="*/ 3366 w 1742467"/>
                <a:gd name="connsiteY13" fmla="*/ 1676953 h 2977860"/>
                <a:gd name="connsiteX14" fmla="*/ 33729 w 1742467"/>
                <a:gd name="connsiteY14" fmla="*/ 1335535 h 2977860"/>
                <a:gd name="connsiteX0" fmla="*/ 33729 w 1742466"/>
                <a:gd name="connsiteY0" fmla="*/ 1335535 h 2977860"/>
                <a:gd name="connsiteX1" fmla="*/ 197081 w 1742466"/>
                <a:gd name="connsiteY1" fmla="*/ 681328 h 2977860"/>
                <a:gd name="connsiteX2" fmla="*/ 615431 w 1742466"/>
                <a:gd name="connsiteY2" fmla="*/ 179808 h 2977860"/>
                <a:gd name="connsiteX3" fmla="*/ 1123260 w 1742466"/>
                <a:gd name="connsiteY3" fmla="*/ 2102 h 2977860"/>
                <a:gd name="connsiteX4" fmla="*/ 1623320 w 1742466"/>
                <a:gd name="connsiteY4" fmla="*/ 262626 h 2977860"/>
                <a:gd name="connsiteX5" fmla="*/ 1605701 w 1742466"/>
                <a:gd name="connsiteY5" fmla="*/ 620713 h 2977860"/>
                <a:gd name="connsiteX6" fmla="*/ 1251489 w 1742466"/>
                <a:gd name="connsiteY6" fmla="*/ 984594 h 2977860"/>
                <a:gd name="connsiteX7" fmla="*/ 1111589 w 1742466"/>
                <a:gd name="connsiteY7" fmla="*/ 1509882 h 2977860"/>
                <a:gd name="connsiteX8" fmla="*/ 1206419 w 1742466"/>
                <a:gd name="connsiteY8" fmla="*/ 1864173 h 2977860"/>
                <a:gd name="connsiteX9" fmla="*/ 1702269 w 1742466"/>
                <a:gd name="connsiteY9" fmla="*/ 2319891 h 2977860"/>
                <a:gd name="connsiteX10" fmla="*/ 1570347 w 1742466"/>
                <a:gd name="connsiteY10" fmla="*/ 2930905 h 2977860"/>
                <a:gd name="connsiteX11" fmla="*/ 525063 w 1742466"/>
                <a:gd name="connsiteY11" fmla="*/ 2741744 h 2977860"/>
                <a:gd name="connsiteX12" fmla="*/ 84448 w 1742466"/>
                <a:gd name="connsiteY12" fmla="*/ 2087945 h 2977860"/>
                <a:gd name="connsiteX13" fmla="*/ 3366 w 1742466"/>
                <a:gd name="connsiteY13" fmla="*/ 1676953 h 2977860"/>
                <a:gd name="connsiteX14" fmla="*/ 33729 w 1742466"/>
                <a:gd name="connsiteY14" fmla="*/ 1335535 h 29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466" h="2977860">
                  <a:moveTo>
                    <a:pt x="33729" y="1335535"/>
                  </a:moveTo>
                  <a:cubicBezTo>
                    <a:pt x="66015" y="1169598"/>
                    <a:pt x="127932" y="742015"/>
                    <a:pt x="197081" y="681328"/>
                  </a:cubicBezTo>
                  <a:cubicBezTo>
                    <a:pt x="266230" y="620641"/>
                    <a:pt x="461068" y="293012"/>
                    <a:pt x="615431" y="179808"/>
                  </a:cubicBezTo>
                  <a:cubicBezTo>
                    <a:pt x="769794" y="66604"/>
                    <a:pt x="936566" y="26657"/>
                    <a:pt x="1123260" y="2102"/>
                  </a:cubicBezTo>
                  <a:cubicBezTo>
                    <a:pt x="1309955" y="-22453"/>
                    <a:pt x="1551882" y="174520"/>
                    <a:pt x="1623320" y="262626"/>
                  </a:cubicBezTo>
                  <a:cubicBezTo>
                    <a:pt x="1694758" y="350732"/>
                    <a:pt x="1684282" y="468313"/>
                    <a:pt x="1605701" y="620713"/>
                  </a:cubicBezTo>
                  <a:cubicBezTo>
                    <a:pt x="1527120" y="773113"/>
                    <a:pt x="1361027" y="863150"/>
                    <a:pt x="1251489" y="984594"/>
                  </a:cubicBezTo>
                  <a:cubicBezTo>
                    <a:pt x="1141952" y="1106038"/>
                    <a:pt x="1002915" y="1255571"/>
                    <a:pt x="1111589" y="1509882"/>
                  </a:cubicBezTo>
                  <a:cubicBezTo>
                    <a:pt x="1063101" y="1778480"/>
                    <a:pt x="1146628" y="1701155"/>
                    <a:pt x="1206419" y="1864173"/>
                  </a:cubicBezTo>
                  <a:cubicBezTo>
                    <a:pt x="1266210" y="2027191"/>
                    <a:pt x="1608277" y="2092096"/>
                    <a:pt x="1702269" y="2319891"/>
                  </a:cubicBezTo>
                  <a:cubicBezTo>
                    <a:pt x="1796261" y="2547686"/>
                    <a:pt x="1714438" y="2843220"/>
                    <a:pt x="1570347" y="2930905"/>
                  </a:cubicBezTo>
                  <a:cubicBezTo>
                    <a:pt x="1470242" y="3065410"/>
                    <a:pt x="772713" y="2882237"/>
                    <a:pt x="525063" y="2741744"/>
                  </a:cubicBezTo>
                  <a:cubicBezTo>
                    <a:pt x="277413" y="2601251"/>
                    <a:pt x="192769" y="2256593"/>
                    <a:pt x="84448" y="2087945"/>
                  </a:cubicBezTo>
                  <a:cubicBezTo>
                    <a:pt x="-23873" y="1919297"/>
                    <a:pt x="11819" y="1802355"/>
                    <a:pt x="3366" y="1676953"/>
                  </a:cubicBezTo>
                  <a:cubicBezTo>
                    <a:pt x="-5087" y="1551551"/>
                    <a:pt x="1443" y="1501472"/>
                    <a:pt x="33729" y="1335535"/>
                  </a:cubicBezTo>
                  <a:close/>
                </a:path>
              </a:pathLst>
            </a:cu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47991CF8-8B71-7A43-8B85-08D50306E54C}"/>
                </a:ext>
              </a:extLst>
            </p:cNvPr>
            <p:cNvSpPr/>
            <p:nvPr/>
          </p:nvSpPr>
          <p:spPr>
            <a:xfrm>
              <a:off x="6658591" y="2817512"/>
              <a:ext cx="274320" cy="274320"/>
            </a:xfrm>
            <a:prstGeom prst="ellipse">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a:extLst>
                <a:ext uri="{FF2B5EF4-FFF2-40B4-BE49-F238E27FC236}">
                  <a16:creationId xmlns:a16="http://schemas.microsoft.com/office/drawing/2014/main" id="{9F1734B7-83C6-C241-87E3-0C7943D1DBE1}"/>
                </a:ext>
              </a:extLst>
            </p:cNvPr>
            <p:cNvGrpSpPr/>
            <p:nvPr/>
          </p:nvGrpSpPr>
          <p:grpSpPr>
            <a:xfrm>
              <a:off x="3745702" y="2000250"/>
              <a:ext cx="2953062" cy="1665987"/>
              <a:chOff x="3745702" y="2000250"/>
              <a:chExt cx="2953062" cy="1665987"/>
            </a:xfrm>
          </p:grpSpPr>
          <p:cxnSp>
            <p:nvCxnSpPr>
              <p:cNvPr id="71" name="Straight Arrow Connector 70">
                <a:extLst>
                  <a:ext uri="{FF2B5EF4-FFF2-40B4-BE49-F238E27FC236}">
                    <a16:creationId xmlns:a16="http://schemas.microsoft.com/office/drawing/2014/main" id="{B781BCE7-2C75-2D42-8405-055566C6023B}"/>
                  </a:ext>
                </a:extLst>
              </p:cNvPr>
              <p:cNvCxnSpPr>
                <a:cxnSpLocks/>
                <a:stCxn id="50" idx="2"/>
              </p:cNvCxnSpPr>
              <p:nvPr/>
            </p:nvCxnSpPr>
            <p:spPr>
              <a:xfrm flipH="1" flipV="1">
                <a:off x="5193484" y="3380131"/>
                <a:ext cx="1057298" cy="286106"/>
              </a:xfrm>
              <a:prstGeom prst="straightConnector1">
                <a:avLst/>
              </a:prstGeom>
              <a:ln w="889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72" name="Straight Arrow Connector 71">
                <a:extLst>
                  <a:ext uri="{FF2B5EF4-FFF2-40B4-BE49-F238E27FC236}">
                    <a16:creationId xmlns:a16="http://schemas.microsoft.com/office/drawing/2014/main" id="{B7A92F81-17B8-DC4B-90F9-04015EBAA04A}"/>
                  </a:ext>
                </a:extLst>
              </p:cNvPr>
              <p:cNvCxnSpPr>
                <a:cxnSpLocks/>
              </p:cNvCxnSpPr>
              <p:nvPr/>
            </p:nvCxnSpPr>
            <p:spPr>
              <a:xfrm flipH="1" flipV="1">
                <a:off x="3745702" y="2649974"/>
                <a:ext cx="1057681" cy="529706"/>
              </a:xfrm>
              <a:prstGeom prst="straightConnector1">
                <a:avLst/>
              </a:prstGeom>
              <a:ln w="53975">
                <a:solidFill>
                  <a:srgbClr val="FF0000"/>
                </a:solidFill>
                <a:prstDash val="sysDot"/>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73" name="Curved Connector 72">
                <a:extLst>
                  <a:ext uri="{FF2B5EF4-FFF2-40B4-BE49-F238E27FC236}">
                    <a16:creationId xmlns:a16="http://schemas.microsoft.com/office/drawing/2014/main" id="{EBF6E0CB-DA53-BC42-8375-361A7D04E62B}"/>
                  </a:ext>
                </a:extLst>
              </p:cNvPr>
              <p:cNvCxnSpPr>
                <a:cxnSpLocks/>
              </p:cNvCxnSpPr>
              <p:nvPr/>
            </p:nvCxnSpPr>
            <p:spPr>
              <a:xfrm rot="10800000">
                <a:off x="4188392" y="2000250"/>
                <a:ext cx="2327286" cy="827473"/>
              </a:xfrm>
              <a:prstGeom prst="curvedConnector3">
                <a:avLst>
                  <a:gd name="adj1" fmla="val 50000"/>
                </a:avLst>
              </a:prstGeom>
              <a:ln w="6350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7BD9E0A-0ED8-6942-A9E2-8B549EACD633}"/>
                  </a:ext>
                </a:extLst>
              </p:cNvPr>
              <p:cNvCxnSpPr>
                <a:cxnSpLocks/>
              </p:cNvCxnSpPr>
              <p:nvPr/>
            </p:nvCxnSpPr>
            <p:spPr>
              <a:xfrm flipH="1">
                <a:off x="5207885" y="2976670"/>
                <a:ext cx="1379744" cy="167832"/>
              </a:xfrm>
              <a:prstGeom prst="straightConnector1">
                <a:avLst/>
              </a:prstGeom>
              <a:ln w="8572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75" name="Straight Arrow Connector 74">
                <a:extLst>
                  <a:ext uri="{FF2B5EF4-FFF2-40B4-BE49-F238E27FC236}">
                    <a16:creationId xmlns:a16="http://schemas.microsoft.com/office/drawing/2014/main" id="{B818C454-D99D-854B-8B70-4C88FBAF978C}"/>
                  </a:ext>
                </a:extLst>
              </p:cNvPr>
              <p:cNvCxnSpPr>
                <a:cxnSpLocks/>
                <a:stCxn id="67" idx="3"/>
                <a:endCxn id="50" idx="7"/>
              </p:cNvCxnSpPr>
              <p:nvPr/>
            </p:nvCxnSpPr>
            <p:spPr>
              <a:xfrm flipH="1">
                <a:off x="6484929" y="3051660"/>
                <a:ext cx="213835" cy="517590"/>
              </a:xfrm>
              <a:prstGeom prst="straightConnector1">
                <a:avLst/>
              </a:prstGeom>
              <a:ln w="698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76" name="Oval 75">
              <a:extLst>
                <a:ext uri="{FF2B5EF4-FFF2-40B4-BE49-F238E27FC236}">
                  <a16:creationId xmlns:a16="http://schemas.microsoft.com/office/drawing/2014/main" id="{4D3C0476-A444-BC4E-84AB-FE113CBDBC7A}"/>
                </a:ext>
              </a:extLst>
            </p:cNvPr>
            <p:cNvSpPr/>
            <p:nvPr/>
          </p:nvSpPr>
          <p:spPr>
            <a:xfrm>
              <a:off x="2409511" y="1094961"/>
              <a:ext cx="2161391" cy="3356600"/>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05317C2-87BC-A948-AC7F-B0E65C0C0591}"/>
              </a:ext>
            </a:extLst>
          </p:cNvPr>
          <p:cNvSpPr txBox="1"/>
          <p:nvPr/>
        </p:nvSpPr>
        <p:spPr>
          <a:xfrm>
            <a:off x="2525284" y="300765"/>
            <a:ext cx="6136745" cy="584775"/>
          </a:xfrm>
          <a:prstGeom prst="rect">
            <a:avLst/>
          </a:prstGeom>
          <a:noFill/>
        </p:spPr>
        <p:txBody>
          <a:bodyPr wrap="none" rtlCol="0">
            <a:spAutoFit/>
          </a:bodyPr>
          <a:lstStyle/>
          <a:p>
            <a:r>
              <a:rPr lang="en-US" sz="3200" b="1" dirty="0"/>
              <a:t>Recruitment of Brain Stress System</a:t>
            </a:r>
          </a:p>
        </p:txBody>
      </p:sp>
      <p:sp>
        <p:nvSpPr>
          <p:cNvPr id="4" name="Rectangle 3">
            <a:extLst>
              <a:ext uri="{FF2B5EF4-FFF2-40B4-BE49-F238E27FC236}">
                <a16:creationId xmlns:a16="http://schemas.microsoft.com/office/drawing/2014/main" id="{99330F9F-0B14-7342-978D-62713640FEF8}"/>
              </a:ext>
            </a:extLst>
          </p:cNvPr>
          <p:cNvSpPr/>
          <p:nvPr/>
        </p:nvSpPr>
        <p:spPr>
          <a:xfrm>
            <a:off x="528638" y="2028833"/>
            <a:ext cx="6972300" cy="3843337"/>
          </a:xfrm>
          <a:prstGeom prst="rect">
            <a:avLst/>
          </a:prstGeom>
          <a:noFill/>
          <a:ln w="412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D463676-5000-684E-81EC-83C774F31D2C}"/>
              </a:ext>
            </a:extLst>
          </p:cNvPr>
          <p:cNvPicPr>
            <a:picLocks noChangeAspect="1"/>
          </p:cNvPicPr>
          <p:nvPr/>
        </p:nvPicPr>
        <p:blipFill>
          <a:blip r:embed="rId4"/>
          <a:stretch>
            <a:fillRect/>
          </a:stretch>
        </p:blipFill>
        <p:spPr>
          <a:xfrm>
            <a:off x="7534345" y="914315"/>
            <a:ext cx="4272691" cy="5890656"/>
          </a:xfrm>
          <a:prstGeom prst="rect">
            <a:avLst/>
          </a:prstGeom>
        </p:spPr>
      </p:pic>
      <p:sp>
        <p:nvSpPr>
          <p:cNvPr id="7" name="Rectangle 6">
            <a:extLst>
              <a:ext uri="{FF2B5EF4-FFF2-40B4-BE49-F238E27FC236}">
                <a16:creationId xmlns:a16="http://schemas.microsoft.com/office/drawing/2014/main" id="{2904D178-841C-764C-8C61-D6E8F47E0B51}"/>
              </a:ext>
            </a:extLst>
          </p:cNvPr>
          <p:cNvSpPr/>
          <p:nvPr/>
        </p:nvSpPr>
        <p:spPr>
          <a:xfrm>
            <a:off x="8429625" y="1128574"/>
            <a:ext cx="1412515" cy="657225"/>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675C40-14F3-9A42-BD90-81B206B70BD2}"/>
              </a:ext>
            </a:extLst>
          </p:cNvPr>
          <p:cNvCxnSpPr>
            <a:cxnSpLocks/>
          </p:cNvCxnSpPr>
          <p:nvPr/>
        </p:nvCxnSpPr>
        <p:spPr>
          <a:xfrm flipH="1">
            <a:off x="528639" y="1144221"/>
            <a:ext cx="7900986" cy="884612"/>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AE41740-9F2D-A545-924B-DBDCFDFBFB0C}"/>
              </a:ext>
            </a:extLst>
          </p:cNvPr>
          <p:cNvCxnSpPr>
            <a:cxnSpLocks/>
          </p:cNvCxnSpPr>
          <p:nvPr/>
        </p:nvCxnSpPr>
        <p:spPr>
          <a:xfrm flipH="1">
            <a:off x="7500939" y="1801446"/>
            <a:ext cx="928686" cy="21616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EBA4F1-47A0-8D49-89CD-23979D4B1125}"/>
              </a:ext>
            </a:extLst>
          </p:cNvPr>
          <p:cNvSpPr txBox="1"/>
          <p:nvPr/>
        </p:nvSpPr>
        <p:spPr>
          <a:xfrm>
            <a:off x="9982201" y="320314"/>
            <a:ext cx="1985962" cy="923330"/>
          </a:xfrm>
          <a:prstGeom prst="rect">
            <a:avLst/>
          </a:prstGeom>
          <a:noFill/>
        </p:spPr>
        <p:txBody>
          <a:bodyPr wrap="square" rtlCol="0">
            <a:spAutoFit/>
          </a:bodyPr>
          <a:lstStyle/>
          <a:p>
            <a:pPr algn="ctr"/>
            <a:r>
              <a:rPr lang="en-US" b="1" dirty="0"/>
              <a:t>Extra-hypothalamic </a:t>
            </a:r>
          </a:p>
          <a:p>
            <a:pPr algn="ctr"/>
            <a:r>
              <a:rPr lang="en-US" b="1" dirty="0"/>
              <a:t>CRF</a:t>
            </a:r>
          </a:p>
        </p:txBody>
      </p:sp>
      <p:sp>
        <p:nvSpPr>
          <p:cNvPr id="14" name="Up Arrow 13">
            <a:extLst>
              <a:ext uri="{FF2B5EF4-FFF2-40B4-BE49-F238E27FC236}">
                <a16:creationId xmlns:a16="http://schemas.microsoft.com/office/drawing/2014/main" id="{F3E52554-31E5-624A-815C-8A8DD711991C}"/>
              </a:ext>
            </a:extLst>
          </p:cNvPr>
          <p:cNvSpPr/>
          <p:nvPr/>
        </p:nvSpPr>
        <p:spPr>
          <a:xfrm>
            <a:off x="11669791" y="514268"/>
            <a:ext cx="137246" cy="535422"/>
          </a:xfrm>
          <a:prstGeom prst="upArrow">
            <a:avLst/>
          </a:prstGeom>
          <a:solidFill>
            <a:srgbClr val="FF0000"/>
          </a:solidFill>
          <a:ln w="889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47" name="Up Arrow 46">
            <a:extLst>
              <a:ext uri="{FF2B5EF4-FFF2-40B4-BE49-F238E27FC236}">
                <a16:creationId xmlns:a16="http://schemas.microsoft.com/office/drawing/2014/main" id="{8AF54C3E-18AF-CF4F-B123-A24B0C2AB9DF}"/>
              </a:ext>
            </a:extLst>
          </p:cNvPr>
          <p:cNvSpPr/>
          <p:nvPr/>
        </p:nvSpPr>
        <p:spPr>
          <a:xfrm>
            <a:off x="11826264" y="514268"/>
            <a:ext cx="137246" cy="535422"/>
          </a:xfrm>
          <a:prstGeom prst="upArrow">
            <a:avLst/>
          </a:prstGeom>
          <a:solidFill>
            <a:srgbClr val="FF0000"/>
          </a:solidFill>
          <a:ln w="889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48" name="Up Arrow 47">
            <a:extLst>
              <a:ext uri="{FF2B5EF4-FFF2-40B4-BE49-F238E27FC236}">
                <a16:creationId xmlns:a16="http://schemas.microsoft.com/office/drawing/2014/main" id="{548EF976-0AF3-6B40-89D5-F37498A8AC4B}"/>
              </a:ext>
            </a:extLst>
          </p:cNvPr>
          <p:cNvSpPr/>
          <p:nvPr/>
        </p:nvSpPr>
        <p:spPr>
          <a:xfrm>
            <a:off x="11985751" y="514268"/>
            <a:ext cx="137246" cy="535422"/>
          </a:xfrm>
          <a:prstGeom prst="upArrow">
            <a:avLst/>
          </a:prstGeom>
          <a:solidFill>
            <a:srgbClr val="FF0000"/>
          </a:solidFill>
          <a:ln w="889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77" name="Oval 76">
            <a:extLst>
              <a:ext uri="{FF2B5EF4-FFF2-40B4-BE49-F238E27FC236}">
                <a16:creationId xmlns:a16="http://schemas.microsoft.com/office/drawing/2014/main" id="{44683AF2-FE13-C540-BDD0-C909255E4B2A}"/>
              </a:ext>
            </a:extLst>
          </p:cNvPr>
          <p:cNvSpPr/>
          <p:nvPr/>
        </p:nvSpPr>
        <p:spPr>
          <a:xfrm>
            <a:off x="2882620" y="3301139"/>
            <a:ext cx="1673882" cy="1006642"/>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844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08A02-8B68-7246-98FA-767797FD3F52}"/>
              </a:ext>
            </a:extLst>
          </p:cNvPr>
          <p:cNvPicPr>
            <a:picLocks noChangeAspect="1"/>
          </p:cNvPicPr>
          <p:nvPr/>
        </p:nvPicPr>
        <p:blipFill>
          <a:blip r:embed="rId3"/>
          <a:stretch>
            <a:fillRect/>
          </a:stretch>
        </p:blipFill>
        <p:spPr>
          <a:xfrm>
            <a:off x="2855647" y="66443"/>
            <a:ext cx="6480706" cy="6422225"/>
          </a:xfrm>
          <a:prstGeom prst="rect">
            <a:avLst/>
          </a:prstGeom>
        </p:spPr>
      </p:pic>
      <p:sp>
        <p:nvSpPr>
          <p:cNvPr id="4" name="TextBox 3">
            <a:extLst>
              <a:ext uri="{FF2B5EF4-FFF2-40B4-BE49-F238E27FC236}">
                <a16:creationId xmlns:a16="http://schemas.microsoft.com/office/drawing/2014/main" id="{DABBFB3D-92DA-DA4E-B8B3-B99B3FB710A7}"/>
              </a:ext>
            </a:extLst>
          </p:cNvPr>
          <p:cNvSpPr txBox="1"/>
          <p:nvPr/>
        </p:nvSpPr>
        <p:spPr>
          <a:xfrm>
            <a:off x="6324260" y="6493712"/>
            <a:ext cx="5558766" cy="307777"/>
          </a:xfrm>
          <a:prstGeom prst="rect">
            <a:avLst/>
          </a:prstGeom>
          <a:noFill/>
        </p:spPr>
        <p:txBody>
          <a:bodyPr wrap="none" rtlCol="0">
            <a:spAutoFit/>
          </a:bodyPr>
          <a:lstStyle/>
          <a:p>
            <a:r>
              <a:rPr lang="en-US" sz="1400" dirty="0"/>
              <a:t>From Stahl's Illustrated Substance Use and Impulsive Disorders 1st Edition</a:t>
            </a:r>
          </a:p>
        </p:txBody>
      </p:sp>
    </p:spTree>
    <p:extLst>
      <p:ext uri="{BB962C8B-B14F-4D97-AF65-F5344CB8AC3E}">
        <p14:creationId xmlns:p14="http://schemas.microsoft.com/office/powerpoint/2010/main" val="1009722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C654C3-0200-2142-9092-7A86682E90E8}"/>
              </a:ext>
            </a:extLst>
          </p:cNvPr>
          <p:cNvGrpSpPr/>
          <p:nvPr/>
        </p:nvGrpSpPr>
        <p:grpSpPr>
          <a:xfrm>
            <a:off x="2937517" y="1032303"/>
            <a:ext cx="6801853" cy="3197203"/>
            <a:chOff x="0" y="43301"/>
            <a:chExt cx="12192000" cy="6771397"/>
          </a:xfrm>
        </p:grpSpPr>
        <p:pic>
          <p:nvPicPr>
            <p:cNvPr id="3" name="Picture 2" descr="A close up of a map&#10;&#10;Description automatically generated">
              <a:extLst>
                <a:ext uri="{FF2B5EF4-FFF2-40B4-BE49-F238E27FC236}">
                  <a16:creationId xmlns:a16="http://schemas.microsoft.com/office/drawing/2014/main" id="{E234B1B7-D947-B547-BFC2-309449B209CF}"/>
                </a:ext>
              </a:extLst>
            </p:cNvPr>
            <p:cNvPicPr>
              <a:picLocks noChangeAspect="1"/>
            </p:cNvPicPr>
            <p:nvPr/>
          </p:nvPicPr>
          <p:blipFill>
            <a:blip r:embed="rId3"/>
            <a:stretch>
              <a:fillRect/>
            </a:stretch>
          </p:blipFill>
          <p:spPr>
            <a:xfrm>
              <a:off x="0" y="43301"/>
              <a:ext cx="12192000" cy="6771397"/>
            </a:xfrm>
            <a:prstGeom prst="rect">
              <a:avLst/>
            </a:prstGeom>
          </p:spPr>
        </p:pic>
        <p:sp>
          <p:nvSpPr>
            <p:cNvPr id="5" name="Oval 4">
              <a:extLst>
                <a:ext uri="{FF2B5EF4-FFF2-40B4-BE49-F238E27FC236}">
                  <a16:creationId xmlns:a16="http://schemas.microsoft.com/office/drawing/2014/main" id="{1A8F2615-6178-CE46-92A7-905E0CB45B62}"/>
                </a:ext>
              </a:extLst>
            </p:cNvPr>
            <p:cNvSpPr/>
            <p:nvPr/>
          </p:nvSpPr>
          <p:spPr>
            <a:xfrm>
              <a:off x="4497049" y="2338466"/>
              <a:ext cx="2953062" cy="1978701"/>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C6A5B9C-F1F1-744D-97EB-F18EDB7DB625}"/>
                </a:ext>
              </a:extLst>
            </p:cNvPr>
            <p:cNvSpPr/>
            <p:nvPr/>
          </p:nvSpPr>
          <p:spPr>
            <a:xfrm>
              <a:off x="2443396" y="1034322"/>
              <a:ext cx="2743199" cy="3567658"/>
            </a:xfrm>
            <a:prstGeom prst="ellipse">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4EBE81B-6EDD-4C44-B681-ACEC2C8E77A6}"/>
              </a:ext>
            </a:extLst>
          </p:cNvPr>
          <p:cNvPicPr>
            <a:picLocks noChangeAspect="1"/>
          </p:cNvPicPr>
          <p:nvPr/>
        </p:nvPicPr>
        <p:blipFill>
          <a:blip r:embed="rId4"/>
          <a:stretch>
            <a:fillRect/>
          </a:stretch>
        </p:blipFill>
        <p:spPr>
          <a:xfrm>
            <a:off x="187246" y="2907820"/>
            <a:ext cx="2750271" cy="1412301"/>
          </a:xfrm>
          <a:prstGeom prst="rect">
            <a:avLst/>
          </a:prstGeom>
        </p:spPr>
      </p:pic>
      <p:pic>
        <p:nvPicPr>
          <p:cNvPr id="8" name="Picture 7">
            <a:extLst>
              <a:ext uri="{FF2B5EF4-FFF2-40B4-BE49-F238E27FC236}">
                <a16:creationId xmlns:a16="http://schemas.microsoft.com/office/drawing/2014/main" id="{807B3973-4647-4D40-95A8-607B3C2BDF1B}"/>
              </a:ext>
            </a:extLst>
          </p:cNvPr>
          <p:cNvPicPr>
            <a:picLocks noChangeAspect="1"/>
          </p:cNvPicPr>
          <p:nvPr/>
        </p:nvPicPr>
        <p:blipFill>
          <a:blip r:embed="rId5"/>
          <a:stretch>
            <a:fillRect/>
          </a:stretch>
        </p:blipFill>
        <p:spPr>
          <a:xfrm>
            <a:off x="785529" y="1308805"/>
            <a:ext cx="1778367" cy="1184760"/>
          </a:xfrm>
          <a:prstGeom prst="rect">
            <a:avLst/>
          </a:prstGeom>
        </p:spPr>
      </p:pic>
      <p:pic>
        <p:nvPicPr>
          <p:cNvPr id="9" name="Picture 8">
            <a:extLst>
              <a:ext uri="{FF2B5EF4-FFF2-40B4-BE49-F238E27FC236}">
                <a16:creationId xmlns:a16="http://schemas.microsoft.com/office/drawing/2014/main" id="{64DCCB49-1C87-5D42-AF3F-A0B618FC0411}"/>
              </a:ext>
            </a:extLst>
          </p:cNvPr>
          <p:cNvPicPr>
            <a:picLocks noChangeAspect="1"/>
          </p:cNvPicPr>
          <p:nvPr/>
        </p:nvPicPr>
        <p:blipFill>
          <a:blip r:embed="rId6"/>
          <a:stretch>
            <a:fillRect/>
          </a:stretch>
        </p:blipFill>
        <p:spPr>
          <a:xfrm>
            <a:off x="10162303" y="2059803"/>
            <a:ext cx="1272026" cy="1696035"/>
          </a:xfrm>
          <a:prstGeom prst="rect">
            <a:avLst/>
          </a:prstGeom>
        </p:spPr>
      </p:pic>
      <p:pic>
        <p:nvPicPr>
          <p:cNvPr id="10" name="Picture 9">
            <a:extLst>
              <a:ext uri="{FF2B5EF4-FFF2-40B4-BE49-F238E27FC236}">
                <a16:creationId xmlns:a16="http://schemas.microsoft.com/office/drawing/2014/main" id="{AA045DF0-85EB-4A46-A2E3-2078FC454CF3}"/>
              </a:ext>
            </a:extLst>
          </p:cNvPr>
          <p:cNvPicPr>
            <a:picLocks noChangeAspect="1"/>
          </p:cNvPicPr>
          <p:nvPr/>
        </p:nvPicPr>
        <p:blipFill>
          <a:blip r:embed="rId7"/>
          <a:stretch>
            <a:fillRect/>
          </a:stretch>
        </p:blipFill>
        <p:spPr>
          <a:xfrm>
            <a:off x="9881643" y="3968900"/>
            <a:ext cx="1788369" cy="1532887"/>
          </a:xfrm>
          <a:prstGeom prst="rect">
            <a:avLst/>
          </a:prstGeom>
        </p:spPr>
      </p:pic>
      <p:pic>
        <p:nvPicPr>
          <p:cNvPr id="11" name="Picture 10">
            <a:extLst>
              <a:ext uri="{FF2B5EF4-FFF2-40B4-BE49-F238E27FC236}">
                <a16:creationId xmlns:a16="http://schemas.microsoft.com/office/drawing/2014/main" id="{3D552486-0FFA-B74D-ACB0-82E591AE6D37}"/>
              </a:ext>
            </a:extLst>
          </p:cNvPr>
          <p:cNvPicPr>
            <a:picLocks noChangeAspect="1"/>
          </p:cNvPicPr>
          <p:nvPr/>
        </p:nvPicPr>
        <p:blipFill>
          <a:blip r:embed="rId8"/>
          <a:stretch>
            <a:fillRect/>
          </a:stretch>
        </p:blipFill>
        <p:spPr>
          <a:xfrm>
            <a:off x="9992575" y="733783"/>
            <a:ext cx="1532886" cy="1532886"/>
          </a:xfrm>
          <a:prstGeom prst="rect">
            <a:avLst/>
          </a:prstGeom>
        </p:spPr>
      </p:pic>
      <p:pic>
        <p:nvPicPr>
          <p:cNvPr id="12" name="Picture 11">
            <a:extLst>
              <a:ext uri="{FF2B5EF4-FFF2-40B4-BE49-F238E27FC236}">
                <a16:creationId xmlns:a16="http://schemas.microsoft.com/office/drawing/2014/main" id="{C421A2F4-410A-1342-A67A-5D56A9012A14}"/>
              </a:ext>
            </a:extLst>
          </p:cNvPr>
          <p:cNvPicPr>
            <a:picLocks noChangeAspect="1"/>
          </p:cNvPicPr>
          <p:nvPr/>
        </p:nvPicPr>
        <p:blipFill>
          <a:blip r:embed="rId9"/>
          <a:stretch>
            <a:fillRect/>
          </a:stretch>
        </p:blipFill>
        <p:spPr>
          <a:xfrm>
            <a:off x="4789050" y="4463468"/>
            <a:ext cx="2950693" cy="1830563"/>
          </a:xfrm>
          <a:prstGeom prst="rect">
            <a:avLst/>
          </a:prstGeom>
        </p:spPr>
      </p:pic>
      <p:sp>
        <p:nvSpPr>
          <p:cNvPr id="2" name="TextBox 1">
            <a:extLst>
              <a:ext uri="{FF2B5EF4-FFF2-40B4-BE49-F238E27FC236}">
                <a16:creationId xmlns:a16="http://schemas.microsoft.com/office/drawing/2014/main" id="{5E6AB3CE-4E3B-1B4C-ABD7-EDC82E197B1D}"/>
              </a:ext>
            </a:extLst>
          </p:cNvPr>
          <p:cNvSpPr txBox="1"/>
          <p:nvPr/>
        </p:nvSpPr>
        <p:spPr>
          <a:xfrm>
            <a:off x="730490" y="213566"/>
            <a:ext cx="9431813" cy="584775"/>
          </a:xfrm>
          <a:prstGeom prst="rect">
            <a:avLst/>
          </a:prstGeom>
          <a:noFill/>
        </p:spPr>
        <p:txBody>
          <a:bodyPr wrap="none" rtlCol="0">
            <a:spAutoFit/>
          </a:bodyPr>
          <a:lstStyle/>
          <a:p>
            <a:r>
              <a:rPr lang="en-US" sz="3200" b="1" dirty="0"/>
              <a:t>Understanding Neurobiology and Addiction Treatment</a:t>
            </a:r>
          </a:p>
        </p:txBody>
      </p:sp>
    </p:spTree>
    <p:extLst>
      <p:ext uri="{BB962C8B-B14F-4D97-AF65-F5344CB8AC3E}">
        <p14:creationId xmlns:p14="http://schemas.microsoft.com/office/powerpoint/2010/main" val="3341809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C4381-0E5D-9542-86BF-883979ECB99D}"/>
              </a:ext>
            </a:extLst>
          </p:cNvPr>
          <p:cNvPicPr>
            <a:picLocks noChangeAspect="1"/>
          </p:cNvPicPr>
          <p:nvPr/>
        </p:nvPicPr>
        <p:blipFill>
          <a:blip r:embed="rId3"/>
          <a:stretch>
            <a:fillRect/>
          </a:stretch>
        </p:blipFill>
        <p:spPr>
          <a:xfrm>
            <a:off x="966224" y="324679"/>
            <a:ext cx="10259551" cy="5322142"/>
          </a:xfrm>
          <a:prstGeom prst="rect">
            <a:avLst/>
          </a:prstGeom>
        </p:spPr>
      </p:pic>
      <p:sp>
        <p:nvSpPr>
          <p:cNvPr id="3" name="TextBox 2">
            <a:extLst>
              <a:ext uri="{FF2B5EF4-FFF2-40B4-BE49-F238E27FC236}">
                <a16:creationId xmlns:a16="http://schemas.microsoft.com/office/drawing/2014/main" id="{BEA9719B-DBEA-384B-B31D-268DB58AF246}"/>
              </a:ext>
            </a:extLst>
          </p:cNvPr>
          <p:cNvSpPr txBox="1"/>
          <p:nvPr/>
        </p:nvSpPr>
        <p:spPr>
          <a:xfrm>
            <a:off x="7632818" y="6480259"/>
            <a:ext cx="4296369" cy="261610"/>
          </a:xfrm>
          <a:prstGeom prst="rect">
            <a:avLst/>
          </a:prstGeom>
          <a:noFill/>
        </p:spPr>
        <p:txBody>
          <a:bodyPr wrap="none" rtlCol="0">
            <a:spAutoFit/>
          </a:bodyPr>
          <a:lstStyle/>
          <a:p>
            <a:r>
              <a:rPr lang="en-US" sz="1100" dirty="0">
                <a:latin typeface="Yu Gothic" panose="020B0400000000000000" pitchFamily="34" charset="-128"/>
                <a:ea typeface="Yu Gothic" panose="020B0400000000000000" pitchFamily="34" charset="-128"/>
              </a:rPr>
              <a:t>Volkow et al. J. </a:t>
            </a:r>
            <a:r>
              <a:rPr lang="en-US" sz="1100" dirty="0" err="1">
                <a:latin typeface="Yu Gothic" panose="020B0400000000000000" pitchFamily="34" charset="-128"/>
                <a:ea typeface="Yu Gothic" panose="020B0400000000000000" pitchFamily="34" charset="-128"/>
              </a:rPr>
              <a:t>Neurosci</a:t>
            </a:r>
            <a:r>
              <a:rPr lang="en-US" sz="1100" dirty="0">
                <a:latin typeface="Yu Gothic" panose="020B0400000000000000" pitchFamily="34" charset="-128"/>
                <a:ea typeface="Yu Gothic" panose="020B0400000000000000" pitchFamily="34" charset="-128"/>
              </a:rPr>
              <a:t>., December 1, 2001, 21(23):9414–9418</a:t>
            </a:r>
          </a:p>
        </p:txBody>
      </p:sp>
    </p:spTree>
    <p:extLst>
      <p:ext uri="{BB962C8B-B14F-4D97-AF65-F5344CB8AC3E}">
        <p14:creationId xmlns:p14="http://schemas.microsoft.com/office/powerpoint/2010/main" val="2102960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BA429-D523-1D4B-B710-D5A52D49F96F}"/>
              </a:ext>
            </a:extLst>
          </p:cNvPr>
          <p:cNvSpPr>
            <a:spLocks noGrp="1"/>
          </p:cNvSpPr>
          <p:nvPr>
            <p:ph idx="1"/>
          </p:nvPr>
        </p:nvSpPr>
        <p:spPr>
          <a:xfrm>
            <a:off x="838200" y="2359025"/>
            <a:ext cx="10515600" cy="1984375"/>
          </a:xfrm>
        </p:spPr>
        <p:txBody>
          <a:bodyPr>
            <a:normAutofit/>
          </a:bodyPr>
          <a:lstStyle/>
          <a:p>
            <a:pPr marL="0" indent="0">
              <a:buNone/>
            </a:pPr>
            <a:r>
              <a:rPr lang="en-US" sz="4000" b="1" dirty="0"/>
              <a:t>“I still have my kids.”</a:t>
            </a:r>
          </a:p>
          <a:p>
            <a:pPr marL="0" indent="0">
              <a:buNone/>
            </a:pPr>
            <a:r>
              <a:rPr lang="en-US" sz="4000" b="1" dirty="0"/>
              <a:t>“I make way less money now but have more in my pocket! I am happy.”</a:t>
            </a:r>
          </a:p>
        </p:txBody>
      </p:sp>
    </p:spTree>
    <p:extLst>
      <p:ext uri="{BB962C8B-B14F-4D97-AF65-F5344CB8AC3E}">
        <p14:creationId xmlns:p14="http://schemas.microsoft.com/office/powerpoint/2010/main" val="1093130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38200" y="1536867"/>
            <a:ext cx="10515600" cy="4351338"/>
          </a:xfrm>
        </p:spPr>
        <p:txBody>
          <a:bodyPr>
            <a:normAutofit fontScale="92500" lnSpcReduction="20000"/>
          </a:bodyPr>
          <a:lstStyle/>
          <a:p>
            <a:r>
              <a:rPr lang="en-US" sz="1800" dirty="0"/>
              <a:t>Substance Abuse and Mental Health Services Administration (US); Office of the Surgeon General (US). Facing Addiction in America: The Surgeon General's Report on Alcohol, Drugs, and Health [Internet]. Washington (DC): US Department of Health and Human Services; 2016 Nov. </a:t>
            </a:r>
            <a:r>
              <a:rPr lang="en-US" sz="1800" dirty="0">
                <a:hlinkClick r:id="rId3"/>
              </a:rPr>
              <a:t>https://www.ncbi.nlm.nih.gov/books/NBK424849/</a:t>
            </a:r>
            <a:endParaRPr lang="en-US" sz="1800" dirty="0"/>
          </a:p>
          <a:p>
            <a:r>
              <a:rPr lang="en-US" sz="1800" dirty="0"/>
              <a:t>Kim SJ, et al. Prefrontal grey-matter changes in short-term and long-term abstinent methamphetamine abusers. International Journal of </a:t>
            </a:r>
            <a:r>
              <a:rPr lang="en-US" sz="1800" dirty="0" err="1"/>
              <a:t>Neuropsychopharmacology</a:t>
            </a:r>
            <a:r>
              <a:rPr lang="en-US" sz="1800" dirty="0"/>
              <a:t>. 2005;9(2):221–228.</a:t>
            </a:r>
          </a:p>
          <a:p>
            <a:r>
              <a:rPr lang="en-US" sz="1800" dirty="0"/>
              <a:t>Wexler BE, et al. Functional magnetic resonance imaging of cocaine craving. American Journal of Psychiatry. 2001;158(1):86–95.</a:t>
            </a:r>
          </a:p>
          <a:p>
            <a:r>
              <a:rPr lang="en-US" sz="1800" dirty="0" err="1"/>
              <a:t>Bolla</a:t>
            </a:r>
            <a:r>
              <a:rPr lang="en-US" sz="1800" dirty="0"/>
              <a:t> KI, et al. Orbitofrontal cortex dysfunction in abstinent cocaine abusers performing a decision-making task. Neuroimage. 2003;19(3):1085–1094. </a:t>
            </a:r>
          </a:p>
          <a:p>
            <a:r>
              <a:rPr lang="en-US" sz="1800" dirty="0"/>
              <a:t>Volkow ND, et al. Decreased dopamine D2 receptor availability is associated with reduced frontal metabolism in cocaine abusers. Synapse. 1993;14(2):169–177.</a:t>
            </a:r>
          </a:p>
          <a:p>
            <a:r>
              <a:rPr lang="en-US" sz="1800" dirty="0"/>
              <a:t>Nora D. Volkow et. al. Loss of Dopamine Transporters in Methamphetamine Abusers Recovers with Protracted Abstinence. Journal of Neuroscience 1 December 2001,  21 (23) 9414-9418; DOI: https://</a:t>
            </a:r>
            <a:r>
              <a:rPr lang="en-US" sz="1800" dirty="0" err="1"/>
              <a:t>doi.org</a:t>
            </a:r>
            <a:r>
              <a:rPr lang="en-US" sz="1800" dirty="0"/>
              <a:t>/10.1523/JNEUROSCI.21-23-09414.2001</a:t>
            </a:r>
          </a:p>
          <a:p>
            <a:r>
              <a:rPr lang="en-US" sz="1800" dirty="0"/>
              <a:t>Fowler JS, </a:t>
            </a:r>
            <a:r>
              <a:rPr lang="en-US" sz="1800" dirty="0" err="1"/>
              <a:t>Volkow</a:t>
            </a:r>
            <a:r>
              <a:rPr lang="en-US" sz="1800" dirty="0"/>
              <a:t> ND, </a:t>
            </a:r>
            <a:r>
              <a:rPr lang="en-US" sz="1800" dirty="0" err="1"/>
              <a:t>Kassed</a:t>
            </a:r>
            <a:r>
              <a:rPr lang="en-US" sz="1800" dirty="0"/>
              <a:t> CA, Chang L. Imaging the addicted human brain. </a:t>
            </a:r>
            <a:r>
              <a:rPr lang="en-US" sz="1800" dirty="0" err="1"/>
              <a:t>Sci</a:t>
            </a:r>
            <a:r>
              <a:rPr lang="en-US" sz="1800" dirty="0"/>
              <a:t> </a:t>
            </a:r>
            <a:r>
              <a:rPr lang="en-US" sz="1800" dirty="0" err="1"/>
              <a:t>Pract</a:t>
            </a:r>
            <a:r>
              <a:rPr lang="en-US" sz="1800" dirty="0"/>
              <a:t> </a:t>
            </a:r>
            <a:r>
              <a:rPr lang="en-US" sz="1800" dirty="0" err="1"/>
              <a:t>Perspect</a:t>
            </a:r>
            <a:r>
              <a:rPr lang="en-US" sz="1800" dirty="0"/>
              <a:t>. 2007;3(2):4–16. </a:t>
            </a:r>
          </a:p>
          <a:p>
            <a:r>
              <a:rPr lang="en-US" sz="1800" dirty="0"/>
              <a:t>Stephen M. Stahl,  Meghan M. Grady, et al. Stahl's Illustrated Substance Use and Impulsive Disorders. Cambridge University Press. Nov 26, 2012 ISBN-13:  978-1107674530 ISBN-10:  1107674530 </a:t>
            </a:r>
          </a:p>
          <a:p>
            <a:endParaRPr lang="en-US" sz="1800" dirty="0"/>
          </a:p>
        </p:txBody>
      </p:sp>
    </p:spTree>
    <p:extLst>
      <p:ext uri="{BB962C8B-B14F-4D97-AF65-F5344CB8AC3E}">
        <p14:creationId xmlns:p14="http://schemas.microsoft.com/office/powerpoint/2010/main" val="1145766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(Cont’d)</a:t>
            </a:r>
          </a:p>
        </p:txBody>
      </p:sp>
      <p:sp>
        <p:nvSpPr>
          <p:cNvPr id="3" name="Content Placeholder 2"/>
          <p:cNvSpPr>
            <a:spLocks noGrp="1"/>
          </p:cNvSpPr>
          <p:nvPr>
            <p:ph idx="1"/>
          </p:nvPr>
        </p:nvSpPr>
        <p:spPr>
          <a:xfrm>
            <a:off x="838200" y="1536867"/>
            <a:ext cx="10515600" cy="4351338"/>
          </a:xfrm>
        </p:spPr>
        <p:txBody>
          <a:bodyPr>
            <a:normAutofit/>
          </a:bodyPr>
          <a:lstStyle/>
          <a:p>
            <a:r>
              <a:rPr lang="en-US" sz="1800" dirty="0"/>
              <a:t>Medical School Education. Risk Factors for Addiction | Addiction Risk Factor. </a:t>
            </a:r>
            <a:r>
              <a:rPr lang="en-US" sz="1800" dirty="0">
                <a:hlinkClick r:id="rId3"/>
              </a:rPr>
              <a:t>https://medicalschooledu.blogspot.com/2017/06/risk-factors-addiction.html Last Accessed 09/25/2019</a:t>
            </a:r>
            <a:endParaRPr lang="en-US" sz="1800" dirty="0"/>
          </a:p>
          <a:p>
            <a:r>
              <a:rPr lang="en-US" sz="1800" dirty="0"/>
              <a:t>McLellan AT, Lewis DC, O’Brien CP, and Kleber HD. Drug dependence, a chronic medical illness: Implications for treatment, insurance, and outcomes evaluation. JAMA 284(13):1689-1695, 2000.</a:t>
            </a:r>
          </a:p>
          <a:p>
            <a:r>
              <a:rPr lang="en-US" sz="1800" i="1" dirty="0"/>
              <a:t>Catalina Lopez-Quintero, et al., "Probability and Predictors of Transition From First Use to Dependence on Nicotine, Alcohol, Cannabis, and </a:t>
            </a:r>
            <a:r>
              <a:rPr lang="en-US" sz="1800" i="1" dirty="0" err="1"/>
              <a:t>Cocaione</a:t>
            </a:r>
            <a:r>
              <a:rPr lang="en-US" sz="1800" i="1" dirty="0"/>
              <a:t>: Results of the National Epidemiologic Survey on Alcohol and Related Conditions (NESARC)," Drug and Alcohol Dependence, 2011 May 1; 115(1-2): 120-130. doi:10.1016/j.drugalcdep.2010.11.004</a:t>
            </a:r>
            <a:endParaRPr lang="en-US" sz="1800" dirty="0"/>
          </a:p>
          <a:p>
            <a:r>
              <a:rPr lang="en-US" sz="1800" dirty="0"/>
              <a:t> </a:t>
            </a:r>
          </a:p>
          <a:p>
            <a:endParaRPr lang="en-US" sz="1800" dirty="0"/>
          </a:p>
        </p:txBody>
      </p:sp>
    </p:spTree>
    <p:extLst>
      <p:ext uri="{BB962C8B-B14F-4D97-AF65-F5344CB8AC3E}">
        <p14:creationId xmlns:p14="http://schemas.microsoft.com/office/powerpoint/2010/main" val="103011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34">
            <a:extLst>
              <a:ext uri="{FF2B5EF4-FFF2-40B4-BE49-F238E27FC236}">
                <a16:creationId xmlns:a16="http://schemas.microsoft.com/office/drawing/2014/main" id="{14A2F755-5219-4C4E-9378-2C80BB08D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9" name="Freeform: Shape 136">
            <a:extLst>
              <a:ext uri="{FF2B5EF4-FFF2-40B4-BE49-F238E27FC236}">
                <a16:creationId xmlns:a16="http://schemas.microsoft.com/office/drawing/2014/main" id="{9A87AD7E-457F-4836-8DDE-FFE0F00938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D9CFC912-9BA8-DC45-AF89-819D5255484A}"/>
              </a:ext>
            </a:extLst>
          </p:cNvPr>
          <p:cNvSpPr>
            <a:spLocks noGrp="1"/>
          </p:cNvSpPr>
          <p:nvPr>
            <p:ph type="title"/>
          </p:nvPr>
        </p:nvSpPr>
        <p:spPr>
          <a:xfrm>
            <a:off x="960983" y="498143"/>
            <a:ext cx="10269613" cy="1278902"/>
          </a:xfrm>
        </p:spPr>
        <p:txBody>
          <a:bodyPr>
            <a:normAutofit/>
          </a:bodyPr>
          <a:lstStyle/>
          <a:p>
            <a:r>
              <a:rPr lang="en-US" b="1">
                <a:solidFill>
                  <a:schemeClr val="bg1"/>
                </a:solidFill>
              </a:rPr>
              <a:t>Definition of </a:t>
            </a:r>
            <a:r>
              <a:rPr lang="en-US" b="1" i="1">
                <a:solidFill>
                  <a:schemeClr val="bg1"/>
                </a:solidFill>
              </a:rPr>
              <a:t>disease</a:t>
            </a:r>
            <a:endParaRPr lang="en-US">
              <a:solidFill>
                <a:schemeClr val="bg1"/>
              </a:solidFill>
            </a:endParaRPr>
          </a:p>
        </p:txBody>
      </p:sp>
      <p:pic>
        <p:nvPicPr>
          <p:cNvPr id="1026" name="Picture 2" descr="Merriam-Webster Logo">
            <a:extLst>
              <a:ext uri="{FF2B5EF4-FFF2-40B4-BE49-F238E27FC236}">
                <a16:creationId xmlns:a16="http://schemas.microsoft.com/office/drawing/2014/main" id="{10207B33-554A-F54B-BEE7-B0EA0655EC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0258" y="2989536"/>
            <a:ext cx="2587796" cy="26033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E2D1C3D-3DF5-084E-B052-5F395682B13A}"/>
              </a:ext>
            </a:extLst>
          </p:cNvPr>
          <p:cNvSpPr>
            <a:spLocks noGrp="1"/>
          </p:cNvSpPr>
          <p:nvPr>
            <p:ph idx="1"/>
          </p:nvPr>
        </p:nvSpPr>
        <p:spPr>
          <a:xfrm>
            <a:off x="4389062" y="2944460"/>
            <a:ext cx="6841534" cy="2866318"/>
          </a:xfrm>
        </p:spPr>
        <p:txBody>
          <a:bodyPr>
            <a:normAutofit/>
          </a:bodyPr>
          <a:lstStyle/>
          <a:p>
            <a:pPr marL="0" indent="0">
              <a:buNone/>
            </a:pPr>
            <a:r>
              <a:rPr lang="en-US" sz="2400" b="1"/>
              <a:t>: </a:t>
            </a:r>
            <a:r>
              <a:rPr lang="en-US" sz="2400"/>
              <a:t>a condition of the living animal or plant body or of one of its parts that impairs normal functioning and is typically manifested by distinguishing signs and symptoms </a:t>
            </a:r>
            <a:r>
              <a:rPr lang="en-US" sz="2400" b="1"/>
              <a:t>: </a:t>
            </a:r>
            <a:r>
              <a:rPr lang="en-US" sz="2400">
                <a:hlinkClick r:id="rId3"/>
              </a:rPr>
              <a:t>sickness</a:t>
            </a:r>
            <a:endParaRPr lang="en-US" sz="2400"/>
          </a:p>
          <a:p>
            <a:endParaRPr lang="en-US" sz="2400"/>
          </a:p>
        </p:txBody>
      </p:sp>
    </p:spTree>
    <p:extLst>
      <p:ext uri="{BB962C8B-B14F-4D97-AF65-F5344CB8AC3E}">
        <p14:creationId xmlns:p14="http://schemas.microsoft.com/office/powerpoint/2010/main" val="339083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the Opioid Response Network</a:t>
            </a:r>
          </a:p>
        </p:txBody>
      </p:sp>
      <p:sp>
        <p:nvSpPr>
          <p:cNvPr id="3" name="Content Placeholder 2"/>
          <p:cNvSpPr>
            <a:spLocks noGrp="1"/>
          </p:cNvSpPr>
          <p:nvPr>
            <p:ph idx="1"/>
          </p:nvPr>
        </p:nvSpPr>
        <p:spPr>
          <a:xfrm>
            <a:off x="1981200" y="1679404"/>
            <a:ext cx="8229600" cy="3953421"/>
          </a:xfrm>
        </p:spPr>
        <p:txBody>
          <a:bodyPr>
            <a:noAutofit/>
          </a:bodyPr>
          <a:lstStyle/>
          <a:p>
            <a:pPr lvl="0"/>
            <a:r>
              <a:rPr lang="en-US" dirty="0"/>
              <a:t>To ask questions or submit a request for technical assistance: </a:t>
            </a:r>
          </a:p>
          <a:p>
            <a:pPr lvl="0"/>
            <a:endParaRPr lang="en-US" sz="1600" dirty="0"/>
          </a:p>
          <a:p>
            <a:pPr lvl="2"/>
            <a:r>
              <a:rPr lang="en-US" sz="2800" dirty="0"/>
              <a:t>Visit </a:t>
            </a:r>
            <a:r>
              <a:rPr lang="en-US" sz="2800" dirty="0">
                <a:hlinkClick r:id="rId2"/>
              </a:rPr>
              <a:t>www.OpioidResponseNetwork.org</a:t>
            </a:r>
            <a:r>
              <a:rPr lang="en-US" sz="2800" dirty="0"/>
              <a:t>   </a:t>
            </a:r>
          </a:p>
          <a:p>
            <a:pPr lvl="2"/>
            <a:r>
              <a:rPr lang="en-US" sz="2800" dirty="0"/>
              <a:t>Email orn@aaap.org </a:t>
            </a:r>
          </a:p>
          <a:p>
            <a:pPr lvl="2"/>
            <a:r>
              <a:rPr lang="en-US" sz="2800" dirty="0"/>
              <a:t>Call 401-270-5900</a:t>
            </a:r>
          </a:p>
          <a:p>
            <a:pPr marL="0" indent="0">
              <a:buNone/>
            </a:pPr>
            <a:endParaRPr lang="en-US" sz="2300" dirty="0"/>
          </a:p>
        </p:txBody>
      </p:sp>
      <p:sp>
        <p:nvSpPr>
          <p:cNvPr id="4" name="Slide Number Placeholder 3"/>
          <p:cNvSpPr>
            <a:spLocks noGrp="1"/>
          </p:cNvSpPr>
          <p:nvPr>
            <p:ph type="sldNum" sz="quarter" idx="12"/>
          </p:nvPr>
        </p:nvSpPr>
        <p:spPr/>
        <p:txBody>
          <a:bodyPr/>
          <a:lstStyle/>
          <a:p>
            <a:pPr defTabSz="457200"/>
            <a:fld id="{1271A09D-B238-CC49-8083-E93D66A072E7}" type="slidenum">
              <a:rPr lang="en-US">
                <a:solidFill>
                  <a:prstClr val="black">
                    <a:tint val="75000"/>
                  </a:prstClr>
                </a:solidFill>
              </a:rPr>
              <a:pPr defTabSz="457200"/>
              <a:t>50</a:t>
            </a:fld>
            <a:endParaRPr lang="en-US">
              <a:solidFill>
                <a:prstClr val="black">
                  <a:tint val="75000"/>
                </a:prstClr>
              </a:solidFill>
            </a:endParaRPr>
          </a:p>
        </p:txBody>
      </p:sp>
    </p:spTree>
    <p:extLst>
      <p:ext uri="{BB962C8B-B14F-4D97-AF65-F5344CB8AC3E}">
        <p14:creationId xmlns:p14="http://schemas.microsoft.com/office/powerpoint/2010/main" val="361967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Addiction Definition - ASAM</a:t>
            </a:r>
          </a:p>
        </p:txBody>
      </p:sp>
      <p:sp>
        <p:nvSpPr>
          <p:cNvPr id="3" name="Content Placeholder 2"/>
          <p:cNvSpPr>
            <a:spLocks noGrp="1"/>
          </p:cNvSpPr>
          <p:nvPr>
            <p:ph idx="1"/>
          </p:nvPr>
        </p:nvSpPr>
        <p:spPr/>
        <p:txBody>
          <a:bodyPr>
            <a:normAutofit/>
          </a:bodyPr>
          <a:lstStyle/>
          <a:p>
            <a:pPr marL="0" indent="0">
              <a:buNone/>
            </a:pPr>
            <a:r>
              <a:rPr lang="en-US" sz="3200" dirty="0">
                <a:latin typeface="Yu Gothic" panose="020B0400000000000000" pitchFamily="34" charset="-128"/>
                <a:ea typeface="Yu Gothic" panose="020B0400000000000000" pitchFamily="34" charset="-128"/>
              </a:rPr>
              <a:t>“Addiction is a primary, chronic </a:t>
            </a:r>
            <a:r>
              <a:rPr lang="en-US" sz="3200" b="1" dirty="0">
                <a:solidFill>
                  <a:srgbClr val="FF0000"/>
                </a:solidFill>
                <a:latin typeface="Yu Gothic" panose="020B0400000000000000" pitchFamily="34" charset="-128"/>
                <a:ea typeface="Yu Gothic" panose="020B0400000000000000" pitchFamily="34" charset="-128"/>
              </a:rPr>
              <a:t>disease</a:t>
            </a:r>
            <a:r>
              <a:rPr lang="en-US" sz="3200" dirty="0">
                <a:latin typeface="Yu Gothic" panose="020B0400000000000000" pitchFamily="34" charset="-128"/>
                <a:ea typeface="Yu Gothic" panose="020B0400000000000000" pitchFamily="34" charset="-128"/>
              </a:rPr>
              <a:t> of </a:t>
            </a:r>
            <a:r>
              <a:rPr lang="en-US" sz="3200" b="1" dirty="0">
                <a:solidFill>
                  <a:srgbClr val="FF0000"/>
                </a:solidFill>
                <a:latin typeface="Yu Gothic" panose="020B0400000000000000" pitchFamily="34" charset="-128"/>
                <a:ea typeface="Yu Gothic" panose="020B0400000000000000" pitchFamily="34" charset="-128"/>
              </a:rPr>
              <a:t>brain reward, motivation, memory, and related circuitry</a:t>
            </a:r>
            <a:r>
              <a:rPr lang="en-US" sz="3200" dirty="0">
                <a:latin typeface="Yu Gothic" panose="020B0400000000000000" pitchFamily="34" charset="-128"/>
                <a:ea typeface="Yu Gothic" panose="020B0400000000000000" pitchFamily="34" charset="-128"/>
              </a:rPr>
              <a:t>. Dysfunction in these circuits leads to characteristic </a:t>
            </a:r>
            <a:r>
              <a:rPr lang="en-US" sz="3200" b="1" dirty="0">
                <a:solidFill>
                  <a:srgbClr val="FF0000"/>
                </a:solidFill>
                <a:latin typeface="Yu Gothic" panose="020B0400000000000000" pitchFamily="34" charset="-128"/>
                <a:ea typeface="Yu Gothic" panose="020B0400000000000000" pitchFamily="34" charset="-128"/>
              </a:rPr>
              <a:t>biological, psychological, social, and spiritual </a:t>
            </a:r>
            <a:r>
              <a:rPr lang="en-US" sz="3200" dirty="0">
                <a:latin typeface="Yu Gothic" panose="020B0400000000000000" pitchFamily="34" charset="-128"/>
                <a:ea typeface="Yu Gothic" panose="020B0400000000000000" pitchFamily="34" charset="-128"/>
              </a:rPr>
              <a:t>manifestations. This is reflected in an individual </a:t>
            </a:r>
            <a:r>
              <a:rPr lang="en-US" sz="3200" b="1" dirty="0">
                <a:solidFill>
                  <a:srgbClr val="FF0000"/>
                </a:solidFill>
                <a:latin typeface="Yu Gothic" panose="020B0400000000000000" pitchFamily="34" charset="-128"/>
                <a:ea typeface="Yu Gothic" panose="020B0400000000000000" pitchFamily="34" charset="-128"/>
              </a:rPr>
              <a:t>pathologically</a:t>
            </a:r>
            <a:r>
              <a:rPr lang="en-US" sz="3200" dirty="0">
                <a:latin typeface="Yu Gothic" panose="020B0400000000000000" pitchFamily="34" charset="-128"/>
                <a:ea typeface="Yu Gothic" panose="020B0400000000000000" pitchFamily="34" charset="-128"/>
              </a:rPr>
              <a:t> pursuing reward and/or relief by substance use and other behaviors.”</a:t>
            </a:r>
          </a:p>
          <a:p>
            <a:endParaRPr lang="en-US" sz="3200" dirty="0"/>
          </a:p>
        </p:txBody>
      </p:sp>
    </p:spTree>
    <p:extLst>
      <p:ext uri="{BB962C8B-B14F-4D97-AF65-F5344CB8AC3E}">
        <p14:creationId xmlns:p14="http://schemas.microsoft.com/office/powerpoint/2010/main" val="417199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5F31-CE8B-C14E-B338-7AB6F6B5E4CE}"/>
              </a:ext>
            </a:extLst>
          </p:cNvPr>
          <p:cNvSpPr>
            <a:spLocks noGrp="1"/>
          </p:cNvSpPr>
          <p:nvPr>
            <p:ph type="title"/>
          </p:nvPr>
        </p:nvSpPr>
        <p:spPr/>
        <p:txBody>
          <a:bodyPr/>
          <a:lstStyle/>
          <a:p>
            <a:r>
              <a:rPr lang="en-US" dirty="0"/>
              <a:t>Recent Cases</a:t>
            </a:r>
          </a:p>
        </p:txBody>
      </p:sp>
      <p:sp>
        <p:nvSpPr>
          <p:cNvPr id="3" name="Content Placeholder 2">
            <a:extLst>
              <a:ext uri="{FF2B5EF4-FFF2-40B4-BE49-F238E27FC236}">
                <a16:creationId xmlns:a16="http://schemas.microsoft.com/office/drawing/2014/main" id="{35E55D28-AD6B-1943-AA7D-B2A62CA77EFA}"/>
              </a:ext>
            </a:extLst>
          </p:cNvPr>
          <p:cNvSpPr>
            <a:spLocks noGrp="1"/>
          </p:cNvSpPr>
          <p:nvPr>
            <p:ph idx="1"/>
          </p:nvPr>
        </p:nvSpPr>
        <p:spPr>
          <a:xfrm>
            <a:off x="838200" y="1674647"/>
            <a:ext cx="10515600" cy="4351338"/>
          </a:xfrm>
        </p:spPr>
        <p:txBody>
          <a:bodyPr/>
          <a:lstStyle/>
          <a:p>
            <a:r>
              <a:rPr lang="en-US" dirty="0"/>
              <a:t>34 years old female, currently 12-week pregnant. Smoking cocaine 8-ball a day. She has lost custody of her 5 children and now is homeless.</a:t>
            </a:r>
          </a:p>
          <a:p>
            <a:r>
              <a:rPr lang="en-US" dirty="0"/>
              <a:t>30-year-old male came to ED for detoxification from heroin and methamphetamine. He started using drugs at age 9. Reportedly he has overdosed more than 10 times.</a:t>
            </a:r>
          </a:p>
          <a:p>
            <a:r>
              <a:rPr lang="en-US" dirty="0"/>
              <a:t>45 years old female referred from PHP. Worked as a physician but lost her license due to drug misuse.</a:t>
            </a:r>
          </a:p>
          <a:p>
            <a:r>
              <a:rPr lang="en-US" dirty="0"/>
              <a:t>36-year-old female on long term antibiotics after 3</a:t>
            </a:r>
            <a:r>
              <a:rPr lang="en-US" baseline="30000" dirty="0"/>
              <a:t>rd</a:t>
            </a:r>
            <a:r>
              <a:rPr lang="en-US" dirty="0"/>
              <a:t> cardiac valve repair.</a:t>
            </a:r>
          </a:p>
        </p:txBody>
      </p:sp>
    </p:spTree>
    <p:extLst>
      <p:ext uri="{BB962C8B-B14F-4D97-AF65-F5344CB8AC3E}">
        <p14:creationId xmlns:p14="http://schemas.microsoft.com/office/powerpoint/2010/main" val="162239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335997C-3101-2C4D-8E20-F364189FCF63}"/>
              </a:ext>
            </a:extLst>
          </p:cNvPr>
          <p:cNvSpPr>
            <a:spLocks noGrp="1"/>
          </p:cNvSpPr>
          <p:nvPr>
            <p:ph idx="1"/>
          </p:nvPr>
        </p:nvSpPr>
        <p:spPr>
          <a:xfrm>
            <a:off x="838200" y="943309"/>
            <a:ext cx="10515600" cy="4351338"/>
          </a:xfrm>
        </p:spPr>
        <p:txBody>
          <a:bodyPr>
            <a:normAutofit fontScale="92500" lnSpcReduction="10000"/>
          </a:bodyPr>
          <a:lstStyle/>
          <a:p>
            <a:r>
              <a:rPr lang="en-US" sz="4000" b="1" dirty="0"/>
              <a:t>Question #1:   What is the closest connection two people can have?</a:t>
            </a:r>
          </a:p>
          <a:p>
            <a:endParaRPr lang="en-US" sz="1200" b="1" dirty="0"/>
          </a:p>
          <a:p>
            <a:r>
              <a:rPr lang="en-US" sz="4000" b="1" dirty="0"/>
              <a:t>Question #2:   What other disease leads people to choose to continue to use something over having their children?</a:t>
            </a:r>
          </a:p>
          <a:p>
            <a:endParaRPr lang="en-US" sz="1200" b="1" dirty="0"/>
          </a:p>
          <a:p>
            <a:r>
              <a:rPr lang="en-US" sz="4000" b="1" dirty="0"/>
              <a:t>Question #3:   Who in their “right mind” would ever choose a substance over their child?</a:t>
            </a:r>
          </a:p>
        </p:txBody>
      </p:sp>
    </p:spTree>
    <p:extLst>
      <p:ext uri="{BB962C8B-B14F-4D97-AF65-F5344CB8AC3E}">
        <p14:creationId xmlns:p14="http://schemas.microsoft.com/office/powerpoint/2010/main" val="64900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BA429-D523-1D4B-B710-D5A52D49F96F}"/>
              </a:ext>
            </a:extLst>
          </p:cNvPr>
          <p:cNvSpPr>
            <a:spLocks noGrp="1"/>
          </p:cNvSpPr>
          <p:nvPr>
            <p:ph idx="4294967295"/>
          </p:nvPr>
        </p:nvSpPr>
        <p:spPr>
          <a:xfrm>
            <a:off x="2971800" y="2606675"/>
            <a:ext cx="8382000" cy="1279525"/>
          </a:xfrm>
        </p:spPr>
        <p:txBody>
          <a:bodyPr>
            <a:normAutofit/>
          </a:bodyPr>
          <a:lstStyle/>
          <a:p>
            <a:pPr marL="0" indent="0">
              <a:buNone/>
            </a:pPr>
            <a:r>
              <a:rPr lang="en-US" sz="4000" dirty="0"/>
              <a:t>“</a:t>
            </a:r>
            <a:r>
              <a:rPr lang="en-US" sz="4000" b="1" dirty="0"/>
              <a:t>Just get out of my room!”</a:t>
            </a:r>
          </a:p>
        </p:txBody>
      </p:sp>
    </p:spTree>
    <p:extLst>
      <p:ext uri="{BB962C8B-B14F-4D97-AF65-F5344CB8AC3E}">
        <p14:creationId xmlns:p14="http://schemas.microsoft.com/office/powerpoint/2010/main" val="374622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5">
      <a:dk1>
        <a:sysClr val="windowText" lastClr="000000"/>
      </a:dk1>
      <a:lt1>
        <a:sysClr val="window" lastClr="FFFFFF"/>
      </a:lt1>
      <a:dk2>
        <a:srgbClr val="165C7D"/>
      </a:dk2>
      <a:lt2>
        <a:srgbClr val="EEECE1"/>
      </a:lt2>
      <a:accent1>
        <a:srgbClr val="234264"/>
      </a:accent1>
      <a:accent2>
        <a:srgbClr val="B25226"/>
      </a:accent2>
      <a:accent3>
        <a:srgbClr val="34672C"/>
      </a:accent3>
      <a:accent4>
        <a:srgbClr val="D69A2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3927</Words>
  <Application>Microsoft Office PowerPoint</Application>
  <PresentationFormat>Widescreen</PresentationFormat>
  <Paragraphs>316</Paragraphs>
  <Slides>50</Slides>
  <Notes>27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50</vt:i4>
      </vt:variant>
    </vt:vector>
  </HeadingPairs>
  <TitlesOfParts>
    <vt:vector size="67" baseType="lpstr">
      <vt:lpstr>Yu Gothic</vt:lpstr>
      <vt:lpstr>Yu Gothic Medium</vt:lpstr>
      <vt:lpstr>Yu Gothic UI Semibold</vt:lpstr>
      <vt:lpstr>Arial</vt:lpstr>
      <vt:lpstr>Calibri</vt:lpstr>
      <vt:lpstr>Calibri Light</vt:lpstr>
      <vt:lpstr>Courier New</vt:lpstr>
      <vt:lpstr>Montserrat</vt:lpstr>
      <vt:lpstr>Osaka</vt:lpstr>
      <vt:lpstr>Sans source pro</vt:lpstr>
      <vt:lpstr>Source Sans Pro</vt:lpstr>
      <vt:lpstr>Times New Roman</vt:lpstr>
      <vt:lpstr>Verdana</vt:lpstr>
      <vt:lpstr>Wingdings</vt:lpstr>
      <vt:lpstr>Office Theme</vt:lpstr>
      <vt:lpstr>3_Custom Design</vt:lpstr>
      <vt:lpstr>1_Office Theme</vt:lpstr>
      <vt:lpstr> Neurobiology of Addiction</vt:lpstr>
      <vt:lpstr>Working with communities to address the opioid crisis.</vt:lpstr>
      <vt:lpstr>Working with communities to address the opioid crisis.</vt:lpstr>
      <vt:lpstr>Learning Objectives</vt:lpstr>
      <vt:lpstr>Definition of disease</vt:lpstr>
      <vt:lpstr>Addiction Definition - ASAM</vt:lpstr>
      <vt:lpstr>Recent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Drugs and Alcohol can cause brain changes</vt:lpstr>
      <vt:lpstr>PowerPoint Presentation</vt:lpstr>
      <vt:lpstr>PowerPoint Presentation</vt:lpstr>
      <vt:lpstr>Not everyone who takes a drug once gets addicted to it. Why?</vt:lpstr>
      <vt:lpstr>Probability of becoming dependent when people have tried a substance at least once </vt:lpstr>
      <vt:lpstr>Cumulative probability of transition from use to dependence (Catalina Lopez-Quintero, et al.)</vt:lpstr>
      <vt:lpstr>Addiction is a chronic disease similar to other chronic diseases such as type II diabetes, cancer, and cardiovascular disease</vt:lpstr>
      <vt:lpstr>PowerPoint Presentation</vt:lpstr>
      <vt:lpstr>PowerPoint Presentation</vt:lpstr>
      <vt:lpstr>Genetics in Addiction</vt:lpstr>
      <vt:lpstr>Genetics in Addiction: Pedigree</vt:lpstr>
      <vt:lpstr>Genetics in Addiction: The Genome</vt:lpstr>
      <vt:lpstr>PowerPoint Presentation</vt:lpstr>
      <vt:lpstr>PowerPoint Presentation</vt:lpstr>
      <vt:lpstr>PowerPoint Presentation</vt:lpstr>
      <vt:lpstr>Revisiting the ASAM Definition of Addiction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 (Cont’d)</vt:lpstr>
      <vt:lpstr>Contact the Opioid Response Network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Neurobiology of Addiction</dc:title>
  <dc:creator>Microsoft Office User</dc:creator>
  <cp:lastModifiedBy>Carri Strunk</cp:lastModifiedBy>
  <cp:revision>7</cp:revision>
  <dcterms:created xsi:type="dcterms:W3CDTF">2019-09-27T03:08:11Z</dcterms:created>
  <dcterms:modified xsi:type="dcterms:W3CDTF">2019-10-04T18:13:36Z</dcterms:modified>
</cp:coreProperties>
</file>